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336" r:id="rId3"/>
    <p:sldId id="259" r:id="rId4"/>
    <p:sldId id="260" r:id="rId5"/>
    <p:sldId id="261" r:id="rId6"/>
    <p:sldId id="263" r:id="rId7"/>
    <p:sldId id="311" r:id="rId8"/>
    <p:sldId id="264" r:id="rId9"/>
    <p:sldId id="343" r:id="rId10"/>
    <p:sldId id="296" r:id="rId11"/>
    <p:sldId id="265" r:id="rId12"/>
    <p:sldId id="334" r:id="rId13"/>
    <p:sldId id="337" r:id="rId14"/>
    <p:sldId id="338" r:id="rId15"/>
    <p:sldId id="313" r:id="rId16"/>
    <p:sldId id="344" r:id="rId1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15AC06-DB91-4B18-89AD-1F64D87F2471}" type="doc">
      <dgm:prSet loTypeId="urn:microsoft.com/office/officeart/2005/8/layout/radial6" loCatId="cycle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hr-HR"/>
        </a:p>
      </dgm:t>
    </dgm:pt>
    <dgm:pt modelId="{DDB060C3-E8D3-4B2C-9B74-8112FFAADA88}">
      <dgm:prSet phldrT="[Tekst]"/>
      <dgm:spPr/>
      <dgm:t>
        <a:bodyPr/>
        <a:lstStyle/>
        <a:p>
          <a:r>
            <a:rPr lang="hr-HR" dirty="0"/>
            <a:t>ZAJEDNIČKI ELEMENT</a:t>
          </a:r>
        </a:p>
      </dgm:t>
    </dgm:pt>
    <dgm:pt modelId="{33378C2F-FDF4-479B-9BE3-2C0C3375808A}" type="parTrans" cxnId="{9292FA20-3A17-45E6-8869-06676977CB34}">
      <dgm:prSet/>
      <dgm:spPr/>
      <dgm:t>
        <a:bodyPr/>
        <a:lstStyle/>
        <a:p>
          <a:endParaRPr lang="hr-HR"/>
        </a:p>
      </dgm:t>
    </dgm:pt>
    <dgm:pt modelId="{E245B90E-D292-44A8-B46A-584BEDA04AEF}" type="sibTrans" cxnId="{9292FA20-3A17-45E6-8869-06676977CB34}">
      <dgm:prSet/>
      <dgm:spPr/>
      <dgm:t>
        <a:bodyPr/>
        <a:lstStyle/>
        <a:p>
          <a:endParaRPr lang="hr-HR"/>
        </a:p>
      </dgm:t>
    </dgm:pt>
    <dgm:pt modelId="{EDF8B583-8BFA-4E3C-BEC4-736A532E8DFA}">
      <dgm:prSet phldrT="[Tekst]"/>
      <dgm:spPr/>
      <dgm:t>
        <a:bodyPr/>
        <a:lstStyle/>
        <a:p>
          <a:r>
            <a:rPr lang="hr-HR" dirty="0"/>
            <a:t>POSEBNI ELEMENT</a:t>
          </a:r>
        </a:p>
      </dgm:t>
    </dgm:pt>
    <dgm:pt modelId="{A587C15D-9578-401A-A47E-C03012F6620C}" type="parTrans" cxnId="{0480B064-2907-4694-B666-1D668B98350F}">
      <dgm:prSet/>
      <dgm:spPr/>
      <dgm:t>
        <a:bodyPr/>
        <a:lstStyle/>
        <a:p>
          <a:endParaRPr lang="hr-HR"/>
        </a:p>
      </dgm:t>
    </dgm:pt>
    <dgm:pt modelId="{0ADBAB43-690D-4CAB-847E-2939B276444E}" type="sibTrans" cxnId="{0480B064-2907-4694-B666-1D668B98350F}">
      <dgm:prSet/>
      <dgm:spPr/>
      <dgm:t>
        <a:bodyPr/>
        <a:lstStyle/>
        <a:p>
          <a:endParaRPr lang="hr-HR"/>
        </a:p>
      </dgm:t>
    </dgm:pt>
    <dgm:pt modelId="{46F3B84C-CFC3-400D-BD11-E65D661E10BE}">
      <dgm:prSet phldrT="[Tekst]"/>
      <dgm:spPr/>
      <dgm:t>
        <a:bodyPr/>
        <a:lstStyle/>
        <a:p>
          <a:r>
            <a:rPr lang="hr-HR" dirty="0"/>
            <a:t>DODATNI ELEMENT</a:t>
          </a:r>
        </a:p>
      </dgm:t>
    </dgm:pt>
    <dgm:pt modelId="{7E2E27D9-4F86-4A1D-BBBF-E5185920423E}" type="parTrans" cxnId="{A17C4C7A-1EB5-49AA-ABB7-B56EAEBCCB99}">
      <dgm:prSet/>
      <dgm:spPr/>
      <dgm:t>
        <a:bodyPr/>
        <a:lstStyle/>
        <a:p>
          <a:endParaRPr lang="hr-HR"/>
        </a:p>
      </dgm:t>
    </dgm:pt>
    <dgm:pt modelId="{7ABFD028-60BC-4279-BFFB-2226BFF6EB37}" type="sibTrans" cxnId="{A17C4C7A-1EB5-49AA-ABB7-B56EAEBCCB99}">
      <dgm:prSet/>
      <dgm:spPr/>
      <dgm:t>
        <a:bodyPr/>
        <a:lstStyle/>
        <a:p>
          <a:endParaRPr lang="hr-HR"/>
        </a:p>
      </dgm:t>
    </dgm:pt>
    <dgm:pt modelId="{5EFD4552-EB04-4ED7-AC54-961872A82505}" type="pres">
      <dgm:prSet presAssocID="{6D15AC06-DB91-4B18-89AD-1F64D87F2471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12E5150-8B7B-4862-9C0C-DB3AC565D705}" type="pres">
      <dgm:prSet presAssocID="{DDB060C3-E8D3-4B2C-9B74-8112FFAADA88}" presName="centerShape" presStyleLbl="node0" presStyleIdx="0" presStyleCnt="1"/>
      <dgm:spPr/>
    </dgm:pt>
    <dgm:pt modelId="{8EFAAC88-14E0-4D66-85AA-46C6B7415070}" type="pres">
      <dgm:prSet presAssocID="{EDF8B583-8BFA-4E3C-BEC4-736A532E8DFA}" presName="node" presStyleLbl="node1" presStyleIdx="0" presStyleCnt="2">
        <dgm:presLayoutVars>
          <dgm:bulletEnabled val="1"/>
        </dgm:presLayoutVars>
      </dgm:prSet>
      <dgm:spPr/>
    </dgm:pt>
    <dgm:pt modelId="{B6D3CF03-38DE-47A6-AE00-88040402ACD6}" type="pres">
      <dgm:prSet presAssocID="{EDF8B583-8BFA-4E3C-BEC4-736A532E8DFA}" presName="dummy" presStyleCnt="0"/>
      <dgm:spPr/>
    </dgm:pt>
    <dgm:pt modelId="{B351463A-7BB2-4A2E-9552-58114C34C58A}" type="pres">
      <dgm:prSet presAssocID="{0ADBAB43-690D-4CAB-847E-2939B276444E}" presName="sibTrans" presStyleLbl="sibTrans2D1" presStyleIdx="0" presStyleCnt="2"/>
      <dgm:spPr/>
    </dgm:pt>
    <dgm:pt modelId="{3D8F6F40-66A7-4C4F-BD1A-7E8853CB1E01}" type="pres">
      <dgm:prSet presAssocID="{46F3B84C-CFC3-400D-BD11-E65D661E10BE}" presName="node" presStyleLbl="node1" presStyleIdx="1" presStyleCnt="2">
        <dgm:presLayoutVars>
          <dgm:bulletEnabled val="1"/>
        </dgm:presLayoutVars>
      </dgm:prSet>
      <dgm:spPr/>
    </dgm:pt>
    <dgm:pt modelId="{3343B5EE-F56A-45A9-A1E0-E40466A9CE8C}" type="pres">
      <dgm:prSet presAssocID="{46F3B84C-CFC3-400D-BD11-E65D661E10BE}" presName="dummy" presStyleCnt="0"/>
      <dgm:spPr/>
    </dgm:pt>
    <dgm:pt modelId="{1E977EBE-23DD-4130-B506-5EF6756CB7AE}" type="pres">
      <dgm:prSet presAssocID="{7ABFD028-60BC-4279-BFFB-2226BFF6EB37}" presName="sibTrans" presStyleLbl="sibTrans2D1" presStyleIdx="1" presStyleCnt="2"/>
      <dgm:spPr/>
    </dgm:pt>
  </dgm:ptLst>
  <dgm:cxnLst>
    <dgm:cxn modelId="{B9DEA610-A1AE-4463-87B6-C26994AC0F51}" type="presOf" srcId="{0ADBAB43-690D-4CAB-847E-2939B276444E}" destId="{B351463A-7BB2-4A2E-9552-58114C34C58A}" srcOrd="0" destOrd="0" presId="urn:microsoft.com/office/officeart/2005/8/layout/radial6"/>
    <dgm:cxn modelId="{9292FA20-3A17-45E6-8869-06676977CB34}" srcId="{6D15AC06-DB91-4B18-89AD-1F64D87F2471}" destId="{DDB060C3-E8D3-4B2C-9B74-8112FFAADA88}" srcOrd="0" destOrd="0" parTransId="{33378C2F-FDF4-479B-9BE3-2C0C3375808A}" sibTransId="{E245B90E-D292-44A8-B46A-584BEDA04AEF}"/>
    <dgm:cxn modelId="{AD19BD23-576A-405F-8222-77C670B37BBE}" type="presOf" srcId="{46F3B84C-CFC3-400D-BD11-E65D661E10BE}" destId="{3D8F6F40-66A7-4C4F-BD1A-7E8853CB1E01}" srcOrd="0" destOrd="0" presId="urn:microsoft.com/office/officeart/2005/8/layout/radial6"/>
    <dgm:cxn modelId="{6DB42235-ED25-454D-A828-5CF7B729C96A}" type="presOf" srcId="{EDF8B583-8BFA-4E3C-BEC4-736A532E8DFA}" destId="{8EFAAC88-14E0-4D66-85AA-46C6B7415070}" srcOrd="0" destOrd="0" presId="urn:microsoft.com/office/officeart/2005/8/layout/radial6"/>
    <dgm:cxn modelId="{0480B064-2907-4694-B666-1D668B98350F}" srcId="{DDB060C3-E8D3-4B2C-9B74-8112FFAADA88}" destId="{EDF8B583-8BFA-4E3C-BEC4-736A532E8DFA}" srcOrd="0" destOrd="0" parTransId="{A587C15D-9578-401A-A47E-C03012F6620C}" sibTransId="{0ADBAB43-690D-4CAB-847E-2939B276444E}"/>
    <dgm:cxn modelId="{A17C4C7A-1EB5-49AA-ABB7-B56EAEBCCB99}" srcId="{DDB060C3-E8D3-4B2C-9B74-8112FFAADA88}" destId="{46F3B84C-CFC3-400D-BD11-E65D661E10BE}" srcOrd="1" destOrd="0" parTransId="{7E2E27D9-4F86-4A1D-BBBF-E5185920423E}" sibTransId="{7ABFD028-60BC-4279-BFFB-2226BFF6EB37}"/>
    <dgm:cxn modelId="{1ADBAD8C-CEEA-4F88-9FD2-D9EEBB98F92B}" type="presOf" srcId="{7ABFD028-60BC-4279-BFFB-2226BFF6EB37}" destId="{1E977EBE-23DD-4130-B506-5EF6756CB7AE}" srcOrd="0" destOrd="0" presId="urn:microsoft.com/office/officeart/2005/8/layout/radial6"/>
    <dgm:cxn modelId="{982307BC-9F35-4491-A3F8-5235B058BC80}" type="presOf" srcId="{DDB060C3-E8D3-4B2C-9B74-8112FFAADA88}" destId="{A12E5150-8B7B-4862-9C0C-DB3AC565D705}" srcOrd="0" destOrd="0" presId="urn:microsoft.com/office/officeart/2005/8/layout/radial6"/>
    <dgm:cxn modelId="{525565D5-8E63-49C1-9F5C-40A9D714A794}" type="presOf" srcId="{6D15AC06-DB91-4B18-89AD-1F64D87F2471}" destId="{5EFD4552-EB04-4ED7-AC54-961872A82505}" srcOrd="0" destOrd="0" presId="urn:microsoft.com/office/officeart/2005/8/layout/radial6"/>
    <dgm:cxn modelId="{40EDDF61-2011-4EC8-9CDD-22E34F038D24}" type="presParOf" srcId="{5EFD4552-EB04-4ED7-AC54-961872A82505}" destId="{A12E5150-8B7B-4862-9C0C-DB3AC565D705}" srcOrd="0" destOrd="0" presId="urn:microsoft.com/office/officeart/2005/8/layout/radial6"/>
    <dgm:cxn modelId="{3C4765EE-B97B-45AB-90E5-220A9A13C490}" type="presParOf" srcId="{5EFD4552-EB04-4ED7-AC54-961872A82505}" destId="{8EFAAC88-14E0-4D66-85AA-46C6B7415070}" srcOrd="1" destOrd="0" presId="urn:microsoft.com/office/officeart/2005/8/layout/radial6"/>
    <dgm:cxn modelId="{E2DF3027-DC79-4BFC-989A-D3812DFB1890}" type="presParOf" srcId="{5EFD4552-EB04-4ED7-AC54-961872A82505}" destId="{B6D3CF03-38DE-47A6-AE00-88040402ACD6}" srcOrd="2" destOrd="0" presId="urn:microsoft.com/office/officeart/2005/8/layout/radial6"/>
    <dgm:cxn modelId="{370CA953-CEB0-461A-9A5C-4A01E5314923}" type="presParOf" srcId="{5EFD4552-EB04-4ED7-AC54-961872A82505}" destId="{B351463A-7BB2-4A2E-9552-58114C34C58A}" srcOrd="3" destOrd="0" presId="urn:microsoft.com/office/officeart/2005/8/layout/radial6"/>
    <dgm:cxn modelId="{A62F5828-56EF-437D-9039-67ED6F93240A}" type="presParOf" srcId="{5EFD4552-EB04-4ED7-AC54-961872A82505}" destId="{3D8F6F40-66A7-4C4F-BD1A-7E8853CB1E01}" srcOrd="4" destOrd="0" presId="urn:microsoft.com/office/officeart/2005/8/layout/radial6"/>
    <dgm:cxn modelId="{4947BCB0-0592-4CAB-B6E7-95B027678038}" type="presParOf" srcId="{5EFD4552-EB04-4ED7-AC54-961872A82505}" destId="{3343B5EE-F56A-45A9-A1E0-E40466A9CE8C}" srcOrd="5" destOrd="0" presId="urn:microsoft.com/office/officeart/2005/8/layout/radial6"/>
    <dgm:cxn modelId="{074D932B-FFE1-4835-9764-7A1F92FC2619}" type="presParOf" srcId="{5EFD4552-EB04-4ED7-AC54-961872A82505}" destId="{1E977EBE-23DD-4130-B506-5EF6756CB7AE}" srcOrd="6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977EBE-23DD-4130-B506-5EF6756CB7AE}">
      <dsp:nvSpPr>
        <dsp:cNvPr id="0" name=""/>
        <dsp:cNvSpPr/>
      </dsp:nvSpPr>
      <dsp:spPr>
        <a:xfrm>
          <a:off x="866975" y="489467"/>
          <a:ext cx="3269536" cy="3269536"/>
        </a:xfrm>
        <a:prstGeom prst="blockArc">
          <a:avLst>
            <a:gd name="adj1" fmla="val 5400000"/>
            <a:gd name="adj2" fmla="val 16200000"/>
            <a:gd name="adj3" fmla="val 464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351463A-7BB2-4A2E-9552-58114C34C58A}">
      <dsp:nvSpPr>
        <dsp:cNvPr id="0" name=""/>
        <dsp:cNvSpPr/>
      </dsp:nvSpPr>
      <dsp:spPr>
        <a:xfrm>
          <a:off x="866975" y="489467"/>
          <a:ext cx="3269536" cy="3269536"/>
        </a:xfrm>
        <a:prstGeom prst="blockArc">
          <a:avLst>
            <a:gd name="adj1" fmla="val 16200000"/>
            <a:gd name="adj2" fmla="val 5400000"/>
            <a:gd name="adj3" fmla="val 464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12E5150-8B7B-4862-9C0C-DB3AC565D705}">
      <dsp:nvSpPr>
        <dsp:cNvPr id="0" name=""/>
        <dsp:cNvSpPr/>
      </dsp:nvSpPr>
      <dsp:spPr>
        <a:xfrm>
          <a:off x="1749266" y="1371758"/>
          <a:ext cx="1504955" cy="150495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300" kern="1200" dirty="0"/>
            <a:t>ZAJEDNIČKI ELEMENT</a:t>
          </a:r>
        </a:p>
      </dsp:txBody>
      <dsp:txXfrm>
        <a:off x="1969662" y="1592154"/>
        <a:ext cx="1064163" cy="1064163"/>
      </dsp:txXfrm>
    </dsp:sp>
    <dsp:sp modelId="{8EFAAC88-14E0-4D66-85AA-46C6B7415070}">
      <dsp:nvSpPr>
        <dsp:cNvPr id="0" name=""/>
        <dsp:cNvSpPr/>
      </dsp:nvSpPr>
      <dsp:spPr>
        <a:xfrm>
          <a:off x="1975009" y="658"/>
          <a:ext cx="1053468" cy="105346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100" kern="1200" dirty="0"/>
            <a:t>POSEBNI ELEMENT</a:t>
          </a:r>
        </a:p>
      </dsp:txBody>
      <dsp:txXfrm>
        <a:off x="2129286" y="154935"/>
        <a:ext cx="744914" cy="744914"/>
      </dsp:txXfrm>
    </dsp:sp>
    <dsp:sp modelId="{3D8F6F40-66A7-4C4F-BD1A-7E8853CB1E01}">
      <dsp:nvSpPr>
        <dsp:cNvPr id="0" name=""/>
        <dsp:cNvSpPr/>
      </dsp:nvSpPr>
      <dsp:spPr>
        <a:xfrm>
          <a:off x="1975009" y="3194344"/>
          <a:ext cx="1053468" cy="105346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100" kern="1200" dirty="0"/>
            <a:t>DODATNI ELEMENT</a:t>
          </a:r>
        </a:p>
      </dsp:txBody>
      <dsp:txXfrm>
        <a:off x="2129286" y="3348621"/>
        <a:ext cx="744914" cy="7449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66BEF5-5F0B-453E-9D15-7AD968619401}" type="datetimeFigureOut">
              <a:rPr lang="hr-HR" smtClean="0"/>
              <a:t>23.12.2025.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761BEC-E293-42AE-8FEB-45268BA03A3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13890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zervirano mjesto slike slajda 1">
            <a:extLst>
              <a:ext uri="{FF2B5EF4-FFF2-40B4-BE49-F238E27FC236}">
                <a16:creationId xmlns:a16="http://schemas.microsoft.com/office/drawing/2014/main" id="{23D69AB6-6DB5-D601-1EA2-2BB839C0892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Rezervirano mjesto bilježaka 2">
            <a:extLst>
              <a:ext uri="{FF2B5EF4-FFF2-40B4-BE49-F238E27FC236}">
                <a16:creationId xmlns:a16="http://schemas.microsoft.com/office/drawing/2014/main" id="{DCF5AE48-CD59-141E-2849-AB693DE541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en-US"/>
          </a:p>
        </p:txBody>
      </p:sp>
      <p:sp>
        <p:nvSpPr>
          <p:cNvPr id="12292" name="Rezervirano mjesto broja slajda 3">
            <a:extLst>
              <a:ext uri="{FF2B5EF4-FFF2-40B4-BE49-F238E27FC236}">
                <a16:creationId xmlns:a16="http://schemas.microsoft.com/office/drawing/2014/main" id="{7F8EA014-BA09-6AE8-28B1-D266235C2B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3D20316-0AEB-4604-A85D-C60B894A21B3}" type="slidenum">
              <a:rPr kumimoji="0" lang="hr-H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hr-H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zervirano mjesto slike slajda 1">
            <a:extLst>
              <a:ext uri="{FF2B5EF4-FFF2-40B4-BE49-F238E27FC236}">
                <a16:creationId xmlns:a16="http://schemas.microsoft.com/office/drawing/2014/main" id="{E283378A-AC80-673F-E55A-DB1679ACDF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Rezervirano mjesto bilježaka 2">
            <a:extLst>
              <a:ext uri="{FF2B5EF4-FFF2-40B4-BE49-F238E27FC236}">
                <a16:creationId xmlns:a16="http://schemas.microsoft.com/office/drawing/2014/main" id="{2AB5483E-A08B-4751-68D4-5477F6936D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en-US"/>
          </a:p>
        </p:txBody>
      </p:sp>
      <p:sp>
        <p:nvSpPr>
          <p:cNvPr id="14340" name="Rezervirano mjesto broja slajda 3">
            <a:extLst>
              <a:ext uri="{FF2B5EF4-FFF2-40B4-BE49-F238E27FC236}">
                <a16:creationId xmlns:a16="http://schemas.microsoft.com/office/drawing/2014/main" id="{27A9B7B7-5CCB-A466-A89A-46F5D583D9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7252C14-8A09-41B7-9946-C683719BE599}" type="slidenum">
              <a:rPr kumimoji="0" lang="hr-H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hr-H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zervirano mjesto slike slajda 1">
            <a:extLst>
              <a:ext uri="{FF2B5EF4-FFF2-40B4-BE49-F238E27FC236}">
                <a16:creationId xmlns:a16="http://schemas.microsoft.com/office/drawing/2014/main" id="{BC3D3565-4064-2796-20FA-0A7235E588D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Rezervirano mjesto bilježaka 2">
            <a:extLst>
              <a:ext uri="{FF2B5EF4-FFF2-40B4-BE49-F238E27FC236}">
                <a16:creationId xmlns:a16="http://schemas.microsoft.com/office/drawing/2014/main" id="{90E68DC9-BA00-AC73-4552-0806EC790A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en-US"/>
          </a:p>
        </p:txBody>
      </p:sp>
      <p:sp>
        <p:nvSpPr>
          <p:cNvPr id="16388" name="Rezervirano mjesto broja slajda 3">
            <a:extLst>
              <a:ext uri="{FF2B5EF4-FFF2-40B4-BE49-F238E27FC236}">
                <a16:creationId xmlns:a16="http://schemas.microsoft.com/office/drawing/2014/main" id="{7E964C3C-334C-93BA-61D9-FA6466BD87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3F2235A-F9A7-435E-A3DE-F516F244F4B4}" type="slidenum">
              <a:rPr kumimoji="0" lang="hr-H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hr-H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zervirano mjesto slike slajda 1">
            <a:extLst>
              <a:ext uri="{FF2B5EF4-FFF2-40B4-BE49-F238E27FC236}">
                <a16:creationId xmlns:a16="http://schemas.microsoft.com/office/drawing/2014/main" id="{C6B73751-EBE5-A31C-A09E-0751754F8A0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Rezervirano mjesto bilježaka 2">
            <a:extLst>
              <a:ext uri="{FF2B5EF4-FFF2-40B4-BE49-F238E27FC236}">
                <a16:creationId xmlns:a16="http://schemas.microsoft.com/office/drawing/2014/main" id="{0A1F58ED-02C2-96BB-F872-D7574B2A675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en-US"/>
          </a:p>
        </p:txBody>
      </p:sp>
      <p:sp>
        <p:nvSpPr>
          <p:cNvPr id="18436" name="Rezervirano mjesto broja slajda 3">
            <a:extLst>
              <a:ext uri="{FF2B5EF4-FFF2-40B4-BE49-F238E27FC236}">
                <a16:creationId xmlns:a16="http://schemas.microsoft.com/office/drawing/2014/main" id="{1B3BAF7E-C242-7B54-B9D8-4C218A709F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397539C-5BE2-40AE-9798-1C0B6F98A44F}" type="slidenum">
              <a:rPr kumimoji="0" lang="hr-H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hr-H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zervirano mjesto slike slajda 1">
            <a:extLst>
              <a:ext uri="{FF2B5EF4-FFF2-40B4-BE49-F238E27FC236}">
                <a16:creationId xmlns:a16="http://schemas.microsoft.com/office/drawing/2014/main" id="{C9DC3AFC-353B-AA12-2D79-2C49F27A537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zervirano mjesto bilježaka 2">
            <a:extLst>
              <a:ext uri="{FF2B5EF4-FFF2-40B4-BE49-F238E27FC236}">
                <a16:creationId xmlns:a16="http://schemas.microsoft.com/office/drawing/2014/main" id="{5DAB60D9-DE43-8099-3833-D862FD75D96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en-US"/>
          </a:p>
        </p:txBody>
      </p:sp>
      <p:sp>
        <p:nvSpPr>
          <p:cNvPr id="21508" name="Rezervirano mjesto broja slajda 3">
            <a:extLst>
              <a:ext uri="{FF2B5EF4-FFF2-40B4-BE49-F238E27FC236}">
                <a16:creationId xmlns:a16="http://schemas.microsoft.com/office/drawing/2014/main" id="{F7F09829-398F-15E5-8633-09123CA197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C9B299D-8035-49C8-A879-17B498D8092D}" type="slidenum">
              <a:rPr kumimoji="0" lang="hr-H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hr-H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zervirano mjesto slike slajda 1">
            <a:extLst>
              <a:ext uri="{FF2B5EF4-FFF2-40B4-BE49-F238E27FC236}">
                <a16:creationId xmlns:a16="http://schemas.microsoft.com/office/drawing/2014/main" id="{AB262444-6F06-7A8C-CE76-046FF24C2A9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zervirano mjesto bilježaka 2">
            <a:extLst>
              <a:ext uri="{FF2B5EF4-FFF2-40B4-BE49-F238E27FC236}">
                <a16:creationId xmlns:a16="http://schemas.microsoft.com/office/drawing/2014/main" id="{7CFDD8D3-9FE9-41B3-C5AC-E5EB2F2CEE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en-US"/>
          </a:p>
        </p:txBody>
      </p:sp>
      <p:sp>
        <p:nvSpPr>
          <p:cNvPr id="25604" name="Rezervirano mjesto broja slajda 3">
            <a:extLst>
              <a:ext uri="{FF2B5EF4-FFF2-40B4-BE49-F238E27FC236}">
                <a16:creationId xmlns:a16="http://schemas.microsoft.com/office/drawing/2014/main" id="{7327FFD2-AADD-B696-9A91-0DC4CA6693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0398829-B82A-4B16-B815-6CE545A597B8}" type="slidenum">
              <a:rPr kumimoji="0" lang="hr-H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hr-H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zervirano mjesto slike slajda 1">
            <a:extLst>
              <a:ext uri="{FF2B5EF4-FFF2-40B4-BE49-F238E27FC236}">
                <a16:creationId xmlns:a16="http://schemas.microsoft.com/office/drawing/2014/main" id="{4A94AB7B-2145-AF90-147C-22C43B0CED9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Rezervirano mjesto bilježaka 2">
            <a:extLst>
              <a:ext uri="{FF2B5EF4-FFF2-40B4-BE49-F238E27FC236}">
                <a16:creationId xmlns:a16="http://schemas.microsoft.com/office/drawing/2014/main" id="{E22DCDE8-1C0E-6B85-A680-792D54DFD2B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en-US"/>
          </a:p>
        </p:txBody>
      </p:sp>
      <p:sp>
        <p:nvSpPr>
          <p:cNvPr id="28676" name="Rezervirano mjesto broja slajda 3">
            <a:extLst>
              <a:ext uri="{FF2B5EF4-FFF2-40B4-BE49-F238E27FC236}">
                <a16:creationId xmlns:a16="http://schemas.microsoft.com/office/drawing/2014/main" id="{C5815B8C-C629-2199-1054-4DFB342345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0303AB4-6302-4D1A-A563-B3DE2FF2805B}" type="slidenum">
              <a:rPr kumimoji="0" lang="hr-H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hr-HR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9DF6D5B-B069-4445-CAE9-053E7F6D5F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B194B64-F0E4-7502-6E6E-67E375E43C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90F265-2424-FCDC-2A27-62DBE64524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1B731B-11E7-4516-83B0-96C9C15E8EE0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3171811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56FB518-2D2A-F9E6-C561-56A5461F28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919573-AFC0-DDC0-F569-B0AFFB4039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B4E009B-712A-7A28-3F68-A5FB1B6607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03B2B7-AD87-4E1A-8865-8004B7DE3D59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2932824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1976A7-D7A5-54E3-FEA3-ED079DD15E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E4D1B6-23E1-DE12-C869-206D78CB55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BECED3A-5D57-DF32-AC40-559C59159D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0659F4-8FE3-4856-925A-9E0674EDEA58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924953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058400-00A0-8FFE-7CD7-FAF9F92EC1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41A24E1-5695-9181-35EC-1196EF17B7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3DA7517-74E9-FF36-F5EF-32CA4EB214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698A2B-07A5-412F-9B32-BC9910793CBF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795716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F31893A-EAD2-6039-C1FB-8A2110DEA5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32F05A0-4C6A-237C-2B53-31D98A987E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9763AA-EE3A-05FF-64A9-EE402A1570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DAFD99-8A94-46AC-868B-4549F8DA62EF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775736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6D5769-1B68-AD97-83AC-6AF405A820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330787-4C7B-F69D-FB4E-ED9113569F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293347-8490-057F-9085-B1B8A7D173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D1BFF0-9ECB-4588-8611-2073762E8001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2595806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5DADE7C-8543-63FC-995E-4A57DA1197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BAFCEB6-E0E7-B05B-FD88-4145879621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01E8037-1BE4-C20B-C264-3117826C7D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26BC39-E3D3-4E57-8968-36054E98D41A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3037824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CF5C61E-150E-B7B4-84DF-1D90DF91DE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51DFDC2-E52D-FDFF-7AD9-49658E6A2C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A70F8BF-D779-0A12-E8DE-01CBDB292C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8F10A-BA2D-435E-BB70-EB46E2A7D554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4028347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0CAEEAB-CD0B-B9C6-5ADB-A70196B2F3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6E694FA-9826-97A4-48C0-E7D3001E9F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2EE13B0-D2CB-5C34-C171-1A8AC6EE56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F4C689-4C2F-43D3-B1EE-40889B5B59FD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1506467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996847-84AC-AB29-B56C-B6A71CE6DD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E00255-0831-2F53-8276-6F9C9B2B9C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09F2E8-FC56-004C-3139-A266E7B807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614EFC-5081-41D1-80C0-CC41C7A8F2EA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1112381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3377EA-36BE-B0B5-D810-66D4678E99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00E31B-2618-FC48-A5D5-0BB915AD2F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154A64-2AD9-D2BC-0241-19C2E7EA28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A1AC11-EC7D-402B-9642-C9CE54D724C3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2289958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79CC8D7-4D5B-933D-0CF9-900B6BC127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sr-Latn-R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6D50293-7FA9-0453-FF80-7496A0CED9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sr-Latn-RS"/>
              <a:t>Haga clic para modificar el estilo de texto del patrón</a:t>
            </a:r>
          </a:p>
          <a:p>
            <a:pPr lvl="1"/>
            <a:r>
              <a:rPr lang="es-ES" altLang="sr-Latn-RS"/>
              <a:t>Segundo nivel</a:t>
            </a:r>
          </a:p>
          <a:p>
            <a:pPr lvl="2"/>
            <a:r>
              <a:rPr lang="es-ES" altLang="sr-Latn-RS"/>
              <a:t>Tercer nivel</a:t>
            </a:r>
          </a:p>
          <a:p>
            <a:pPr lvl="3"/>
            <a:r>
              <a:rPr lang="es-ES" altLang="sr-Latn-RS"/>
              <a:t>Cuarto nivel</a:t>
            </a:r>
          </a:p>
          <a:p>
            <a:pPr lvl="4"/>
            <a:r>
              <a:rPr lang="es-ES" altLang="sr-Latn-R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FF20973-DDA0-EABE-33AF-EB9A17DFCDB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50811D2-3D81-594D-A754-7E13EF3C43A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altLang="sr-Latn-R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EEF2FF0-2569-F7A4-AC9B-1EEC502CC03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A13D9050-1853-48A1-B712-3A4EF4478512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3734537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srednje.e-upisi.hr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srednje.e-upisi.hr/#/Faq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rednje.e-upisi.hr/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C78243E-8E5A-6155-FA6C-5B1BCFD9BD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/>
              <a:t>Upisi u srednju školu</a:t>
            </a:r>
            <a:br>
              <a:rPr lang="hr-HR"/>
            </a:br>
            <a:r>
              <a:rPr lang="hr-HR"/>
              <a:t>2026./2027.</a:t>
            </a:r>
            <a:br>
              <a:rPr lang="hr-HR"/>
            </a:br>
            <a:r>
              <a:rPr lang="hr-HR"/>
              <a:t> </a:t>
            </a:r>
            <a:r>
              <a:rPr lang="hr-HR" sz="2200"/>
              <a:t>1. informativni dio</a:t>
            </a:r>
            <a:endParaRPr lang="hr-HR" sz="2200" dirty="0"/>
          </a:p>
        </p:txBody>
      </p:sp>
      <p:sp>
        <p:nvSpPr>
          <p:cNvPr id="5" name="Podnaslov 4">
            <a:extLst>
              <a:ext uri="{FF2B5EF4-FFF2-40B4-BE49-F238E27FC236}">
                <a16:creationId xmlns:a16="http://schemas.microsoft.com/office/drawing/2014/main" id="{CFA77058-72F2-9855-75A4-A275D594E5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1420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slov 1">
            <a:extLst>
              <a:ext uri="{FF2B5EF4-FFF2-40B4-BE49-F238E27FC236}">
                <a16:creationId xmlns:a16="http://schemas.microsoft.com/office/drawing/2014/main" id="{F0098EB1-F84D-C2CF-705D-4E76FE0B7D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79613" y="620713"/>
            <a:ext cx="8229600" cy="1143000"/>
          </a:xfrm>
        </p:spPr>
        <p:txBody>
          <a:bodyPr/>
          <a:lstStyle/>
          <a:p>
            <a:r>
              <a:rPr lang="en-US" altLang="en-US" sz="2400" b="1">
                <a:solidFill>
                  <a:srgbClr val="800080"/>
                </a:solidFill>
              </a:rPr>
              <a:t>BODUJ</a:t>
            </a:r>
            <a:r>
              <a:rPr lang="hr-HR" altLang="en-US" sz="2400" b="1">
                <a:solidFill>
                  <a:srgbClr val="800080"/>
                </a:solidFill>
              </a:rPr>
              <a:t>U</a:t>
            </a:r>
            <a:r>
              <a:rPr lang="en-US" altLang="en-US" sz="2400" b="1">
                <a:solidFill>
                  <a:srgbClr val="800080"/>
                </a:solidFill>
              </a:rPr>
              <a:t> SE NA</a:t>
            </a:r>
            <a:r>
              <a:rPr lang="vi-VN" altLang="en-US" sz="2400" b="1">
                <a:solidFill>
                  <a:srgbClr val="800080"/>
                </a:solidFill>
              </a:rPr>
              <a:t>TJECANJ</a:t>
            </a:r>
            <a:r>
              <a:rPr lang="hr-HR" altLang="en-US" sz="2400" b="1">
                <a:solidFill>
                  <a:srgbClr val="800080"/>
                </a:solidFill>
              </a:rPr>
              <a:t>A</a:t>
            </a:r>
            <a:r>
              <a:rPr lang="en-US" altLang="en-US" sz="2400" b="1">
                <a:solidFill>
                  <a:srgbClr val="800080"/>
                </a:solidFill>
              </a:rPr>
              <a:t> IZ:</a:t>
            </a:r>
            <a:endParaRPr lang="hr-HR" altLang="en-US" sz="240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5C3C5B2-3843-083B-1F6F-B2536BA90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5440" y="2276873"/>
            <a:ext cx="8229600" cy="3589859"/>
          </a:xfrm>
        </p:spPr>
        <p:txBody>
          <a:bodyPr numCol="2"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hr-HR" sz="1400" dirty="0"/>
              <a:t>Natjecanje iz njemačkoga jezika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hr-HR" sz="1400" dirty="0"/>
              <a:t>Natjecanje iz fizike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hr-HR" sz="1400" dirty="0"/>
              <a:t>Natjecanje iz kemije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hr-HR" sz="1400" dirty="0"/>
              <a:t>Natjecanje iz biologije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hr-HR" sz="1400" dirty="0"/>
              <a:t>Natjecanje iz geografije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hr-HR" sz="1400" dirty="0"/>
              <a:t>Natjecanje iz astronomije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hr-HR" sz="1400" dirty="0"/>
              <a:t>Natjecanje iz informatike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hr-HR" sz="1400" dirty="0"/>
              <a:t>Natjecanje iz povijesti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hr-HR" sz="1400" dirty="0"/>
              <a:t>Natjecanje mladih tehničara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hr-HR" sz="1400" dirty="0"/>
              <a:t>Natjecanje Sigurno u prometu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hr-HR" sz="1400" dirty="0"/>
              <a:t>Natjecanje/izložba učenika osnovnih i srednjih škola iz područja vizualnih umjetnosti i dizajna,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119BA84E-FBD7-662B-DBB6-D44C4ACEA9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3750" y="476250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en-US" sz="2400" b="1">
                <a:solidFill>
                  <a:srgbClr val="800080"/>
                </a:solidFill>
              </a:rPr>
              <a:t>KAKO SE VREDNUJU REZULTATI POSTIGNUTI NA SPORTSKIM NATJECANJIMA?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56847-6FDF-7640-93E3-5D8FACA635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4688" y="2276475"/>
            <a:ext cx="8229600" cy="4089400"/>
          </a:xfrm>
        </p:spPr>
        <p:txBody>
          <a:bodyPr/>
          <a:lstStyle/>
          <a:p>
            <a:pPr eaLnBrk="1" hangingPunct="1">
              <a:defRPr/>
            </a:pPr>
            <a:r>
              <a:rPr lang="hr-HR" sz="2000" dirty="0"/>
              <a:t>Kandidatima se vrednuju rezultati koje su postigli u posljednja četiri razreda osnovnog obrazovanja na natjecanjima </a:t>
            </a:r>
            <a:r>
              <a:rPr lang="hr-HR" sz="2000" b="1" dirty="0">
                <a:solidFill>
                  <a:srgbClr val="800080"/>
                </a:solidFill>
              </a:rPr>
              <a:t>školskih sportskih društava</a:t>
            </a:r>
            <a:r>
              <a:rPr lang="en-US" sz="2000" b="1" dirty="0">
                <a:solidFill>
                  <a:srgbClr val="800080"/>
                </a:solidFill>
              </a:rPr>
              <a:t> (</a:t>
            </a:r>
            <a:r>
              <a:rPr lang="en-US" sz="1100" dirty="0"/>
              <a:t>FUTSAL, KOŠARKA, RUKOMET, ODBOJKA, ATLETIKA, PLIVANJE, STOLNI TENIS, BADMINTON, GIMNASTIKA, KROS, JUDO, ŠAH, KARATE </a:t>
            </a:r>
            <a:r>
              <a:rPr lang="en-US" sz="1100" dirty="0" err="1"/>
              <a:t>i</a:t>
            </a:r>
            <a:r>
              <a:rPr lang="en-US" sz="1100" dirty="0"/>
              <a:t> STRELJAŠTVO</a:t>
            </a:r>
            <a:r>
              <a:rPr lang="en-US" sz="2000" b="1" dirty="0">
                <a:solidFill>
                  <a:srgbClr val="800080"/>
                </a:solidFill>
              </a:rPr>
              <a:t>)</a:t>
            </a:r>
            <a:r>
              <a:rPr lang="hr-HR" sz="2000" dirty="0"/>
              <a:t>.</a:t>
            </a:r>
          </a:p>
          <a:p>
            <a:pPr marL="0" indent="0" eaLnBrk="1" hangingPunct="1">
              <a:buNone/>
              <a:defRPr/>
            </a:pPr>
            <a:endParaRPr lang="hr-HR" sz="20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9CD48F5-B6DD-0BEE-7A30-FAF8D9E90783}"/>
              </a:ext>
            </a:extLst>
          </p:cNvPr>
          <p:cNvGraphicFramePr>
            <a:graphicFrameLocks noGrp="1"/>
          </p:cNvGraphicFramePr>
          <p:nvPr/>
        </p:nvGraphicFramePr>
        <p:xfrm>
          <a:off x="2541589" y="4005264"/>
          <a:ext cx="7273925" cy="2016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9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4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283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i="0" u="none" strike="noStrike" kern="1200" baseline="0" dirty="0">
                          <a:solidFill>
                            <a:srgbClr val="800080"/>
                          </a:solidFill>
                          <a:latin typeface="+mn-lt"/>
                          <a:ea typeface="+mn-ea"/>
                          <a:cs typeface="+mn-cs"/>
                        </a:rPr>
                        <a:t>NATJECANJA ŠKOLSKIH SPORTSKIH DRUŠTAVA </a:t>
                      </a:r>
                      <a:endParaRPr lang="hr-HR" sz="1400" b="0" i="0" u="none" strike="noStrike" kern="1200" baseline="0" dirty="0">
                        <a:solidFill>
                          <a:srgbClr val="80008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4" marR="91454" marT="45726" marB="45726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i="0" u="none" strike="noStrike" kern="1200" baseline="0" dirty="0">
                          <a:solidFill>
                            <a:srgbClr val="800080"/>
                          </a:solidFill>
                          <a:latin typeface="+mn-lt"/>
                          <a:ea typeface="+mn-ea"/>
                          <a:cs typeface="+mn-cs"/>
                        </a:rPr>
                        <a:t>DODATNI BODOVI </a:t>
                      </a:r>
                      <a:r>
                        <a:rPr lang="hr-HR" sz="1400" b="0" i="0" u="none" strike="noStrike" kern="1200" baseline="0" dirty="0">
                          <a:solidFill>
                            <a:srgbClr val="800080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91454" marR="91454" marT="45726" marB="4572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762">
                <a:tc>
                  <a:txBody>
                    <a:bodyPr/>
                    <a:lstStyle/>
                    <a:p>
                      <a:pPr algn="ctr"/>
                      <a:r>
                        <a:rPr lang="hr-H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Učenici koji su na </a:t>
                      </a:r>
                      <a:r>
                        <a:rPr lang="hr-HR" sz="12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državnom natjecanju </a:t>
                      </a:r>
                      <a:r>
                        <a:rPr lang="hr-H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kao članovi ekipe osvojili prvo mjesto</a:t>
                      </a:r>
                      <a:r>
                        <a:rPr lang="hr-HR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91454" marR="91454" marT="45726" marB="45726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boda </a:t>
                      </a:r>
                    </a:p>
                  </a:txBody>
                  <a:tcPr marL="91454" marR="91454" marT="45726" marB="45726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7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Učenici koji su na </a:t>
                      </a:r>
                      <a:r>
                        <a:rPr lang="hr-HR" sz="12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državnom natjecanju </a:t>
                      </a:r>
                      <a:r>
                        <a:rPr lang="hr-H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kao članovi ekipe osvojili drugo mjesto</a:t>
                      </a:r>
                      <a:r>
                        <a:rPr lang="hr-HR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91454" marR="91454" marT="45726" marB="45726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boda </a:t>
                      </a:r>
                    </a:p>
                  </a:txBody>
                  <a:tcPr marL="91454" marR="91454" marT="45726" marB="45726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7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Učenici koji su na </a:t>
                      </a:r>
                      <a:r>
                        <a:rPr lang="hr-HR" sz="12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državnom natjecanju </a:t>
                      </a:r>
                      <a:r>
                        <a:rPr lang="hr-H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kao članovi ekipe osvojili treće mjesto</a:t>
                      </a:r>
                      <a:r>
                        <a:rPr lang="hr-HR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91454" marR="91454" marT="45726" marB="45726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bod </a:t>
                      </a:r>
                    </a:p>
                  </a:txBody>
                  <a:tcPr marL="91454" marR="91454" marT="45726" marB="45726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D5BAC79-B287-2835-7152-35876921D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2313" y="2492375"/>
            <a:ext cx="8229600" cy="3816350"/>
          </a:xfrm>
        </p:spPr>
        <p:txBody>
          <a:bodyPr/>
          <a:lstStyle/>
          <a:p>
            <a:pPr>
              <a:defRPr/>
            </a:pPr>
            <a:r>
              <a:rPr lang="hr-HR" sz="2000" dirty="0"/>
              <a:t>Rezultati natjecanja bit će uneseni izravno u Nacionalni informacijski sustav prijava i upisa u srednje škole (</a:t>
            </a:r>
            <a:r>
              <a:rPr lang="hr-HR" sz="2000" dirty="0" err="1"/>
              <a:t>NISpuSŠ</a:t>
            </a:r>
            <a:r>
              <a:rPr lang="hr-HR" sz="2000" dirty="0"/>
              <a:t>) na temelju postojećih podataka u sustavu e-Matice i kandidati ih ne trebaju dodatno dokazivati. Ako neki od rezultata nije vidljiv na korisničkom profilu kandidata na: </a:t>
            </a:r>
            <a:r>
              <a:rPr lang="hr-HR" sz="2000" dirty="0">
                <a:hlinkClick r:id="rId2"/>
              </a:rPr>
              <a:t>https://srednje.e-upisi.hr</a:t>
            </a:r>
            <a:r>
              <a:rPr lang="hr-HR" sz="2000" dirty="0"/>
              <a:t>, kandidat se treba obratiti razredniku.</a:t>
            </a:r>
          </a:p>
          <a:p>
            <a:pPr>
              <a:defRPr/>
            </a:pPr>
            <a:endParaRPr lang="hr-HR" sz="1800" dirty="0"/>
          </a:p>
          <a:p>
            <a:pPr marL="0" indent="0" eaLnBrk="1" hangingPunct="1">
              <a:spcBef>
                <a:spcPct val="0"/>
              </a:spcBef>
              <a:buNone/>
              <a:defRPr/>
            </a:pPr>
            <a:endParaRPr lang="hr-HR" altLang="en-US" sz="2000" dirty="0"/>
          </a:p>
          <a:p>
            <a:pPr marL="0" indent="0">
              <a:buNone/>
              <a:defRPr/>
            </a:pPr>
            <a:endParaRPr lang="hr-HR" sz="1800" dirty="0"/>
          </a:p>
        </p:txBody>
      </p:sp>
      <p:sp>
        <p:nvSpPr>
          <p:cNvPr id="2" name="Pravokutnik 1">
            <a:extLst>
              <a:ext uri="{FF2B5EF4-FFF2-40B4-BE49-F238E27FC236}">
                <a16:creationId xmlns:a16="http://schemas.microsoft.com/office/drawing/2014/main" id="{0133D80F-A834-E798-F210-65E5716237F6}"/>
              </a:ext>
            </a:extLst>
          </p:cNvPr>
          <p:cNvSpPr/>
          <p:nvPr/>
        </p:nvSpPr>
        <p:spPr>
          <a:xfrm>
            <a:off x="4800600" y="836613"/>
            <a:ext cx="1981200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hr-HR" altLang="en-US" sz="2400" b="1" kern="0" dirty="0">
                <a:solidFill>
                  <a:srgbClr val="800080"/>
                </a:solidFill>
                <a:latin typeface="Arial"/>
                <a:cs typeface="Arial"/>
              </a:rPr>
              <a:t>NAPOMENA</a:t>
            </a:r>
            <a:endParaRPr lang="hr-HR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DC4BEADB-11ED-2672-42B2-3006CC81AA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35189" y="404813"/>
            <a:ext cx="8231187" cy="1358900"/>
          </a:xfrm>
        </p:spPr>
        <p:txBody>
          <a:bodyPr/>
          <a:lstStyle/>
          <a:p>
            <a:pPr eaLnBrk="1" hangingPunct="1"/>
            <a:r>
              <a:rPr lang="hr-HR" altLang="en-US" sz="2800" b="1">
                <a:solidFill>
                  <a:srgbClr val="800080"/>
                </a:solidFill>
              </a:rPr>
              <a:t>POSEBAN ELEMENT</a:t>
            </a:r>
            <a:br>
              <a:rPr lang="hr-HR" altLang="en-US" sz="2800" b="1">
                <a:solidFill>
                  <a:srgbClr val="800080"/>
                </a:solidFill>
              </a:rPr>
            </a:br>
            <a:r>
              <a:rPr lang="hr-HR" altLang="en-US" sz="2000" b="1">
                <a:solidFill>
                  <a:srgbClr val="FF0000"/>
                </a:solidFill>
              </a:rPr>
              <a:t>- PRAVO PREDNOSTI -</a:t>
            </a:r>
            <a:r>
              <a:rPr lang="en-US" altLang="en-US" sz="1100" b="1">
                <a:solidFill>
                  <a:schemeClr val="bg1"/>
                </a:solidFill>
              </a:rPr>
              <a:t>G</a:t>
            </a:r>
            <a:endParaRPr lang="hr-HR" altLang="en-US" sz="2800" b="1">
              <a:solidFill>
                <a:srgbClr val="800080"/>
              </a:solidFill>
            </a:endParaRP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FE364066-28FA-8E34-0BBC-7C32E06288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74825" y="1916114"/>
            <a:ext cx="8713788" cy="4537075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hr-HR" sz="1800" dirty="0"/>
              <a:t>Kandidat ostvaruje pravo na poseban element vrednovanja ako:</a:t>
            </a:r>
          </a:p>
          <a:p>
            <a:pPr lvl="1" eaLnBrk="1" hangingPunct="1">
              <a:defRPr/>
            </a:pPr>
            <a:r>
              <a:rPr lang="hr-HR" altLang="en-US" sz="1800" dirty="0">
                <a:solidFill>
                  <a:srgbClr val="800080"/>
                </a:solidFill>
              </a:rPr>
              <a:t>ima zdravstvene teškoće</a:t>
            </a:r>
          </a:p>
          <a:p>
            <a:pPr marL="457200" lvl="1" indent="0" eaLnBrk="1" hangingPunct="1">
              <a:buNone/>
              <a:defRPr/>
            </a:pPr>
            <a:r>
              <a:rPr lang="hr-HR" altLang="en-US" sz="1200" i="1" dirty="0"/>
              <a:t>(STRUČNO MIŠLJENJE SLUŽBE ZA PROFESIONALNO USMJERAVANJE HZZ-A IZDANO U TEKUĆOJ KALENDARSKOJ GODINI)</a:t>
            </a:r>
          </a:p>
          <a:p>
            <a:pPr lvl="1" eaLnBrk="1" hangingPunct="1">
              <a:defRPr/>
            </a:pPr>
            <a:r>
              <a:rPr lang="en-US" altLang="en-US" sz="1800" dirty="0" err="1">
                <a:solidFill>
                  <a:srgbClr val="800080"/>
                </a:solidFill>
              </a:rPr>
              <a:t>živi</a:t>
            </a:r>
            <a:r>
              <a:rPr lang="en-US" altLang="en-US" sz="1800" dirty="0">
                <a:solidFill>
                  <a:srgbClr val="800080"/>
                </a:solidFill>
              </a:rPr>
              <a:t> </a:t>
            </a:r>
            <a:r>
              <a:rPr lang="en-US" altLang="en-US" sz="1800" dirty="0" err="1">
                <a:solidFill>
                  <a:srgbClr val="800080"/>
                </a:solidFill>
              </a:rPr>
              <a:t>uz</a:t>
            </a:r>
            <a:r>
              <a:rPr lang="en-US" altLang="en-US" sz="1800" dirty="0">
                <a:solidFill>
                  <a:srgbClr val="800080"/>
                </a:solidFill>
              </a:rPr>
              <a:t> </a:t>
            </a:r>
            <a:r>
              <a:rPr lang="en-US" altLang="en-US" sz="1800" dirty="0" err="1">
                <a:solidFill>
                  <a:srgbClr val="800080"/>
                </a:solidFill>
              </a:rPr>
              <a:t>jednoga</a:t>
            </a:r>
            <a:r>
              <a:rPr lang="en-US" altLang="en-US" sz="1800" dirty="0">
                <a:solidFill>
                  <a:srgbClr val="800080"/>
                </a:solidFill>
              </a:rPr>
              <a:t> ili </a:t>
            </a:r>
            <a:r>
              <a:rPr lang="en-US" altLang="en-US" sz="1800" dirty="0" err="1">
                <a:solidFill>
                  <a:srgbClr val="800080"/>
                </a:solidFill>
              </a:rPr>
              <a:t>oba</a:t>
            </a:r>
            <a:r>
              <a:rPr lang="en-US" altLang="en-US" sz="1800" dirty="0">
                <a:solidFill>
                  <a:srgbClr val="800080"/>
                </a:solidFill>
              </a:rPr>
              <a:t> </a:t>
            </a:r>
            <a:r>
              <a:rPr lang="en-US" altLang="en-US" sz="1800" dirty="0" err="1">
                <a:solidFill>
                  <a:srgbClr val="800080"/>
                </a:solidFill>
              </a:rPr>
              <a:t>roditelja</a:t>
            </a:r>
            <a:r>
              <a:rPr lang="en-US" altLang="en-US" sz="1800" dirty="0">
                <a:solidFill>
                  <a:srgbClr val="800080"/>
                </a:solidFill>
              </a:rPr>
              <a:t> s </a:t>
            </a:r>
            <a:r>
              <a:rPr lang="en-US" altLang="en-US" sz="1800" dirty="0" err="1">
                <a:solidFill>
                  <a:srgbClr val="800080"/>
                </a:solidFill>
              </a:rPr>
              <a:t>dugotrajnom</a:t>
            </a:r>
            <a:r>
              <a:rPr lang="en-US" altLang="en-US" sz="1800" dirty="0">
                <a:solidFill>
                  <a:srgbClr val="800080"/>
                </a:solidFill>
              </a:rPr>
              <a:t> </a:t>
            </a:r>
            <a:r>
              <a:rPr lang="en-US" altLang="en-US" sz="1800" dirty="0" err="1">
                <a:solidFill>
                  <a:srgbClr val="800080"/>
                </a:solidFill>
              </a:rPr>
              <a:t>teškom</a:t>
            </a:r>
            <a:r>
              <a:rPr lang="en-US" altLang="en-US" sz="1800" dirty="0">
                <a:solidFill>
                  <a:srgbClr val="800080"/>
                </a:solidFill>
              </a:rPr>
              <a:t> </a:t>
            </a:r>
            <a:r>
              <a:rPr lang="en-US" altLang="en-US" sz="1800" dirty="0" err="1">
                <a:solidFill>
                  <a:srgbClr val="800080"/>
                </a:solidFill>
              </a:rPr>
              <a:t>bolesti</a:t>
            </a:r>
            <a:endParaRPr lang="en-US" altLang="en-US" sz="1800" dirty="0">
              <a:solidFill>
                <a:srgbClr val="800080"/>
              </a:solidFill>
            </a:endParaRPr>
          </a:p>
          <a:p>
            <a:pPr marL="457200" lvl="1" indent="0" eaLnBrk="1" hangingPunct="1">
              <a:buNone/>
              <a:defRPr/>
            </a:pPr>
            <a:r>
              <a:rPr lang="en-US" altLang="en-US" sz="1200" i="1" dirty="0"/>
              <a:t>(LIJEČNIČKA POTVRDA O DUGOTRAJNOJ TEŽOJ BOLESTI JEDNOGA I/ILI OBA RODITELJA) </a:t>
            </a:r>
          </a:p>
          <a:p>
            <a:pPr lvl="1" eaLnBrk="1" hangingPunct="1">
              <a:defRPr/>
            </a:pPr>
            <a:r>
              <a:rPr lang="en-US" altLang="en-US" sz="1800" dirty="0" err="1">
                <a:solidFill>
                  <a:srgbClr val="800080"/>
                </a:solidFill>
              </a:rPr>
              <a:t>živi</a:t>
            </a:r>
            <a:r>
              <a:rPr lang="en-US" altLang="en-US" sz="1800" dirty="0">
                <a:solidFill>
                  <a:srgbClr val="800080"/>
                </a:solidFill>
              </a:rPr>
              <a:t> </a:t>
            </a:r>
            <a:r>
              <a:rPr lang="en-US" altLang="en-US" sz="1800" dirty="0" err="1">
                <a:solidFill>
                  <a:srgbClr val="800080"/>
                </a:solidFill>
              </a:rPr>
              <a:t>uz</a:t>
            </a:r>
            <a:r>
              <a:rPr lang="en-US" altLang="en-US" sz="1800" dirty="0">
                <a:solidFill>
                  <a:srgbClr val="800080"/>
                </a:solidFill>
              </a:rPr>
              <a:t> </a:t>
            </a:r>
            <a:r>
              <a:rPr lang="en-US" altLang="en-US" sz="1800" dirty="0" err="1">
                <a:solidFill>
                  <a:srgbClr val="800080"/>
                </a:solidFill>
              </a:rPr>
              <a:t>dugotrajno</a:t>
            </a:r>
            <a:r>
              <a:rPr lang="en-US" altLang="en-US" sz="1800" dirty="0">
                <a:solidFill>
                  <a:srgbClr val="800080"/>
                </a:solidFill>
              </a:rPr>
              <a:t> </a:t>
            </a:r>
            <a:r>
              <a:rPr lang="en-US" altLang="en-US" sz="1800" dirty="0" err="1">
                <a:solidFill>
                  <a:srgbClr val="800080"/>
                </a:solidFill>
              </a:rPr>
              <a:t>nezaposlena</a:t>
            </a:r>
            <a:r>
              <a:rPr lang="en-US" altLang="en-US" sz="1800" dirty="0">
                <a:solidFill>
                  <a:srgbClr val="800080"/>
                </a:solidFill>
              </a:rPr>
              <a:t> </a:t>
            </a:r>
            <a:r>
              <a:rPr lang="en-US" altLang="en-US" sz="1800" dirty="0" err="1">
                <a:solidFill>
                  <a:srgbClr val="800080"/>
                </a:solidFill>
              </a:rPr>
              <a:t>oba</a:t>
            </a:r>
            <a:r>
              <a:rPr lang="en-US" altLang="en-US" sz="1800" dirty="0">
                <a:solidFill>
                  <a:srgbClr val="800080"/>
                </a:solidFill>
              </a:rPr>
              <a:t> </a:t>
            </a:r>
            <a:r>
              <a:rPr lang="en-US" altLang="en-US" sz="1800" dirty="0" err="1">
                <a:solidFill>
                  <a:srgbClr val="800080"/>
                </a:solidFill>
              </a:rPr>
              <a:t>roditelja</a:t>
            </a:r>
            <a:r>
              <a:rPr lang="en-US" altLang="en-US" sz="1400" dirty="0">
                <a:solidFill>
                  <a:srgbClr val="800080"/>
                </a:solidFill>
              </a:rPr>
              <a:t> </a:t>
            </a:r>
          </a:p>
          <a:p>
            <a:pPr marL="457200" lvl="1" indent="0" eaLnBrk="1" hangingPunct="1">
              <a:buNone/>
              <a:defRPr/>
            </a:pPr>
            <a:r>
              <a:rPr lang="en-US" altLang="en-US" sz="1200" i="1" dirty="0"/>
              <a:t>(POTVRDA NADLEŽNOGA PODRUČNOGA UREDA HZZ-A O DUGOTRAJNOJ NEZAPOSLENOSTI OBA RODITELJA)</a:t>
            </a:r>
          </a:p>
          <a:p>
            <a:pPr lvl="1" eaLnBrk="1" hangingPunct="1">
              <a:defRPr/>
            </a:pPr>
            <a:r>
              <a:rPr lang="en-US" altLang="en-US" sz="1800" dirty="0" err="1">
                <a:solidFill>
                  <a:srgbClr val="800080"/>
                </a:solidFill>
              </a:rPr>
              <a:t>živi</a:t>
            </a:r>
            <a:r>
              <a:rPr lang="en-US" altLang="en-US" sz="1800" dirty="0">
                <a:solidFill>
                  <a:srgbClr val="800080"/>
                </a:solidFill>
              </a:rPr>
              <a:t> </a:t>
            </a:r>
            <a:r>
              <a:rPr lang="en-US" altLang="en-US" sz="1800" dirty="0" err="1">
                <a:solidFill>
                  <a:srgbClr val="800080"/>
                </a:solidFill>
              </a:rPr>
              <a:t>uz</a:t>
            </a:r>
            <a:r>
              <a:rPr lang="en-US" altLang="en-US" sz="1800" dirty="0">
                <a:solidFill>
                  <a:srgbClr val="800080"/>
                </a:solidFill>
              </a:rPr>
              <a:t> </a:t>
            </a:r>
            <a:r>
              <a:rPr lang="en-US" altLang="en-US" sz="1800" dirty="0" err="1">
                <a:solidFill>
                  <a:srgbClr val="800080"/>
                </a:solidFill>
              </a:rPr>
              <a:t>samohranoga</a:t>
            </a:r>
            <a:r>
              <a:rPr lang="en-US" altLang="en-US" sz="1800" dirty="0">
                <a:solidFill>
                  <a:srgbClr val="800080"/>
                </a:solidFill>
              </a:rPr>
              <a:t> </a:t>
            </a:r>
            <a:r>
              <a:rPr lang="en-US" altLang="en-US" sz="1800" dirty="0" err="1">
                <a:solidFill>
                  <a:srgbClr val="800080"/>
                </a:solidFill>
              </a:rPr>
              <a:t>roditelja</a:t>
            </a:r>
            <a:r>
              <a:rPr lang="en-US" altLang="en-US" sz="1800" dirty="0">
                <a:solidFill>
                  <a:srgbClr val="800080"/>
                </a:solidFill>
              </a:rPr>
              <a:t> </a:t>
            </a:r>
            <a:r>
              <a:rPr lang="en-US" altLang="en-US" sz="1800" dirty="0" err="1">
                <a:solidFill>
                  <a:srgbClr val="800080"/>
                </a:solidFill>
              </a:rPr>
              <a:t>korisnika</a:t>
            </a:r>
            <a:r>
              <a:rPr lang="en-US" altLang="en-US" sz="1800" dirty="0">
                <a:solidFill>
                  <a:srgbClr val="800080"/>
                </a:solidFill>
              </a:rPr>
              <a:t> </a:t>
            </a:r>
            <a:r>
              <a:rPr lang="en-US" altLang="en-US" sz="1800" dirty="0" err="1">
                <a:solidFill>
                  <a:srgbClr val="800080"/>
                </a:solidFill>
              </a:rPr>
              <a:t>socijalne</a:t>
            </a:r>
            <a:r>
              <a:rPr lang="en-US" altLang="en-US" sz="1800" dirty="0">
                <a:solidFill>
                  <a:srgbClr val="800080"/>
                </a:solidFill>
              </a:rPr>
              <a:t> </a:t>
            </a:r>
            <a:r>
              <a:rPr lang="en-US" altLang="en-US" sz="1800" dirty="0" err="1">
                <a:solidFill>
                  <a:srgbClr val="800080"/>
                </a:solidFill>
              </a:rPr>
              <a:t>skrbi</a:t>
            </a:r>
            <a:r>
              <a:rPr lang="en-US" altLang="en-US" sz="1600" dirty="0">
                <a:solidFill>
                  <a:srgbClr val="800080"/>
                </a:solidFill>
              </a:rPr>
              <a:t> </a:t>
            </a:r>
          </a:p>
          <a:p>
            <a:pPr marL="457200" lvl="1" indent="0" eaLnBrk="1" hangingPunct="1">
              <a:buNone/>
              <a:defRPr/>
            </a:pPr>
            <a:r>
              <a:rPr lang="en-US" altLang="en-US" sz="1200" i="1" dirty="0"/>
              <a:t>(POTVRDA O KORIŠTENJU SOCIJALNE POMOĆI; RJEŠENJE ILI DRUGI UPRAVNI AKT CENTRA ZA SOCIJALNU SKRB ILI NADLEŽNOGA TIJELA U JEDINICI LOKALNE ILI PODRUČNE (REGIONALNE) JEDINICE I GRADA ZAGREBA O PRAVU SAMOHRANOGA RODITELJA U STATUSU SOCIJALNE SKRBI IZDANIH OD OVLAŠTENIH SLUŽBI U ZDRAVSTVU, SOCIJALNOJ SKRBI I ZA ZAPOŠLJAVANJE)</a:t>
            </a:r>
            <a:endParaRPr lang="hr-HR" altLang="en-US" sz="1200" i="1" dirty="0"/>
          </a:p>
          <a:p>
            <a:pPr lvl="1" eaLnBrk="1" hangingPunct="1">
              <a:defRPr/>
            </a:pPr>
            <a:r>
              <a:rPr lang="en-US" altLang="en-US" sz="1800" dirty="0" err="1">
                <a:solidFill>
                  <a:srgbClr val="800080"/>
                </a:solidFill>
              </a:rPr>
              <a:t>kandidat</a:t>
            </a:r>
            <a:r>
              <a:rPr lang="en-US" altLang="en-US" sz="1800" dirty="0">
                <a:solidFill>
                  <a:srgbClr val="800080"/>
                </a:solidFill>
              </a:rPr>
              <a:t> </a:t>
            </a:r>
            <a:r>
              <a:rPr lang="en-US" altLang="en-US" sz="1800" dirty="0" err="1">
                <a:solidFill>
                  <a:srgbClr val="800080"/>
                </a:solidFill>
              </a:rPr>
              <a:t>kojem</a:t>
            </a:r>
            <a:r>
              <a:rPr lang="en-US" altLang="en-US" sz="1800" dirty="0">
                <a:solidFill>
                  <a:srgbClr val="800080"/>
                </a:solidFill>
              </a:rPr>
              <a:t> je </a:t>
            </a:r>
            <a:r>
              <a:rPr lang="en-US" altLang="en-US" sz="1800" dirty="0" err="1">
                <a:solidFill>
                  <a:srgbClr val="800080"/>
                </a:solidFill>
              </a:rPr>
              <a:t>jedan</a:t>
            </a:r>
            <a:r>
              <a:rPr lang="en-US" altLang="en-US" sz="1800" dirty="0">
                <a:solidFill>
                  <a:srgbClr val="800080"/>
                </a:solidFill>
              </a:rPr>
              <a:t> </a:t>
            </a:r>
            <a:r>
              <a:rPr lang="en-US" altLang="en-US" sz="1800" dirty="0" err="1">
                <a:solidFill>
                  <a:srgbClr val="800080"/>
                </a:solidFill>
              </a:rPr>
              <a:t>roditelj</a:t>
            </a:r>
            <a:r>
              <a:rPr lang="en-US" altLang="en-US" sz="1800" dirty="0">
                <a:solidFill>
                  <a:srgbClr val="800080"/>
                </a:solidFill>
              </a:rPr>
              <a:t> </a:t>
            </a:r>
            <a:r>
              <a:rPr lang="en-US" altLang="en-US" sz="1800" dirty="0" err="1">
                <a:solidFill>
                  <a:srgbClr val="800080"/>
                </a:solidFill>
              </a:rPr>
              <a:t>preminuo</a:t>
            </a:r>
            <a:r>
              <a:rPr lang="en-US" altLang="en-US" sz="1800" dirty="0">
                <a:solidFill>
                  <a:srgbClr val="800080"/>
                </a:solidFill>
              </a:rPr>
              <a:t> </a:t>
            </a:r>
          </a:p>
          <a:p>
            <a:pPr lvl="1" eaLnBrk="1" hangingPunct="1">
              <a:buFontTx/>
              <a:buNone/>
              <a:defRPr/>
            </a:pPr>
            <a:r>
              <a:rPr lang="en-US" altLang="en-US" sz="1200" i="1" dirty="0"/>
              <a:t>(ISPRAVA IZ MATICE UMRLIH ILI SMRTNI LIST KOJE JE IZDALO NADLEŽNO TIJELO U JEDINICI LOKALNE ILI PODRUČNE (REGIONALNE) JEDINICE ILI GRADA ZAGREBA)</a:t>
            </a:r>
          </a:p>
          <a:p>
            <a:pPr marL="457200" lvl="1" indent="0" eaLnBrk="1" hangingPunct="1">
              <a:buNone/>
              <a:defRPr/>
            </a:pPr>
            <a:endParaRPr lang="en-US" altLang="en-US" sz="1200" i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slov 1">
            <a:extLst>
              <a:ext uri="{FF2B5EF4-FFF2-40B4-BE49-F238E27FC236}">
                <a16:creationId xmlns:a16="http://schemas.microsoft.com/office/drawing/2014/main" id="{88011C80-DF3A-27FE-D1E5-8C170949FC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476250"/>
            <a:ext cx="8229600" cy="1143000"/>
          </a:xfrm>
        </p:spPr>
        <p:txBody>
          <a:bodyPr/>
          <a:lstStyle/>
          <a:p>
            <a:r>
              <a:rPr lang="hr-HR" altLang="en-US" sz="2800" b="1">
                <a:solidFill>
                  <a:srgbClr val="800080"/>
                </a:solidFill>
              </a:rPr>
              <a:t>POSEBAN ELEMENT</a:t>
            </a:r>
            <a:br>
              <a:rPr lang="hr-HR" altLang="en-US" sz="2800" b="1">
                <a:solidFill>
                  <a:srgbClr val="800080"/>
                </a:solidFill>
              </a:rPr>
            </a:br>
            <a:r>
              <a:rPr lang="hr-HR" altLang="en-US" sz="2000" b="1">
                <a:solidFill>
                  <a:srgbClr val="FF0000"/>
                </a:solidFill>
              </a:rPr>
              <a:t>- DODATNI BOD -</a:t>
            </a:r>
            <a:endParaRPr lang="hr-HR" altLang="sr-Latn-RS" sz="2000">
              <a:solidFill>
                <a:srgbClr val="FF0000"/>
              </a:solidFill>
            </a:endParaRPr>
          </a:p>
        </p:txBody>
      </p:sp>
      <p:sp>
        <p:nvSpPr>
          <p:cNvPr id="29699" name="Rezervirano mjesto sadržaja 2">
            <a:extLst>
              <a:ext uri="{FF2B5EF4-FFF2-40B4-BE49-F238E27FC236}">
                <a16:creationId xmlns:a16="http://schemas.microsoft.com/office/drawing/2014/main" id="{81EBDA14-5F67-A745-FA27-FC19B02714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2133600"/>
            <a:ext cx="8229600" cy="4248150"/>
          </a:xfrm>
        </p:spPr>
        <p:txBody>
          <a:bodyPr/>
          <a:lstStyle/>
          <a:p>
            <a:pPr marL="457200" lvl="1" indent="0" eaLnBrk="1" hangingPunct="1">
              <a:buNone/>
              <a:defRPr/>
            </a:pPr>
            <a:r>
              <a:rPr lang="hr-HR" sz="2000" dirty="0"/>
              <a:t>Dodatni bodovi:</a:t>
            </a:r>
          </a:p>
          <a:p>
            <a:pPr marL="457200" lvl="1" indent="0" eaLnBrk="1" hangingPunct="1">
              <a:buNone/>
              <a:defRPr/>
            </a:pPr>
            <a:r>
              <a:rPr lang="hr-HR" altLang="en-US" sz="2000" dirty="0">
                <a:solidFill>
                  <a:srgbClr val="800080"/>
                </a:solidFill>
              </a:rPr>
              <a:t>- </a:t>
            </a:r>
            <a:r>
              <a:rPr lang="en-US" altLang="en-US" sz="2000" dirty="0" err="1">
                <a:solidFill>
                  <a:srgbClr val="800080"/>
                </a:solidFill>
              </a:rPr>
              <a:t>kandidat</a:t>
            </a:r>
            <a:r>
              <a:rPr lang="en-US" altLang="en-US" sz="2000" dirty="0">
                <a:solidFill>
                  <a:srgbClr val="800080"/>
                </a:solidFill>
              </a:rPr>
              <a:t> koji je bez </a:t>
            </a:r>
            <a:r>
              <a:rPr lang="en-US" altLang="en-US" sz="2000" dirty="0" err="1">
                <a:solidFill>
                  <a:srgbClr val="800080"/>
                </a:solidFill>
              </a:rPr>
              <a:t>roditelja</a:t>
            </a:r>
            <a:r>
              <a:rPr lang="en-US" altLang="en-US" sz="2000" dirty="0">
                <a:solidFill>
                  <a:srgbClr val="800080"/>
                </a:solidFill>
              </a:rPr>
              <a:t> ili </a:t>
            </a:r>
            <a:r>
              <a:rPr lang="en-US" altLang="en-US" sz="2000" dirty="0" err="1">
                <a:solidFill>
                  <a:srgbClr val="800080"/>
                </a:solidFill>
              </a:rPr>
              <a:t>odgovarajuće</a:t>
            </a:r>
            <a:r>
              <a:rPr lang="en-US" altLang="en-US" sz="2000" dirty="0">
                <a:solidFill>
                  <a:srgbClr val="800080"/>
                </a:solidFill>
              </a:rPr>
              <a:t> </a:t>
            </a:r>
            <a:r>
              <a:rPr lang="en-US" altLang="en-US" sz="2000" dirty="0" err="1">
                <a:solidFill>
                  <a:srgbClr val="800080"/>
                </a:solidFill>
              </a:rPr>
              <a:t>roditeljske</a:t>
            </a:r>
            <a:r>
              <a:rPr lang="en-US" altLang="en-US" sz="2000" dirty="0">
                <a:solidFill>
                  <a:srgbClr val="800080"/>
                </a:solidFill>
              </a:rPr>
              <a:t> </a:t>
            </a:r>
            <a:r>
              <a:rPr lang="en-US" altLang="en-US" sz="2000" dirty="0" err="1">
                <a:solidFill>
                  <a:srgbClr val="800080"/>
                </a:solidFill>
              </a:rPr>
              <a:t>skrbi</a:t>
            </a:r>
            <a:r>
              <a:rPr lang="en-US" altLang="en-US" sz="2000" dirty="0">
                <a:solidFill>
                  <a:srgbClr val="800080"/>
                </a:solidFill>
              </a:rPr>
              <a:t> </a:t>
            </a:r>
            <a:r>
              <a:rPr lang="hr-HR" altLang="en-US" sz="2000" dirty="0">
                <a:solidFill>
                  <a:srgbClr val="800080"/>
                </a:solidFill>
              </a:rPr>
              <a:t>(1 bod)</a:t>
            </a:r>
            <a:endParaRPr lang="en-US" altLang="en-US" sz="2000" dirty="0">
              <a:solidFill>
                <a:srgbClr val="800080"/>
              </a:solidFill>
            </a:endParaRPr>
          </a:p>
          <a:p>
            <a:pPr lvl="1" eaLnBrk="1" hangingPunct="1">
              <a:buFontTx/>
              <a:buNone/>
              <a:defRPr/>
            </a:pPr>
            <a:r>
              <a:rPr lang="en-US" altLang="en-US" sz="2000" i="1" dirty="0"/>
              <a:t>(POTVRDA NADLEŽNOGA CENTRA ZA SOCIJALNU SKRB DA JE KANDIDAT DIJETE BEZ RODITELJA ILI ODGOVARAJUĆE </a:t>
            </a:r>
            <a:r>
              <a:rPr lang="hr-HR" altLang="en-US" sz="2000" i="1" dirty="0"/>
              <a:t>RODITELJSKE</a:t>
            </a:r>
            <a:r>
              <a:rPr lang="en-US" altLang="en-US" sz="2000" i="1" dirty="0"/>
              <a:t> SKRBI)</a:t>
            </a:r>
            <a:endParaRPr lang="hr-HR" altLang="en-US" sz="2000" i="1" dirty="0"/>
          </a:p>
          <a:p>
            <a:pPr lvl="1" eaLnBrk="1" hangingPunct="1">
              <a:buFontTx/>
              <a:buChar char="-"/>
              <a:defRPr/>
            </a:pPr>
            <a:r>
              <a:rPr lang="en-US" altLang="en-US" sz="2000" dirty="0" err="1">
                <a:solidFill>
                  <a:srgbClr val="800080"/>
                </a:solidFill>
              </a:rPr>
              <a:t>kandidat</a:t>
            </a:r>
            <a:r>
              <a:rPr lang="en-US" altLang="en-US" sz="2000" dirty="0">
                <a:solidFill>
                  <a:srgbClr val="800080"/>
                </a:solidFill>
              </a:rPr>
              <a:t> koji je </a:t>
            </a:r>
            <a:r>
              <a:rPr lang="en-US" altLang="en-US" sz="2000" dirty="0" err="1">
                <a:solidFill>
                  <a:srgbClr val="800080"/>
                </a:solidFill>
              </a:rPr>
              <a:t>pripadnik</a:t>
            </a:r>
            <a:r>
              <a:rPr lang="en-US" altLang="en-US" sz="2000" dirty="0">
                <a:solidFill>
                  <a:srgbClr val="800080"/>
                </a:solidFill>
              </a:rPr>
              <a:t> </a:t>
            </a:r>
            <a:r>
              <a:rPr lang="en-US" altLang="en-US" sz="2000" dirty="0" err="1">
                <a:solidFill>
                  <a:srgbClr val="800080"/>
                </a:solidFill>
              </a:rPr>
              <a:t>romske</a:t>
            </a:r>
            <a:r>
              <a:rPr lang="en-US" altLang="en-US" sz="2000" dirty="0">
                <a:solidFill>
                  <a:srgbClr val="800080"/>
                </a:solidFill>
              </a:rPr>
              <a:t> </a:t>
            </a:r>
            <a:r>
              <a:rPr lang="en-US" altLang="en-US" sz="2000" dirty="0" err="1">
                <a:solidFill>
                  <a:srgbClr val="800080"/>
                </a:solidFill>
              </a:rPr>
              <a:t>nacionalne</a:t>
            </a:r>
            <a:r>
              <a:rPr lang="en-US" altLang="en-US" sz="2000" dirty="0">
                <a:solidFill>
                  <a:srgbClr val="800080"/>
                </a:solidFill>
              </a:rPr>
              <a:t> </a:t>
            </a:r>
            <a:r>
              <a:rPr lang="en-US" altLang="en-US" sz="2000" dirty="0" err="1">
                <a:solidFill>
                  <a:srgbClr val="800080"/>
                </a:solidFill>
              </a:rPr>
              <a:t>manjine</a:t>
            </a:r>
            <a:r>
              <a:rPr lang="en-US" altLang="en-US" sz="2000" dirty="0">
                <a:solidFill>
                  <a:srgbClr val="800080"/>
                </a:solidFill>
              </a:rPr>
              <a:t> </a:t>
            </a:r>
            <a:r>
              <a:rPr lang="hr-HR" altLang="en-US" sz="2000" dirty="0">
                <a:solidFill>
                  <a:srgbClr val="800080"/>
                </a:solidFill>
              </a:rPr>
              <a:t> (2 boda)</a:t>
            </a:r>
          </a:p>
          <a:p>
            <a:pPr marL="457200" lvl="1" indent="0" eaLnBrk="1" hangingPunct="1">
              <a:buNone/>
              <a:defRPr/>
            </a:pPr>
            <a:r>
              <a:rPr lang="en-US" altLang="en-US" sz="2000" i="1" dirty="0"/>
              <a:t>(RODNI LIST UČENIKA ILI RODNI LIST JEDNOG OD RODITELJA/SKRBNIKA ILI IZVADAK IZ POPISA BIRAČA ZA RODITELJA/SKRBNIKA)</a:t>
            </a:r>
          </a:p>
          <a:p>
            <a:pPr marL="400050" eaLnBrk="1" hangingPunct="1">
              <a:buNone/>
              <a:defRPr/>
            </a:pPr>
            <a:endParaRPr lang="en-US" altLang="en-US" sz="2000" dirty="0"/>
          </a:p>
          <a:p>
            <a:pPr marL="400050" algn="ctr" eaLnBrk="1" hangingPunct="1">
              <a:buNone/>
              <a:defRPr/>
            </a:pPr>
            <a:endParaRPr lang="hr-HR" sz="2000" dirty="0"/>
          </a:p>
          <a:p>
            <a:pPr marL="400050" algn="ctr" eaLnBrk="1" hangingPunct="1">
              <a:buNone/>
              <a:defRPr/>
            </a:pPr>
            <a:endParaRPr lang="hr-HR" sz="2000" dirty="0"/>
          </a:p>
          <a:p>
            <a:pPr marL="400050">
              <a:buNone/>
              <a:defRPr/>
            </a:pPr>
            <a:endParaRPr lang="hr-HR" altLang="sr-Latn-R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slov 1">
            <a:extLst>
              <a:ext uri="{FF2B5EF4-FFF2-40B4-BE49-F238E27FC236}">
                <a16:creationId xmlns:a16="http://schemas.microsoft.com/office/drawing/2014/main" id="{817ED01C-5B5B-F6E3-99CE-5D491D8D6A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en-US" sz="2800" b="1">
                <a:solidFill>
                  <a:srgbClr val="800080"/>
                </a:solidFill>
              </a:rPr>
              <a:t>POSEBAN ELEMENT</a:t>
            </a:r>
            <a:endParaRPr lang="hr-HR" altLang="sr-Latn-RS" sz="2800"/>
          </a:p>
        </p:txBody>
      </p:sp>
      <p:sp>
        <p:nvSpPr>
          <p:cNvPr id="30723" name="Rezervirano mjesto sadržaja 2">
            <a:extLst>
              <a:ext uri="{FF2B5EF4-FFF2-40B4-BE49-F238E27FC236}">
                <a16:creationId xmlns:a16="http://schemas.microsoft.com/office/drawing/2014/main" id="{9BFF3F91-7EB3-3C9C-F119-1143792EA5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9288" y="1417639"/>
            <a:ext cx="8229600" cy="4891087"/>
          </a:xfrm>
        </p:spPr>
        <p:txBody>
          <a:bodyPr/>
          <a:lstStyle/>
          <a:p>
            <a:pPr marL="400050" eaLnBrk="1" hangingPunct="1">
              <a:buNone/>
            </a:pPr>
            <a:endParaRPr lang="en-US" altLang="en-US" sz="2000" dirty="0"/>
          </a:p>
          <a:p>
            <a:pPr marL="400050" algn="ctr" eaLnBrk="1" hangingPunct="1">
              <a:buNone/>
            </a:pPr>
            <a:endParaRPr lang="en-US" altLang="en-US" sz="2000" dirty="0">
              <a:solidFill>
                <a:srgbClr val="7030A0"/>
              </a:solidFill>
            </a:endParaRPr>
          </a:p>
          <a:p>
            <a:pPr marL="400050" algn="ctr" eaLnBrk="1" hangingPunct="1">
              <a:buNone/>
            </a:pPr>
            <a:r>
              <a:rPr lang="hr-HR" altLang="en-US" sz="2000" dirty="0">
                <a:solidFill>
                  <a:srgbClr val="981459"/>
                </a:solidFill>
              </a:rPr>
              <a:t>Kandidatu će se priznati ostvarivanje isključivo jednog (najpovoljnijeg) prava</a:t>
            </a:r>
            <a:r>
              <a:rPr lang="en-US" altLang="en-US" sz="2000" dirty="0">
                <a:solidFill>
                  <a:srgbClr val="981459"/>
                </a:solidFill>
              </a:rPr>
              <a:t>!</a:t>
            </a:r>
            <a:endParaRPr lang="hr-HR" altLang="en-US" sz="2000" dirty="0"/>
          </a:p>
          <a:p>
            <a:pPr marL="400050" algn="ctr" eaLnBrk="1" hangingPunct="1">
              <a:buNone/>
            </a:pPr>
            <a:endParaRPr lang="hr-HR" altLang="en-US" sz="2000" dirty="0"/>
          </a:p>
          <a:p>
            <a:pPr marL="400050" eaLnBrk="1" hangingPunct="1">
              <a:buNone/>
            </a:pPr>
            <a:r>
              <a:rPr lang="hr-HR" altLang="en-US" sz="2000" dirty="0"/>
              <a:t>ZA OSTVARENJE NAVEDENIH PRAVA KANDIDAT NA SVOM KORISNIČKOM PROFILU ODABIRE OPCIJU:</a:t>
            </a:r>
          </a:p>
          <a:p>
            <a:pPr marL="400050" eaLnBrk="1" hangingPunct="1">
              <a:buFontTx/>
              <a:buChar char="-"/>
            </a:pPr>
            <a:r>
              <a:rPr lang="hr-HR" altLang="en-US" sz="2000" dirty="0"/>
              <a:t>želim da se podaci provjere automatski</a:t>
            </a:r>
          </a:p>
          <a:p>
            <a:pPr marL="400050" eaLnBrk="1" hangingPunct="1">
              <a:buFontTx/>
              <a:buChar char="-"/>
            </a:pPr>
            <a:r>
              <a:rPr lang="hr-HR" altLang="en-US" sz="2000" dirty="0"/>
              <a:t>želim da osnovna škola učita dokument</a:t>
            </a:r>
          </a:p>
          <a:p>
            <a:pPr marL="400050" eaLnBrk="1" hangingPunct="1">
              <a:buFontTx/>
              <a:buChar char="-"/>
            </a:pPr>
            <a:r>
              <a:rPr lang="hr-HR" altLang="en-US" sz="2000" dirty="0"/>
              <a:t>želim sam učitati dokument</a:t>
            </a:r>
          </a:p>
          <a:p>
            <a:pPr marL="400050" algn="ctr" eaLnBrk="1" hangingPunct="1">
              <a:buNone/>
            </a:pPr>
            <a:endParaRPr lang="hr-HR" altLang="sr-Latn-RS" sz="2000" dirty="0"/>
          </a:p>
          <a:p>
            <a:pPr marL="400050" algn="ctr" eaLnBrk="1" hangingPunct="1">
              <a:buNone/>
            </a:pPr>
            <a:endParaRPr lang="hr-HR" altLang="en-US" sz="2000" dirty="0"/>
          </a:p>
          <a:p>
            <a:pPr marL="400050" algn="ctr" eaLnBrk="1" hangingPunct="1">
              <a:buNone/>
            </a:pPr>
            <a:endParaRPr lang="hr-HR" altLang="en-US" sz="2000" dirty="0"/>
          </a:p>
          <a:p>
            <a:pPr marL="400050" algn="ctr" eaLnBrk="1" hangingPunct="1">
              <a:buNone/>
            </a:pPr>
            <a:endParaRPr lang="hr-HR" altLang="en-US" sz="2000" dirty="0"/>
          </a:p>
          <a:p>
            <a:pPr marL="400050" algn="ctr" eaLnBrk="1" hangingPunct="1">
              <a:buNone/>
            </a:pPr>
            <a:endParaRPr lang="hr-HR" alt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B4B214E-EC24-ABAB-9E46-C71040C9A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93C2BD0-28AA-F05F-DE10-8EA918B4C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NAPOMENA: iznesene informacije vrijedile su prilikom upisa učenika u školsku godinu 2025./2026. Postoji mogućnost da će se pojedine stvari pri nadolazećim upisima promijeniti. </a:t>
            </a:r>
          </a:p>
          <a:p>
            <a:r>
              <a:rPr lang="hr-HR" dirty="0"/>
              <a:t>Sve bitne informacije moguće je pronaći na: </a:t>
            </a:r>
            <a:r>
              <a:rPr lang="hr-HR" dirty="0">
                <a:hlinkClick r:id="rId2"/>
              </a:rPr>
              <a:t>https://srednje.e-upisi.hr/#/Faq</a:t>
            </a:r>
            <a:r>
              <a:rPr lang="hr-H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62748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E291676D-A7AA-2B2D-1044-421115A491D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503712" y="2204864"/>
          <a:ext cx="5003488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243" name="Title 1">
            <a:extLst>
              <a:ext uri="{FF2B5EF4-FFF2-40B4-BE49-F238E27FC236}">
                <a16:creationId xmlns:a16="http://schemas.microsoft.com/office/drawing/2014/main" id="{04A20531-DC80-82FE-9309-0050EBA2D1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549275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en-US" sz="2800" b="1">
                <a:solidFill>
                  <a:srgbClr val="800080"/>
                </a:solidFill>
              </a:rPr>
              <a:t>ŠTO SE BODUJE ZA UPIS U SREDNJU ŠKOLU?</a:t>
            </a:r>
            <a:br>
              <a:rPr lang="hr-HR" altLang="en-US" sz="2800" b="1">
                <a:solidFill>
                  <a:srgbClr val="800080"/>
                </a:solidFill>
              </a:rPr>
            </a:br>
            <a:r>
              <a:rPr lang="hr-HR" altLang="en-US" sz="2000" b="1">
                <a:solidFill>
                  <a:srgbClr val="800080"/>
                </a:solidFill>
              </a:rPr>
              <a:t>(</a:t>
            </a:r>
            <a:r>
              <a:rPr lang="hr-HR" altLang="en-US" sz="2000" b="1" i="1">
                <a:solidFill>
                  <a:srgbClr val="800080"/>
                </a:solidFill>
              </a:rPr>
              <a:t>članak 6.) </a:t>
            </a:r>
            <a:endParaRPr lang="hr-HR" altLang="en-US" sz="2800" b="1">
              <a:solidFill>
                <a:srgbClr val="80008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5A678F75-E970-FABC-CEFC-FFF31F23F7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2800" b="1">
                <a:solidFill>
                  <a:srgbClr val="800080"/>
                </a:solidFill>
              </a:rPr>
              <a:t>ZAJEDNIČKI ELEMENT</a:t>
            </a:r>
            <a:br>
              <a:rPr lang="hr-HR" altLang="sr-Latn-RS" sz="2800" b="1">
                <a:solidFill>
                  <a:srgbClr val="800080"/>
                </a:solidFill>
              </a:rPr>
            </a:br>
            <a:r>
              <a:rPr lang="hr-HR" altLang="sr-Latn-RS" sz="2000" b="1" i="1">
                <a:solidFill>
                  <a:srgbClr val="800080"/>
                </a:solidFill>
              </a:rPr>
              <a:t>(članak 7.)</a:t>
            </a:r>
            <a:endParaRPr lang="hr-HR" altLang="en-US" sz="2000" b="1" i="1">
              <a:solidFill>
                <a:srgbClr val="800080"/>
              </a:solidFill>
            </a:endParaRP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3F975BAA-7EE0-6A35-FFB5-9F5960E33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8975" y="2060575"/>
            <a:ext cx="8229600" cy="4281488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hr-HR" altLang="sr-Latn-RS" sz="2000" b="1">
                <a:solidFill>
                  <a:srgbClr val="800080"/>
                </a:solidFill>
              </a:rPr>
              <a:t>ZAJEDNIČKI ELEMENT:</a:t>
            </a:r>
          </a:p>
          <a:p>
            <a:pPr marL="0" indent="0" eaLnBrk="1" hangingPunct="1">
              <a:buFontTx/>
              <a:buAutoNum type="alphaLcParenR"/>
            </a:pPr>
            <a:r>
              <a:rPr lang="hr-HR" altLang="sr-Latn-RS" sz="2000"/>
              <a:t>Zajednički element za upis kandidata </a:t>
            </a:r>
            <a:r>
              <a:rPr lang="hr-HR" altLang="sr-Latn-RS" sz="2000">
                <a:solidFill>
                  <a:srgbClr val="800080"/>
                </a:solidFill>
              </a:rPr>
              <a:t>u gimnazijske programe i programe obrazovanja za stjecanje strukovne kvalifikacije u trajanju od najmanje četiri godine</a:t>
            </a:r>
          </a:p>
          <a:p>
            <a:pPr marL="0" indent="0" eaLnBrk="1" hangingPunct="1">
              <a:buFontTx/>
              <a:buAutoNum type="alphaLcParenR"/>
            </a:pPr>
            <a:r>
              <a:rPr lang="hr-HR" altLang="sr-Latn-RS" sz="2000"/>
              <a:t>Zajednički element za upis u </a:t>
            </a:r>
            <a:r>
              <a:rPr lang="hr-HR" altLang="sr-Latn-RS" sz="2000">
                <a:solidFill>
                  <a:srgbClr val="800080"/>
                </a:solidFill>
              </a:rPr>
              <a:t>programe obrazovanja za stjecanje strukovne kvalifikacije i programe obrazovanja za vezane obrte u trajanju od najmanje tri godine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DA9B9-DD2F-A4F5-8710-5842BE04E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5188" y="549275"/>
            <a:ext cx="8229600" cy="1143000"/>
          </a:xfrm>
        </p:spPr>
        <p:txBody>
          <a:bodyPr/>
          <a:lstStyle/>
          <a:p>
            <a:pPr marL="457200" indent="-457200" eaLnBrk="1" hangingPunct="1">
              <a:spcBef>
                <a:spcPct val="20000"/>
              </a:spcBef>
              <a:defRPr/>
            </a:pPr>
            <a:r>
              <a:rPr lang="hr-HR" sz="2000" dirty="0">
                <a:solidFill>
                  <a:srgbClr val="000000"/>
                </a:solidFill>
                <a:ea typeface="+mn-ea"/>
              </a:rPr>
              <a:t>a) Zajednički element za upis kandidata </a:t>
            </a:r>
            <a:r>
              <a:rPr lang="hr-HR" sz="2000" dirty="0">
                <a:solidFill>
                  <a:srgbClr val="800080"/>
                </a:solidFill>
                <a:ea typeface="+mn-ea"/>
              </a:rPr>
              <a:t>u gimnazijske programe i programe obrazovanja za stjecanje strukovne kvalifikacije u trajanju od najmanje četiri godine</a:t>
            </a:r>
            <a:endParaRPr lang="hr-HR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469DAF1-3246-97BD-29A0-8C789928A56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19288" y="2133601"/>
          <a:ext cx="8229600" cy="3686175"/>
        </p:xfrm>
        <a:graphic>
          <a:graphicData uri="http://schemas.openxmlformats.org/drawingml/2006/table">
            <a:tbl>
              <a:tblPr/>
              <a:tblGrid>
                <a:gridCol w="2087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31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ELEMENTI VREDNOVANJA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5. razred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 razred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7. razred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8. razred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UKUPNO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PROSJEK OCJENA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5,00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5,00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5,00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5,00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20,00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HRVATSKI JEZIK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10,00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MATEMATIKA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10,00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PRVI STRANI JEZIK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10,00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PREDMET ZNAČAJAN ZA UPIS (PROPISAN)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10,00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PREDMET ZNAČAJAN ZA UPIS (PROPISAN)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10,00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PREDMET ZNAČAJAN ZA UPIS (ODREĐUJE SŠ)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10,00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UKUPNO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80,00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3387" name="TextBox 4">
            <a:extLst>
              <a:ext uri="{FF2B5EF4-FFF2-40B4-BE49-F238E27FC236}">
                <a16:creationId xmlns:a16="http://schemas.microsoft.com/office/drawing/2014/main" id="{992794F4-4499-D4DA-A591-532CDED4C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289" y="5949951"/>
            <a:ext cx="81375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hr-HR" altLang="en-US" sz="1100">
                <a:solidFill>
                  <a:srgbClr val="800080"/>
                </a:solidFill>
              </a:rPr>
              <a:t>* PREDMET ZNAČAJAN ZA UPIS (PROPISAN) nalazi se u </a:t>
            </a:r>
            <a:r>
              <a:rPr lang="hr-HR" altLang="en-US" sz="1100" i="1">
                <a:solidFill>
                  <a:srgbClr val="800080"/>
                </a:solidFill>
              </a:rPr>
              <a:t>Pravilniku o elementima i kriterijima za izbor kandidata za upis u I. razred srednje škole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75ED4-9288-568E-B505-956B83742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5188" y="549275"/>
            <a:ext cx="8229600" cy="1143000"/>
          </a:xfrm>
        </p:spPr>
        <p:txBody>
          <a:bodyPr/>
          <a:lstStyle/>
          <a:p>
            <a:pPr marL="457200" indent="-457200" eaLnBrk="1" hangingPunct="1">
              <a:spcBef>
                <a:spcPct val="20000"/>
              </a:spcBef>
              <a:defRPr/>
            </a:pPr>
            <a:r>
              <a:rPr lang="hr-HR" sz="2000" dirty="0">
                <a:solidFill>
                  <a:srgbClr val="000000"/>
                </a:solidFill>
                <a:ea typeface="+mn-ea"/>
              </a:rPr>
              <a:t>b) Zajednički element za upis u </a:t>
            </a:r>
            <a:r>
              <a:rPr lang="hr-HR" sz="2000" dirty="0">
                <a:solidFill>
                  <a:srgbClr val="800080"/>
                </a:solidFill>
                <a:ea typeface="+mn-ea"/>
              </a:rPr>
              <a:t>programe obrazovanja za stjecanje strukovne kvalifikacije i programe obrazovanja za vezane obrte u trajanju od najmanje tri godine</a:t>
            </a:r>
            <a:endParaRPr lang="hr-HR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B112C73-EB80-1A34-7C77-4E738F75D3E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19288" y="2492375"/>
          <a:ext cx="8229600" cy="2571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7671">
                <a:tc>
                  <a:txBody>
                    <a:bodyPr/>
                    <a:lstStyle/>
                    <a:p>
                      <a:pPr algn="ctr"/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ELEMENTI VREDNOVANJA</a:t>
                      </a: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5. razred</a:t>
                      </a: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6. razred</a:t>
                      </a: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7. razred</a:t>
                      </a: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8. razred</a:t>
                      </a: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UKUPNO</a:t>
                      </a:r>
                    </a:p>
                  </a:txBody>
                  <a:tcPr marT="45737" marB="45737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373">
                <a:tc>
                  <a:txBody>
                    <a:bodyPr/>
                    <a:lstStyle/>
                    <a:p>
                      <a:pPr algn="ctr"/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PROSJEK OCJENA</a:t>
                      </a: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5,00</a:t>
                      </a: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5,00</a:t>
                      </a: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5,00</a:t>
                      </a: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5,00</a:t>
                      </a: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20,00</a:t>
                      </a:r>
                    </a:p>
                  </a:txBody>
                  <a:tcPr marT="45737" marB="45737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373">
                <a:tc>
                  <a:txBody>
                    <a:bodyPr/>
                    <a:lstStyle/>
                    <a:p>
                      <a:pPr algn="ctr"/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HRVATSKI JEZIK</a:t>
                      </a: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algn="ctr"/>
                      <a:endParaRPr lang="hr-HR" sz="1200" dirty="0">
                        <a:solidFill>
                          <a:schemeClr val="tx1"/>
                        </a:solidFill>
                      </a:endParaRP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algn="ctr"/>
                      <a:endParaRPr lang="hr-HR" sz="1200" dirty="0">
                        <a:solidFill>
                          <a:schemeClr val="tx1"/>
                        </a:solidFill>
                      </a:endParaRP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10,00</a:t>
                      </a:r>
                    </a:p>
                  </a:txBody>
                  <a:tcPr marT="45737" marB="45737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980">
                <a:tc>
                  <a:txBody>
                    <a:bodyPr/>
                    <a:lstStyle/>
                    <a:p>
                      <a:pPr algn="ctr"/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MATEMATIKA</a:t>
                      </a: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algn="ctr"/>
                      <a:endParaRPr lang="hr-HR" sz="1200">
                        <a:solidFill>
                          <a:schemeClr val="tx1"/>
                        </a:solidFill>
                      </a:endParaRP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algn="ctr"/>
                      <a:endParaRPr lang="hr-HR" sz="1200" dirty="0">
                        <a:solidFill>
                          <a:schemeClr val="tx1"/>
                        </a:solidFill>
                      </a:endParaRP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10,00</a:t>
                      </a:r>
                    </a:p>
                  </a:txBody>
                  <a:tcPr marT="45737" marB="45737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373">
                <a:tc>
                  <a:txBody>
                    <a:bodyPr/>
                    <a:lstStyle/>
                    <a:p>
                      <a:pPr algn="ctr"/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PRVI STRANI JEZIK</a:t>
                      </a: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algn="ctr"/>
                      <a:endParaRPr lang="hr-HR" sz="1200" dirty="0">
                        <a:solidFill>
                          <a:schemeClr val="tx1"/>
                        </a:solidFill>
                      </a:endParaRP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algn="ctr"/>
                      <a:endParaRPr lang="hr-HR" sz="1200" dirty="0">
                        <a:solidFill>
                          <a:schemeClr val="tx1"/>
                        </a:solidFill>
                      </a:endParaRP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>
                          <a:solidFill>
                            <a:schemeClr val="tx1"/>
                          </a:solidFill>
                        </a:rPr>
                        <a:t>10,00</a:t>
                      </a:r>
                    </a:p>
                  </a:txBody>
                  <a:tcPr marT="45737" marB="45737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9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UKUPNO</a:t>
                      </a:r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T="45737" marB="4573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b="1" dirty="0"/>
                        <a:t>50,00</a:t>
                      </a:r>
                    </a:p>
                  </a:txBody>
                  <a:tcPr marT="45737" marB="45737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9B5314DC-132B-A827-8B61-CC49728ACC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765176"/>
            <a:ext cx="8229600" cy="849313"/>
          </a:xfrm>
        </p:spPr>
        <p:txBody>
          <a:bodyPr/>
          <a:lstStyle/>
          <a:p>
            <a:pPr eaLnBrk="1" hangingPunct="1"/>
            <a:r>
              <a:rPr lang="hr-HR" altLang="en-US" sz="2800" b="1">
                <a:solidFill>
                  <a:srgbClr val="800080"/>
                </a:solidFill>
              </a:rPr>
              <a:t>DODATNI ELEMENT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E6DEDF-0762-1E5B-F631-73F3A0D421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850" y="2420938"/>
            <a:ext cx="8229600" cy="4176712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hr-HR" sz="2000" b="1" dirty="0">
                <a:solidFill>
                  <a:srgbClr val="800080"/>
                </a:solidFill>
                <a:latin typeface="+mj-lt"/>
              </a:rPr>
              <a:t>Dodatni element </a:t>
            </a:r>
            <a:r>
              <a:rPr lang="hr-HR" sz="2000" dirty="0">
                <a:solidFill>
                  <a:srgbClr val="000000"/>
                </a:solidFill>
                <a:latin typeface="+mj-lt"/>
              </a:rPr>
              <a:t>vrednovanja čine sposobnosti, darovitosti i znanja kandidata, a dokazuju se i vrednuju: </a:t>
            </a:r>
          </a:p>
          <a:p>
            <a:pPr marL="0" indent="0" eaLnBrk="1" hangingPunct="1">
              <a:buNone/>
              <a:defRPr/>
            </a:pPr>
            <a:endParaRPr lang="hr-HR" sz="2000" dirty="0">
              <a:solidFill>
                <a:srgbClr val="000000"/>
              </a:solidFill>
              <a:latin typeface="+mj-lt"/>
            </a:endParaRPr>
          </a:p>
          <a:p>
            <a:pPr eaLnBrk="1" hangingPunct="1">
              <a:defRPr/>
            </a:pPr>
            <a:r>
              <a:rPr lang="pl-PL" sz="2000" dirty="0">
                <a:solidFill>
                  <a:srgbClr val="000000"/>
                </a:solidFill>
                <a:latin typeface="+mj-lt"/>
              </a:rPr>
              <a:t>na osnovi rezultata postignutih na </a:t>
            </a:r>
            <a:r>
              <a:rPr lang="pl-PL" sz="2000" u="sng" dirty="0">
                <a:solidFill>
                  <a:srgbClr val="000000"/>
                </a:solidFill>
                <a:latin typeface="+mj-lt"/>
              </a:rPr>
              <a:t>natjecanjima u znanju </a:t>
            </a:r>
          </a:p>
          <a:p>
            <a:pPr eaLnBrk="1" hangingPunct="1">
              <a:defRPr/>
            </a:pPr>
            <a:r>
              <a:rPr lang="hr-HR" sz="2000" dirty="0">
                <a:solidFill>
                  <a:srgbClr val="000000"/>
                </a:solidFill>
                <a:latin typeface="+mj-lt"/>
              </a:rPr>
              <a:t>na osnovi rezultata postignutih na </a:t>
            </a:r>
            <a:r>
              <a:rPr lang="hr-HR" sz="2000" u="sng" dirty="0">
                <a:solidFill>
                  <a:srgbClr val="000000"/>
                </a:solidFill>
                <a:latin typeface="+mj-lt"/>
              </a:rPr>
              <a:t>natjecanjima u organizaciji školskih sportskih društava</a:t>
            </a:r>
          </a:p>
          <a:p>
            <a:pPr eaLnBrk="1" hangingPunct="1">
              <a:defRPr/>
            </a:pPr>
            <a:r>
              <a:rPr lang="hr-HR" sz="2000" dirty="0">
                <a:solidFill>
                  <a:srgbClr val="000000"/>
                </a:solidFill>
                <a:latin typeface="+mj-lt"/>
              </a:rPr>
              <a:t>na osnovi </a:t>
            </a:r>
            <a:r>
              <a:rPr lang="hr-HR" sz="2000" u="sng" dirty="0">
                <a:solidFill>
                  <a:srgbClr val="000000"/>
                </a:solidFill>
                <a:latin typeface="+mj-lt"/>
              </a:rPr>
              <a:t>provjere (ispitivanja) </a:t>
            </a:r>
            <a:r>
              <a:rPr lang="hr-HR" sz="2000" dirty="0">
                <a:solidFill>
                  <a:srgbClr val="000000"/>
                </a:solidFill>
                <a:latin typeface="+mj-lt"/>
              </a:rPr>
              <a:t>posebnih znanja, vještina, sposobnosti i darovitosti </a:t>
            </a:r>
          </a:p>
          <a:p>
            <a:pPr marL="0" indent="0" eaLnBrk="1" hangingPunct="1">
              <a:buNone/>
              <a:defRPr/>
            </a:pPr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1">
            <a:extLst>
              <a:ext uri="{FF2B5EF4-FFF2-40B4-BE49-F238E27FC236}">
                <a16:creationId xmlns:a16="http://schemas.microsoft.com/office/drawing/2014/main" id="{9A96D8EB-A6A7-7BDF-530A-61119939E0F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484189"/>
            <a:ext cx="7772400" cy="1470025"/>
          </a:xfrm>
        </p:spPr>
        <p:txBody>
          <a:bodyPr/>
          <a:lstStyle/>
          <a:p>
            <a:r>
              <a:rPr lang="en-US" altLang="en-US" sz="2400" b="1">
                <a:solidFill>
                  <a:srgbClr val="800080"/>
                </a:solidFill>
              </a:rPr>
              <a:t>DODATNE PROVJERE ZNANJA I SPOSOBNOSTI KANDIDATA</a:t>
            </a:r>
            <a:endParaRPr lang="hr-HR" altLang="sr-Latn-RS" sz="2400"/>
          </a:p>
        </p:txBody>
      </p:sp>
      <p:sp>
        <p:nvSpPr>
          <p:cNvPr id="21507" name="Podnaslov 2">
            <a:extLst>
              <a:ext uri="{FF2B5EF4-FFF2-40B4-BE49-F238E27FC236}">
                <a16:creationId xmlns:a16="http://schemas.microsoft.com/office/drawing/2014/main" id="{5358F366-F6F5-7F97-1DA3-B2DD021C920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09800" y="2133600"/>
            <a:ext cx="7988300" cy="3600450"/>
          </a:xfrm>
        </p:spPr>
        <p:txBody>
          <a:bodyPr/>
          <a:lstStyle/>
          <a:p>
            <a:pPr marL="514350" indent="-514350" algn="l">
              <a:buFontTx/>
              <a:buAutoNum type="arabicParenR"/>
              <a:defRPr/>
            </a:pPr>
            <a:r>
              <a:rPr lang="en-US" altLang="sr-Latn-RS" sz="2000" dirty="0" err="1"/>
              <a:t>provjera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znanja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kandidata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iz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stranog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jezika</a:t>
            </a:r>
            <a:endParaRPr lang="en-US" altLang="sr-Latn-RS" sz="2000" dirty="0"/>
          </a:p>
          <a:p>
            <a:pPr marL="514350" indent="-514350" algn="l">
              <a:buFontTx/>
              <a:buAutoNum type="arabicParenR"/>
              <a:defRPr/>
            </a:pPr>
            <a:r>
              <a:rPr lang="en-US" altLang="sr-Latn-RS" sz="2000" dirty="0" err="1"/>
              <a:t>provjera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znanja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kandidata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za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upis</a:t>
            </a:r>
            <a:r>
              <a:rPr lang="en-US" altLang="sr-Latn-RS" sz="2000" dirty="0"/>
              <a:t> u </a:t>
            </a:r>
            <a:r>
              <a:rPr lang="en-US" altLang="sr-Latn-RS" sz="2000" dirty="0" err="1"/>
              <a:t>međunarodne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programe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obrazovanja</a:t>
            </a:r>
            <a:endParaRPr lang="en-US" altLang="sr-Latn-RS" sz="2000" dirty="0"/>
          </a:p>
          <a:p>
            <a:pPr marL="514350" indent="-514350" algn="l">
              <a:buFontTx/>
              <a:buAutoNum type="arabicParenR"/>
              <a:defRPr/>
            </a:pPr>
            <a:r>
              <a:rPr lang="en-US" altLang="sr-Latn-RS" sz="2000" dirty="0" err="1"/>
              <a:t>provedba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dodatnih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provjera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sklonosti</a:t>
            </a:r>
            <a:r>
              <a:rPr lang="en-US" altLang="sr-Latn-RS" sz="2000" dirty="0"/>
              <a:t> i </a:t>
            </a:r>
            <a:r>
              <a:rPr lang="en-US" altLang="sr-Latn-RS" sz="2000" dirty="0" err="1"/>
              <a:t>sposobnosti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kandidata</a:t>
            </a:r>
            <a:endParaRPr lang="hr-HR" altLang="sr-Latn-RS" sz="2000" dirty="0"/>
          </a:p>
          <a:p>
            <a:pPr marL="971550" lvl="1" indent="-514350" algn="l">
              <a:buFont typeface="Arial" panose="020B0604020202020204" pitchFamily="34" charset="0"/>
              <a:buChar char="•"/>
              <a:defRPr/>
            </a:pPr>
            <a:r>
              <a:rPr lang="en-US" altLang="sr-Latn-RS" sz="1600" dirty="0" err="1"/>
              <a:t>tjelesna</a:t>
            </a:r>
            <a:r>
              <a:rPr lang="en-US" altLang="sr-Latn-RS" sz="1600" dirty="0"/>
              <a:t>, </a:t>
            </a:r>
            <a:r>
              <a:rPr lang="en-US" altLang="sr-Latn-RS" sz="1600" dirty="0" err="1"/>
              <a:t>glasovna</a:t>
            </a:r>
            <a:r>
              <a:rPr lang="hr-HR" altLang="sr-Latn-RS" sz="1600" dirty="0"/>
              <a:t> </a:t>
            </a:r>
            <a:r>
              <a:rPr lang="en-US" altLang="sr-Latn-RS" sz="1600" dirty="0"/>
              <a:t>i </a:t>
            </a:r>
            <a:r>
              <a:rPr lang="en-US" altLang="sr-Latn-RS" sz="1600" dirty="0" err="1"/>
              <a:t>slična</a:t>
            </a:r>
            <a:r>
              <a:rPr lang="en-US" altLang="sr-Latn-RS" sz="1600" dirty="0"/>
              <a:t> </a:t>
            </a:r>
            <a:r>
              <a:rPr lang="en-US" altLang="sr-Latn-RS" sz="1600" dirty="0" err="1"/>
              <a:t>spretnost</a:t>
            </a:r>
            <a:r>
              <a:rPr lang="en-US" altLang="sr-Latn-RS" sz="1600" dirty="0"/>
              <a:t> </a:t>
            </a:r>
            <a:r>
              <a:rPr lang="en-US" altLang="sr-Latn-RS" sz="1600" dirty="0" err="1"/>
              <a:t>ili</a:t>
            </a:r>
            <a:r>
              <a:rPr lang="en-US" altLang="sr-Latn-RS" sz="1600" dirty="0"/>
              <a:t> </a:t>
            </a:r>
            <a:r>
              <a:rPr lang="en-US" altLang="sr-Latn-RS" sz="1600" dirty="0" err="1"/>
              <a:t>sposobnos</a:t>
            </a:r>
            <a:r>
              <a:rPr lang="hr-HR" altLang="sr-Latn-RS" sz="1600" dirty="0"/>
              <a:t>t</a:t>
            </a:r>
            <a:endParaRPr lang="en-US" altLang="sr-Latn-RS" sz="1600" dirty="0"/>
          </a:p>
          <a:p>
            <a:pPr marL="514350" indent="-514350" algn="l">
              <a:buFontTx/>
              <a:buAutoNum type="arabicParenR"/>
              <a:defRPr/>
            </a:pPr>
            <a:r>
              <a:rPr lang="en-US" altLang="sr-Latn-RS" sz="2000" dirty="0" err="1"/>
              <a:t>provjera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darovitosti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kandidata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za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upis</a:t>
            </a:r>
            <a:r>
              <a:rPr lang="en-US" altLang="sr-Latn-RS" sz="2000" dirty="0"/>
              <a:t> u </a:t>
            </a:r>
            <a:r>
              <a:rPr lang="en-US" altLang="sr-Latn-RS" sz="2000" dirty="0" err="1"/>
              <a:t>umjetničke</a:t>
            </a:r>
            <a:r>
              <a:rPr lang="en-US" altLang="sr-Latn-RS" sz="2000" dirty="0"/>
              <a:t> škole</a:t>
            </a:r>
            <a:endParaRPr lang="hr-HR" altLang="sr-Latn-RS" sz="2000" dirty="0"/>
          </a:p>
          <a:p>
            <a:pPr marL="971550" lvl="1" indent="-514350" algn="l">
              <a:buFont typeface="Arial" panose="020B0604020202020204" pitchFamily="34" charset="0"/>
              <a:buChar char="•"/>
              <a:defRPr/>
            </a:pPr>
            <a:r>
              <a:rPr lang="hr-HR" altLang="sr-Latn-RS" sz="1600" dirty="0" err="1"/>
              <a:t>l</a:t>
            </a:r>
            <a:r>
              <a:rPr lang="en-US" altLang="sr-Latn-RS" sz="1600" dirty="0" err="1"/>
              <a:t>ikovne</a:t>
            </a:r>
            <a:r>
              <a:rPr lang="en-US" altLang="sr-Latn-RS" sz="1600" dirty="0"/>
              <a:t>, </a:t>
            </a:r>
            <a:r>
              <a:rPr lang="en-US" altLang="sr-Latn-RS" sz="1600" dirty="0" err="1"/>
              <a:t>glazbene</a:t>
            </a:r>
            <a:r>
              <a:rPr lang="en-US" altLang="sr-Latn-RS" sz="1600" dirty="0"/>
              <a:t> i </a:t>
            </a:r>
            <a:r>
              <a:rPr lang="en-US" altLang="sr-Latn-RS" sz="1600" dirty="0" err="1"/>
              <a:t>plesne</a:t>
            </a:r>
            <a:r>
              <a:rPr lang="en-US" altLang="sr-Latn-RS" sz="1600" dirty="0"/>
              <a:t> škole</a:t>
            </a:r>
          </a:p>
          <a:p>
            <a:pPr marL="514350" indent="-514350" algn="l">
              <a:buFontTx/>
              <a:buAutoNum type="arabicParenR"/>
              <a:defRPr/>
            </a:pPr>
            <a:r>
              <a:rPr lang="en-US" altLang="sr-Latn-RS" sz="2000" dirty="0" err="1"/>
              <a:t>provjera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posebnih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znanja</a:t>
            </a:r>
            <a:r>
              <a:rPr lang="en-US" altLang="sr-Latn-RS" sz="2000" dirty="0"/>
              <a:t> </a:t>
            </a:r>
            <a:r>
              <a:rPr lang="en-US" altLang="sr-Latn-RS" sz="2000" dirty="0" err="1"/>
              <a:t>kandidata</a:t>
            </a:r>
            <a:endParaRPr lang="hr-HR" altLang="sr-Latn-RS" sz="2000" dirty="0"/>
          </a:p>
          <a:p>
            <a:pPr marL="971550" lvl="1" indent="-514350" algn="l">
              <a:buFont typeface="Arial" panose="020B0604020202020204" pitchFamily="34" charset="0"/>
              <a:buChar char="•"/>
              <a:defRPr/>
            </a:pPr>
            <a:r>
              <a:rPr lang="hr-HR" altLang="sr-Latn-RS" sz="1600" dirty="0"/>
              <a:t> provjere posebnih znanja iz nastavnih predmeta posebno važnih za upis kandidata u pojedini program obrazovanja</a:t>
            </a:r>
          </a:p>
          <a:p>
            <a:pPr>
              <a:defRPr/>
            </a:pPr>
            <a:endParaRPr lang="hr-HR" altLang="sr-Latn-RS" sz="1600" dirty="0">
              <a:solidFill>
                <a:srgbClr val="7030A0"/>
              </a:solidFill>
            </a:endParaRPr>
          </a:p>
          <a:p>
            <a:pPr>
              <a:defRPr/>
            </a:pPr>
            <a:r>
              <a:rPr lang="en-US" altLang="sr-Latn-RS" sz="1600" dirty="0">
                <a:solidFill>
                  <a:srgbClr val="7030A0"/>
                </a:solidFill>
              </a:rPr>
              <a:t>Za </a:t>
            </a:r>
            <a:r>
              <a:rPr lang="en-US" altLang="sr-Latn-RS" sz="1600" dirty="0" err="1">
                <a:solidFill>
                  <a:srgbClr val="7030A0"/>
                </a:solidFill>
              </a:rPr>
              <a:t>sve</a:t>
            </a:r>
            <a:r>
              <a:rPr lang="en-US" altLang="sr-Latn-RS" sz="1600" dirty="0">
                <a:solidFill>
                  <a:srgbClr val="7030A0"/>
                </a:solidFill>
              </a:rPr>
              <a:t> </a:t>
            </a:r>
            <a:r>
              <a:rPr lang="en-US" altLang="sr-Latn-RS" sz="1600" dirty="0" err="1">
                <a:solidFill>
                  <a:srgbClr val="7030A0"/>
                </a:solidFill>
              </a:rPr>
              <a:t>dodatne</a:t>
            </a:r>
            <a:r>
              <a:rPr lang="en-US" altLang="sr-Latn-RS" sz="1600" dirty="0">
                <a:solidFill>
                  <a:srgbClr val="7030A0"/>
                </a:solidFill>
              </a:rPr>
              <a:t> </a:t>
            </a:r>
            <a:r>
              <a:rPr lang="en-US" altLang="sr-Latn-RS" sz="1600" dirty="0" err="1">
                <a:solidFill>
                  <a:srgbClr val="7030A0"/>
                </a:solidFill>
              </a:rPr>
              <a:t>provjere</a:t>
            </a:r>
            <a:r>
              <a:rPr lang="en-US" altLang="sr-Latn-RS" sz="1600" dirty="0">
                <a:solidFill>
                  <a:srgbClr val="7030A0"/>
                </a:solidFill>
              </a:rPr>
              <a:t>, </a:t>
            </a:r>
            <a:r>
              <a:rPr lang="hr-HR" altLang="sr-Latn-RS" sz="1600" dirty="0">
                <a:solidFill>
                  <a:srgbClr val="7030A0"/>
                </a:solidFill>
              </a:rPr>
              <a:t>srednje </a:t>
            </a:r>
            <a:r>
              <a:rPr lang="en-US" altLang="sr-Latn-RS" sz="1600" dirty="0" err="1">
                <a:solidFill>
                  <a:srgbClr val="7030A0"/>
                </a:solidFill>
              </a:rPr>
              <a:t>škole</a:t>
            </a:r>
            <a:r>
              <a:rPr lang="en-US" altLang="sr-Latn-RS" sz="1600" dirty="0">
                <a:solidFill>
                  <a:srgbClr val="7030A0"/>
                </a:solidFill>
              </a:rPr>
              <a:t> </a:t>
            </a:r>
            <a:r>
              <a:rPr lang="en-US" altLang="sr-Latn-RS" sz="1600" dirty="0" err="1">
                <a:solidFill>
                  <a:srgbClr val="7030A0"/>
                </a:solidFill>
              </a:rPr>
              <a:t>će</a:t>
            </a:r>
            <a:r>
              <a:rPr lang="en-US" altLang="sr-Latn-RS" sz="1600" dirty="0">
                <a:solidFill>
                  <a:srgbClr val="7030A0"/>
                </a:solidFill>
              </a:rPr>
              <a:t> </a:t>
            </a:r>
            <a:r>
              <a:rPr lang="en-US" altLang="sr-Latn-RS" sz="1600" dirty="0" err="1">
                <a:solidFill>
                  <a:srgbClr val="7030A0"/>
                </a:solidFill>
              </a:rPr>
              <a:t>javno</a:t>
            </a:r>
            <a:r>
              <a:rPr lang="en-US" altLang="sr-Latn-RS" sz="1600" dirty="0">
                <a:solidFill>
                  <a:srgbClr val="7030A0"/>
                </a:solidFill>
              </a:rPr>
              <a:t> </a:t>
            </a:r>
            <a:r>
              <a:rPr lang="en-US" altLang="sr-Latn-RS" sz="1600" dirty="0" err="1">
                <a:solidFill>
                  <a:srgbClr val="7030A0"/>
                </a:solidFill>
              </a:rPr>
              <a:t>objaviti</a:t>
            </a:r>
            <a:r>
              <a:rPr lang="en-US" altLang="sr-Latn-RS" sz="1600" dirty="0">
                <a:solidFill>
                  <a:srgbClr val="7030A0"/>
                </a:solidFill>
              </a:rPr>
              <a:t> </a:t>
            </a:r>
            <a:r>
              <a:rPr lang="en-US" altLang="sr-Latn-RS" sz="1600" dirty="0" err="1">
                <a:solidFill>
                  <a:srgbClr val="7030A0"/>
                </a:solidFill>
              </a:rPr>
              <a:t>rokove</a:t>
            </a:r>
            <a:r>
              <a:rPr lang="en-US" altLang="sr-Latn-RS" sz="1600" dirty="0">
                <a:solidFill>
                  <a:srgbClr val="7030A0"/>
                </a:solidFill>
              </a:rPr>
              <a:t> i </a:t>
            </a:r>
            <a:r>
              <a:rPr lang="en-US" altLang="sr-Latn-RS" sz="1600" dirty="0" err="1">
                <a:solidFill>
                  <a:srgbClr val="7030A0"/>
                </a:solidFill>
              </a:rPr>
              <a:t>mjesto</a:t>
            </a:r>
            <a:r>
              <a:rPr lang="en-US" altLang="sr-Latn-RS" sz="1600" dirty="0">
                <a:solidFill>
                  <a:srgbClr val="7030A0"/>
                </a:solidFill>
              </a:rPr>
              <a:t> </a:t>
            </a:r>
            <a:r>
              <a:rPr lang="en-US" altLang="sr-Latn-RS" sz="1600" dirty="0" err="1">
                <a:solidFill>
                  <a:srgbClr val="7030A0"/>
                </a:solidFill>
              </a:rPr>
              <a:t>ispitivanja</a:t>
            </a:r>
            <a:r>
              <a:rPr lang="en-US" altLang="sr-Latn-RS" sz="1600" dirty="0">
                <a:solidFill>
                  <a:srgbClr val="7030A0"/>
                </a:solidFill>
              </a:rPr>
              <a:t>, a </a:t>
            </a:r>
            <a:r>
              <a:rPr lang="en-US" altLang="sr-Latn-RS" sz="1600" dirty="0" err="1">
                <a:solidFill>
                  <a:srgbClr val="7030A0"/>
                </a:solidFill>
              </a:rPr>
              <a:t>svi</a:t>
            </a:r>
            <a:r>
              <a:rPr lang="en-US" altLang="sr-Latn-RS" sz="1600" dirty="0">
                <a:solidFill>
                  <a:srgbClr val="7030A0"/>
                </a:solidFill>
              </a:rPr>
              <a:t> </a:t>
            </a:r>
            <a:r>
              <a:rPr lang="en-US" altLang="sr-Latn-RS" sz="1600" dirty="0" err="1">
                <a:solidFill>
                  <a:srgbClr val="7030A0"/>
                </a:solidFill>
              </a:rPr>
              <a:t>podaci</a:t>
            </a:r>
            <a:r>
              <a:rPr lang="en-US" altLang="sr-Latn-RS" sz="1600" dirty="0">
                <a:solidFill>
                  <a:srgbClr val="7030A0"/>
                </a:solidFill>
              </a:rPr>
              <a:t> bit </a:t>
            </a:r>
            <a:r>
              <a:rPr lang="en-US" altLang="sr-Latn-RS" sz="1600" dirty="0" err="1">
                <a:solidFill>
                  <a:srgbClr val="7030A0"/>
                </a:solidFill>
              </a:rPr>
              <a:t>će</a:t>
            </a:r>
            <a:r>
              <a:rPr lang="en-US" altLang="sr-Latn-RS" sz="1600" dirty="0">
                <a:solidFill>
                  <a:srgbClr val="7030A0"/>
                </a:solidFill>
              </a:rPr>
              <a:t> </a:t>
            </a:r>
            <a:r>
              <a:rPr lang="en-US" altLang="sr-Latn-RS" sz="1600" dirty="0" err="1">
                <a:solidFill>
                  <a:srgbClr val="7030A0"/>
                </a:solidFill>
              </a:rPr>
              <a:t>dostupni</a:t>
            </a:r>
            <a:r>
              <a:rPr lang="en-US" altLang="sr-Latn-RS" sz="1600" dirty="0">
                <a:solidFill>
                  <a:srgbClr val="7030A0"/>
                </a:solidFill>
              </a:rPr>
              <a:t> </a:t>
            </a:r>
            <a:r>
              <a:rPr lang="hr-HR" altLang="sr-Latn-RS" sz="1600" dirty="0">
                <a:solidFill>
                  <a:srgbClr val="7030A0"/>
                </a:solidFill>
              </a:rPr>
              <a:t>i </a:t>
            </a:r>
            <a:r>
              <a:rPr lang="en-US" altLang="sr-Latn-RS" sz="1600" dirty="0">
                <a:solidFill>
                  <a:srgbClr val="7030A0"/>
                </a:solidFill>
              </a:rPr>
              <a:t>na </a:t>
            </a:r>
            <a:r>
              <a:rPr lang="en-US" altLang="sr-Latn-RS" sz="1600" dirty="0" err="1">
                <a:solidFill>
                  <a:srgbClr val="7030A0"/>
                </a:solidFill>
              </a:rPr>
              <a:t>mrežnoj</a:t>
            </a:r>
            <a:r>
              <a:rPr lang="en-US" altLang="sr-Latn-RS" sz="1600" dirty="0">
                <a:solidFill>
                  <a:srgbClr val="7030A0"/>
                </a:solidFill>
              </a:rPr>
              <a:t> </a:t>
            </a:r>
            <a:r>
              <a:rPr lang="en-US" altLang="sr-Latn-RS" sz="1600" dirty="0" err="1">
                <a:solidFill>
                  <a:srgbClr val="7030A0"/>
                </a:solidFill>
              </a:rPr>
              <a:t>stranici</a:t>
            </a:r>
            <a:r>
              <a:rPr lang="en-US" altLang="sr-Latn-RS" sz="1600" dirty="0">
                <a:solidFill>
                  <a:srgbClr val="7030A0"/>
                </a:solidFill>
              </a:rPr>
              <a:t>: </a:t>
            </a:r>
            <a:r>
              <a:rPr lang="hr-HR" sz="1600" dirty="0">
                <a:hlinkClick r:id="rId2"/>
              </a:rPr>
              <a:t>https://srednje.e-upisi.hr</a:t>
            </a:r>
            <a:endParaRPr lang="hr-HR" altLang="sr-Latn-R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8085AB1C-0DA2-19C1-981D-19F016D3CF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3750" y="620713"/>
            <a:ext cx="8229600" cy="1143000"/>
          </a:xfrm>
        </p:spPr>
        <p:txBody>
          <a:bodyPr/>
          <a:lstStyle/>
          <a:p>
            <a:pPr eaLnBrk="1" hangingPunct="1"/>
            <a:r>
              <a:rPr lang="vi-VN" altLang="en-US" sz="2400" b="1">
                <a:solidFill>
                  <a:srgbClr val="800080"/>
                </a:solidFill>
              </a:rPr>
              <a:t>KAKO SE VREDNUJU REZULTATI POSTIGNUTI NA DRŽAVNIM I MEĐUNARODNIM NATJECANJIMA U ZNANJU?</a:t>
            </a:r>
            <a:endParaRPr lang="hr-HR" altLang="en-US" sz="2400" b="1">
              <a:solidFill>
                <a:srgbClr val="800080"/>
              </a:solidFill>
            </a:endParaRP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8BC5CFE6-E69A-BBC7-0908-689A440DBF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47850" y="1844676"/>
            <a:ext cx="8229600" cy="4741863"/>
          </a:xfrm>
        </p:spPr>
        <p:txBody>
          <a:bodyPr/>
          <a:lstStyle/>
          <a:p>
            <a:pPr eaLnBrk="1" hangingPunct="1">
              <a:defRPr/>
            </a:pPr>
            <a:r>
              <a:rPr lang="hr-HR" altLang="en-US" sz="1800" dirty="0"/>
              <a:t>Kandidati ostvaruju pravo na </a:t>
            </a:r>
            <a:r>
              <a:rPr lang="hr-HR" altLang="en-US" sz="1800" i="1" u="sng" dirty="0"/>
              <a:t>izravan upis </a:t>
            </a:r>
            <a:r>
              <a:rPr lang="hr-HR" altLang="en-US" sz="1800" dirty="0"/>
              <a:t>ili </a:t>
            </a:r>
            <a:r>
              <a:rPr lang="hr-HR" altLang="en-US" sz="1800" u="sng" dirty="0"/>
              <a:t>na dodatne bodove</a:t>
            </a:r>
            <a:r>
              <a:rPr lang="hr-HR" altLang="en-US" sz="1800" dirty="0"/>
              <a:t> na osnovi rezultata koje su postigli na:</a:t>
            </a:r>
          </a:p>
          <a:p>
            <a:pPr marL="0" indent="0">
              <a:buNone/>
              <a:defRPr/>
            </a:pPr>
            <a:r>
              <a:rPr lang="hr-HR" altLang="en-US" sz="1800" dirty="0"/>
              <a:t>	</a:t>
            </a:r>
            <a:r>
              <a:rPr lang="hr-HR" altLang="en-US" sz="1600" dirty="0"/>
              <a:t> </a:t>
            </a:r>
            <a:r>
              <a:rPr lang="hr-HR" sz="1600" dirty="0"/>
              <a:t>• natjecanjima u znanju iz nastavnih predmeta: Hrvatskoga jezika, 	Matematike, prvoga stranog jezika;</a:t>
            </a:r>
          </a:p>
          <a:p>
            <a:pPr marL="0" indent="0">
              <a:buNone/>
              <a:defRPr/>
            </a:pPr>
            <a:r>
              <a:rPr lang="hr-HR" sz="1600" dirty="0"/>
              <a:t>	• natjecanjima u znanju iz dvaju nastavnih predmeta posebno 	značajnih za upis u skladu s Popisom predmeta posebno važnih za upis;</a:t>
            </a:r>
          </a:p>
          <a:p>
            <a:pPr marL="0" indent="0">
              <a:buNone/>
              <a:defRPr/>
            </a:pPr>
            <a:r>
              <a:rPr lang="hr-HR" sz="1600" dirty="0"/>
              <a:t>	• jednome natjecanju iz znanja koji samostalno određuje srednja škola 	iz 	Kataloga natjecanja i smotri učenika i učenica osnovnih i srednjih škola 	Republike Hrvatske, koja se provode u organizaciji Agencije za odgoj i 	obrazovanje.</a:t>
            </a:r>
          </a:p>
          <a:p>
            <a:pPr eaLnBrk="1" hangingPunct="1">
              <a:defRPr/>
            </a:pPr>
            <a:endParaRPr lang="hr-HR" altLang="en-US" sz="1800" dirty="0"/>
          </a:p>
          <a:p>
            <a:pPr eaLnBrk="1" hangingPunct="1">
              <a:defRPr/>
            </a:pPr>
            <a:endParaRPr lang="hr-HR" alt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16C6283C-E560-9B0B-7749-F05E7603F3CC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2424113" y="1989139"/>
          <a:ext cx="7848600" cy="4319586"/>
        </p:xfrm>
        <a:graphic>
          <a:graphicData uri="http://schemas.openxmlformats.org/drawingml/2006/table">
            <a:tbl>
              <a:tblPr/>
              <a:tblGrid>
                <a:gridCol w="2616200">
                  <a:extLst>
                    <a:ext uri="{9D8B030D-6E8A-4147-A177-3AD203B41FA5}">
                      <a16:colId xmlns:a16="http://schemas.microsoft.com/office/drawing/2014/main" val="3934510116"/>
                    </a:ext>
                  </a:extLst>
                </a:gridCol>
                <a:gridCol w="2616200">
                  <a:extLst>
                    <a:ext uri="{9D8B030D-6E8A-4147-A177-3AD203B41FA5}">
                      <a16:colId xmlns:a16="http://schemas.microsoft.com/office/drawing/2014/main" val="1988930495"/>
                    </a:ext>
                  </a:extLst>
                </a:gridCol>
                <a:gridCol w="2616200">
                  <a:extLst>
                    <a:ext uri="{9D8B030D-6E8A-4147-A177-3AD203B41FA5}">
                      <a16:colId xmlns:a16="http://schemas.microsoft.com/office/drawing/2014/main" val="3471168891"/>
                    </a:ext>
                  </a:extLst>
                </a:gridCol>
              </a:tblGrid>
              <a:tr h="1059521">
                <a:tc rowSpan="5">
                  <a:txBody>
                    <a:bodyPr/>
                    <a:lstStyle/>
                    <a:p>
                      <a:pPr algn="l"/>
                      <a:r>
                        <a:rPr lang="hr-HR" sz="1300" dirty="0">
                          <a:effectLst/>
                        </a:rPr>
                        <a:t>Državna/međunarodna natjecanja</a:t>
                      </a:r>
                    </a:p>
                  </a:txBody>
                  <a:tcPr marL="42697" marR="42697" marT="42689" marB="42689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300">
                          <a:effectLst/>
                        </a:rPr>
                        <a:t>Prvo, drugo ili treće osvojeno mjesto kao pojedinac u 5., 6., 7. ili 8. razredu osnovnog obrazovanja</a:t>
                      </a:r>
                    </a:p>
                  </a:txBody>
                  <a:tcPr marL="42697" marR="42697" marT="42689" marB="42689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300">
                          <a:effectLst/>
                        </a:rPr>
                        <a:t>Izravan upis (pod uvjetom da zadovolje na ispitu sposobnosti i darovitosti u školama u kojima je to uvjet za upis)</a:t>
                      </a:r>
                    </a:p>
                  </a:txBody>
                  <a:tcPr marL="42697" marR="42697" marT="42689" marB="42689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9442775"/>
                  </a:ext>
                </a:extLst>
              </a:tr>
              <a:tr h="863917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300">
                          <a:effectLst/>
                        </a:rPr>
                        <a:t>Prvo osvojeno mjesto kao član skupine u 5., 6., 7. ili 8. razredu osnovnog obrazovanja</a:t>
                      </a:r>
                    </a:p>
                  </a:txBody>
                  <a:tcPr marL="42697" marR="42697" marT="42689" marB="42689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300">
                          <a:effectLst/>
                        </a:rPr>
                        <a:t>4 boda</a:t>
                      </a:r>
                    </a:p>
                  </a:txBody>
                  <a:tcPr marL="42697" marR="42697" marT="42689" marB="42689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0052588"/>
                  </a:ext>
                </a:extLst>
              </a:tr>
              <a:tr h="863917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300">
                          <a:effectLst/>
                        </a:rPr>
                        <a:t>Drugo osvojeno mjesto kao član skupine u 5., 6., 7. ili 8. razredu osnovnog obrazovanja</a:t>
                      </a:r>
                    </a:p>
                  </a:txBody>
                  <a:tcPr marL="42697" marR="42697" marT="42689" marB="42689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300">
                          <a:effectLst/>
                        </a:rPr>
                        <a:t>3 boda</a:t>
                      </a:r>
                    </a:p>
                  </a:txBody>
                  <a:tcPr marL="42697" marR="42697" marT="42689" marB="42689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0055072"/>
                  </a:ext>
                </a:extLst>
              </a:tr>
              <a:tr h="863917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300">
                          <a:effectLst/>
                        </a:rPr>
                        <a:t>Treće osvojeno mjesto kao član skupine u 5., 6., 7. ili 8. razredu osnovnog obrazovanja</a:t>
                      </a:r>
                    </a:p>
                  </a:txBody>
                  <a:tcPr marL="42697" marR="42697" marT="42689" marB="42689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300">
                          <a:effectLst/>
                        </a:rPr>
                        <a:t>2 boda</a:t>
                      </a:r>
                    </a:p>
                  </a:txBody>
                  <a:tcPr marL="42697" marR="42697" marT="42689" marB="42689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009743"/>
                  </a:ext>
                </a:extLst>
              </a:tr>
              <a:tr h="66831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300">
                          <a:effectLst/>
                        </a:rPr>
                        <a:t>Sudjelovanje kao pojedinac ili član skupine u 5., 6., 7. ili 8. razredu</a:t>
                      </a:r>
                    </a:p>
                  </a:txBody>
                  <a:tcPr marL="42697" marR="42697" marT="42689" marB="42689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300" dirty="0">
                          <a:effectLst/>
                        </a:rPr>
                        <a:t>1 bod</a:t>
                      </a:r>
                    </a:p>
                  </a:txBody>
                  <a:tcPr marL="42697" marR="42697" marT="42689" marB="42689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6964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1238</Words>
  <Application>Microsoft Office PowerPoint</Application>
  <PresentationFormat>Široki zaslon</PresentationFormat>
  <Paragraphs>175</Paragraphs>
  <Slides>16</Slides>
  <Notes>7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16</vt:i4>
      </vt:variant>
    </vt:vector>
  </HeadingPairs>
  <TitlesOfParts>
    <vt:vector size="20" baseType="lpstr">
      <vt:lpstr>Aptos</vt:lpstr>
      <vt:lpstr>Arial</vt:lpstr>
      <vt:lpstr>Calibri</vt:lpstr>
      <vt:lpstr>Diseño predeterminado</vt:lpstr>
      <vt:lpstr>Upisi u srednju školu 2026./2027.  1. informativni dio</vt:lpstr>
      <vt:lpstr>ŠTO SE BODUJE ZA UPIS U SREDNJU ŠKOLU? (članak 6.) </vt:lpstr>
      <vt:lpstr>ZAJEDNIČKI ELEMENT (članak 7.)</vt:lpstr>
      <vt:lpstr>a) Zajednički element za upis kandidata u gimnazijske programe i programe obrazovanja za stjecanje strukovne kvalifikacije u trajanju od najmanje četiri godine</vt:lpstr>
      <vt:lpstr>b) Zajednički element za upis u programe obrazovanja za stjecanje strukovne kvalifikacije i programe obrazovanja za vezane obrte u trajanju od najmanje tri godine</vt:lpstr>
      <vt:lpstr>DODATNI ELEMENT</vt:lpstr>
      <vt:lpstr>DODATNE PROVJERE ZNANJA I SPOSOBNOSTI KANDIDATA</vt:lpstr>
      <vt:lpstr>KAKO SE VREDNUJU REZULTATI POSTIGNUTI NA DRŽAVNIM I MEĐUNARODNIM NATJECANJIMA U ZNANJU?</vt:lpstr>
      <vt:lpstr>PowerPoint prezentacija</vt:lpstr>
      <vt:lpstr>BODUJU SE NATJECANJA IZ:</vt:lpstr>
      <vt:lpstr>KAKO SE VREDNUJU REZULTATI POSTIGNUTI NA SPORTSKIM NATJECANJIMA? </vt:lpstr>
      <vt:lpstr>PowerPoint prezentacija</vt:lpstr>
      <vt:lpstr>POSEBAN ELEMENT - PRAVO PREDNOSTI -G</vt:lpstr>
      <vt:lpstr>POSEBAN ELEMENT - DODATNI BOD -</vt:lpstr>
      <vt:lpstr>POSEBAN ELEMENT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Ivan Kapustić</dc:creator>
  <cp:lastModifiedBy>Ivan Kapustić</cp:lastModifiedBy>
  <cp:revision>1</cp:revision>
  <dcterms:created xsi:type="dcterms:W3CDTF">2025-12-23T10:20:14Z</dcterms:created>
  <dcterms:modified xsi:type="dcterms:W3CDTF">2025-12-23T10:40:19Z</dcterms:modified>
</cp:coreProperties>
</file>