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99"/>
    <a:srgbClr val="3366CC"/>
    <a:srgbClr val="3399FF"/>
    <a:srgbClr val="AFC7EF"/>
    <a:srgbClr val="DDDDDD"/>
    <a:srgbClr val="0000FF"/>
    <a:srgbClr val="C0C0C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8462" autoAdjust="0"/>
  </p:normalViewPr>
  <p:slideViewPr>
    <p:cSldViewPr>
      <p:cViewPr varScale="1">
        <p:scale>
          <a:sx n="82" d="100"/>
          <a:sy n="82" d="100"/>
        </p:scale>
        <p:origin x="127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042BD-63FD-4DBE-BE40-5C12BDD43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1CCC24-DD15-441E-82F7-4FD9060D3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3BB94B-2DDF-4A87-927D-750BB8DA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754055-B74F-45D8-8C8D-B0DFD372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BDE95A-4377-4A4B-B25C-74C3A4B8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8A35-A4F6-46C0-B887-5C269FF8E3E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873874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48A1F-8A88-463C-9D97-2EFF71CE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704CCDE-7842-4DED-9509-FA47FEF3E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6FAAAA-CF37-4BC3-B405-6D986949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C3A27A-A92D-4698-A480-3BF959B8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4A1693-29AD-473F-BD89-0EB1E2A3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70B8-0029-482D-8FDD-4E22600DBB4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8300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64DC883-CEA3-46AA-AB54-FE573DD16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FD66ADA-16FB-4505-89C0-96039D3A2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914423-B15D-46FD-B115-9638FA0F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434D86-C528-4266-BCC3-9669AA9B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96041B-E8A3-4790-B26E-11BA15A1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43E1-5019-423C-8DAB-C0104E73B96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176515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CF871-6120-4A75-8159-8C551BA8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ablice 2">
            <a:extLst>
              <a:ext uri="{FF2B5EF4-FFF2-40B4-BE49-F238E27FC236}">
                <a16:creationId xmlns:a16="http://schemas.microsoft.com/office/drawing/2014/main" id="{309BD169-7B69-4D94-AE69-0546C439C22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2A0E92-733F-45B8-9E03-431A542F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2CBCEC-D220-49E2-8D41-148912EA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4E4945-BCAC-4996-8340-7EA96F80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F2D01D-0395-4FA6-A6C5-7F29130FB4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0591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C7BC7A-E4A2-4589-B22A-D58C11EA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8F3F57-166C-416B-819A-EF49C371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330634-73E1-4C08-910C-3FEFBD25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1984E3-F35B-42A7-8953-BBABE37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9BC04C-94A6-4AEE-8021-A56524B4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42B9-F2DF-4E4A-9455-67156764292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673606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556BC-C0A1-47CB-A216-97ED2148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8436F3-412A-43E0-87FA-69D0043C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58683D-36A8-4C55-9EB6-6B1109B4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E17329-7B96-4CA6-9E0B-FB010029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AF3F66-764C-4DAF-BDE0-DD2C7A97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4807-D1A8-4FA5-9E46-9846C214EB2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22226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E7B862-3A05-4162-8EFE-D1D432A6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B3D67A-2C94-4A07-A05B-F7D623A61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08BE2C-3C96-4F4A-892C-E232A1C72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A79DAE-8491-417E-9DB7-35D20043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B297E9-4A50-4E26-920E-8A7EF7B3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979F68-85D1-4884-AF80-C4A16F3B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AB033-8BF6-4368-BCC3-54E04C28DF1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53638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74AE7-8F8A-494B-AC2B-F1C6690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F375B6-0302-4CEF-A5B8-B6419934B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42FAAF-6196-4D54-8884-169687E30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2DBBC1F-F079-4C10-A9A5-AE1D3327F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ED1BC94-DC56-48D9-8700-89522FC9E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E865F01-8F83-40CF-8264-2F1A680A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167C31F-2668-477A-BBCC-922583AE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B0FE12F-2267-40AF-86FB-4EA74F0D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0420-07A6-4B9D-83D1-E26CC6B8B41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986464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654EEA-4528-4329-9A16-3D2E0A1F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96B986B-9DFC-47D6-9871-97A54223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5E7A630-FB0B-42A7-BFB9-2B72C5E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8937BB-217E-4ED7-AF4A-C03C52C8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C1898-AA63-44EC-9E71-2B6C0C1B78A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89001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68E85EC-D725-49C7-BABB-B3B156EE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7A5BAD9-76BA-4760-B82A-C17613A0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3DC522B-EDE4-4CF0-9341-FD3128FE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CC14-B454-4FB9-943F-C20A6343BB7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50698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0DC2B-E0F2-43E2-A90B-8AB0F958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E69AFC-5EC5-4AEF-A773-464F288C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8084470-3B89-4ECE-B82B-3921759F7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D100152-9BF5-4B7E-A13C-75EFD326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B49EE6-A8BB-4978-9ABE-E08F0209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63129D-3D16-467C-8FA2-7B0375CA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0AC93-C49B-4C7D-92BC-0AF02B39700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244335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D9B69-A526-4BA6-BE9D-D15EE4B4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C4214D5-B89A-4FE1-8AFB-08EA379C1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687DAE-F03A-4159-98F8-E7648F2AA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D197E5-4963-435D-8597-8FBA01EB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5795189-B41B-43BB-926F-0C0390AA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5CAC46-A73B-42C5-9798-7745587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3101C-776C-4297-8083-C38D8C174B0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92580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C21DD3-C149-4D6D-B6A7-9ED74217C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C4D9B8-D1B0-410C-A5BD-2F8EC1CC9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2DEE0D-82B1-4BAA-BF41-229860FD9F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B25DCD-84EE-4CDD-BE0F-ED25BF44D6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865EEF-5280-4C90-800A-BBBED04D4F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53FB2E-CAD9-43A9-B51B-D1187FFB8C2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2FE382-E964-45D7-9C0C-B61B812D34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535238"/>
            <a:ext cx="7772400" cy="1470025"/>
          </a:xfrm>
        </p:spPr>
        <p:txBody>
          <a:bodyPr anchor="ctr"/>
          <a:lstStyle/>
          <a:p>
            <a:r>
              <a:rPr lang="hr-HR" altLang="sr-Latn-RS" sz="8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Robotika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4BEB1BEC-3898-48D1-921A-30DEDCA03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472112"/>
          </a:xfrm>
        </p:spPr>
        <p:txBody>
          <a:bodyPr/>
          <a:lstStyle/>
          <a:p>
            <a:pPr marL="4763" indent="-4763">
              <a:spcBef>
                <a:spcPct val="70000"/>
              </a:spcBef>
              <a:buFontTx/>
              <a:buNone/>
            </a:pPr>
            <a:r>
              <a:rPr lang="hr-HR" altLang="sr-Latn-RS" sz="1800" b="1" u="sng">
                <a:solidFill>
                  <a:srgbClr val="0000FF"/>
                </a:solidFill>
                <a:latin typeface="Tahoma" panose="020B0604030504040204" pitchFamily="34" charset="0"/>
              </a:rPr>
              <a:t>Robotika</a:t>
            </a:r>
            <a:r>
              <a:rPr lang="hr-HR" altLang="sr-Latn-RS" sz="1800">
                <a:latin typeface="Tahoma" panose="020B0604030504040204" pitchFamily="34" charset="0"/>
              </a:rPr>
              <a:t> se bavi proučavanjem robota i njihovim uvođenjem u radne procese</a:t>
            </a:r>
          </a:p>
          <a:p>
            <a:pPr marL="4763" indent="-4763">
              <a:spcBef>
                <a:spcPct val="70000"/>
              </a:spcBef>
              <a:buFontTx/>
              <a:buNone/>
            </a:pPr>
            <a:r>
              <a:rPr lang="hr-HR" altLang="sr-Latn-RS" sz="1800" b="1" u="sng">
                <a:solidFill>
                  <a:srgbClr val="0000FF"/>
                </a:solidFill>
                <a:latin typeface="Tahoma" panose="020B0604030504040204" pitchFamily="34" charset="0"/>
              </a:rPr>
              <a:t>Robot</a:t>
            </a:r>
            <a:r>
              <a:rPr lang="hr-HR" altLang="sr-Latn-RS" sz="1800">
                <a:latin typeface="Tahoma" panose="020B0604030504040204" pitchFamily="34" charset="0"/>
              </a:rPr>
              <a:t> je stroj upravljan pomoću </a:t>
            </a:r>
            <a:r>
              <a:rPr lang="hr-HR" altLang="sr-Latn-RS" sz="1800" b="1" i="1">
                <a:latin typeface="Tahoma" panose="020B0604030504040204" pitchFamily="34" charset="0"/>
              </a:rPr>
              <a:t>elektroničkog računala</a:t>
            </a:r>
          </a:p>
          <a:p>
            <a:pPr marL="4763" indent="-4763">
              <a:spcBef>
                <a:spcPct val="70000"/>
              </a:spcBef>
              <a:buFontTx/>
              <a:buNone/>
            </a:pPr>
            <a:r>
              <a:rPr lang="hr-HR" altLang="sr-Latn-RS" sz="1800" i="1">
                <a:latin typeface="Tahoma" panose="020B0604030504040204" pitchFamily="34" charset="0"/>
              </a:rPr>
              <a:t>Karol Čapek</a:t>
            </a:r>
            <a:r>
              <a:rPr lang="hr-HR" altLang="sr-Latn-RS" sz="1800">
                <a:latin typeface="Tahoma" panose="020B0604030504040204" pitchFamily="34" charset="0"/>
              </a:rPr>
              <a:t>, češki pisac, prvi spominje riječ robot: </a:t>
            </a:r>
            <a:r>
              <a:rPr lang="hr-HR" altLang="sr-Latn-RS" sz="1800" i="1">
                <a:latin typeface="Tahoma" panose="020B0604030504040204" pitchFamily="34" charset="0"/>
              </a:rPr>
              <a:t>robota=teški rad</a:t>
            </a:r>
          </a:p>
          <a:p>
            <a:pPr marL="4763" indent="-4763">
              <a:spcBef>
                <a:spcPct val="70000"/>
              </a:spcBef>
              <a:buFontTx/>
              <a:buNone/>
            </a:pPr>
            <a:r>
              <a:rPr lang="hr-HR" altLang="sr-Latn-RS" sz="1800" b="1" u="sng">
                <a:solidFill>
                  <a:srgbClr val="0000FF"/>
                </a:solidFill>
                <a:latin typeface="Tahoma" panose="020B0604030504040204" pitchFamily="34" charset="0"/>
              </a:rPr>
              <a:t>Primjena robota:</a:t>
            </a:r>
          </a:p>
          <a:p>
            <a:pPr marL="4763" indent="-4763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hr-HR" altLang="sr-Latn-RS" sz="1800">
                <a:latin typeface="Tahoma" panose="020B0604030504040204" pitchFamily="34" charset="0"/>
              </a:rPr>
              <a:t> u industriji</a:t>
            </a:r>
          </a:p>
          <a:p>
            <a:pPr marL="4763" indent="-4763">
              <a:buSzPct val="70000"/>
              <a:buFontTx/>
              <a:buBlip>
                <a:blip r:embed="rId2"/>
              </a:buBlip>
            </a:pPr>
            <a:r>
              <a:rPr lang="hr-HR" altLang="sr-Latn-RS" sz="1800">
                <a:latin typeface="Tahoma" panose="020B0604030504040204" pitchFamily="34" charset="0"/>
              </a:rPr>
              <a:t> za vojne svrhe</a:t>
            </a:r>
          </a:p>
          <a:p>
            <a:pPr marL="4763" indent="-4763">
              <a:buSzPct val="70000"/>
              <a:buFontTx/>
              <a:buBlip>
                <a:blip r:embed="rId2"/>
              </a:buBlip>
            </a:pPr>
            <a:r>
              <a:rPr lang="hr-HR" altLang="sr-Latn-RS" sz="1800">
                <a:latin typeface="Tahoma" panose="020B0604030504040204" pitchFamily="34" charset="0"/>
              </a:rPr>
              <a:t> svemirska istraživanja</a:t>
            </a:r>
          </a:p>
          <a:p>
            <a:pPr marL="4763" indent="-4763">
              <a:buSzPct val="70000"/>
              <a:buFontTx/>
              <a:buBlip>
                <a:blip r:embed="rId2"/>
              </a:buBlip>
            </a:pPr>
            <a:r>
              <a:rPr lang="hr-HR" altLang="sr-Latn-RS" sz="1800">
                <a:latin typeface="Tahoma" panose="020B0604030504040204" pitchFamily="34" charset="0"/>
              </a:rPr>
              <a:t> medicini</a:t>
            </a:r>
          </a:p>
          <a:p>
            <a:pPr marL="4763" indent="-4763">
              <a:buSzPct val="70000"/>
              <a:buFontTx/>
              <a:buBlip>
                <a:blip r:embed="rId2"/>
              </a:buBlip>
            </a:pPr>
            <a:r>
              <a:rPr lang="hr-HR" altLang="sr-Latn-RS" sz="1800">
                <a:latin typeface="Tahoma" panose="020B0604030504040204" pitchFamily="34" charset="0"/>
              </a:rPr>
              <a:t> za kućanske poslove</a:t>
            </a:r>
          </a:p>
          <a:p>
            <a:pPr marL="4763" indent="-4763">
              <a:buSzPct val="70000"/>
              <a:buFontTx/>
              <a:buBlip>
                <a:blip r:embed="rId2"/>
              </a:buBlip>
            </a:pPr>
            <a:r>
              <a:rPr lang="hr-HR" altLang="sr-Latn-RS" sz="1800">
                <a:latin typeface="Tahoma" panose="020B0604030504040204" pitchFamily="34" charset="0"/>
              </a:rPr>
              <a:t> za zabavu..</a:t>
            </a:r>
          </a:p>
          <a:p>
            <a:pPr marL="4763" indent="-4763">
              <a:spcBef>
                <a:spcPct val="70000"/>
              </a:spcBef>
              <a:buFontTx/>
              <a:buNone/>
            </a:pPr>
            <a:r>
              <a:rPr lang="hr-HR" altLang="sr-Latn-RS" sz="1800" b="1" u="sng">
                <a:solidFill>
                  <a:srgbClr val="0000FF"/>
                </a:solidFill>
                <a:latin typeface="Tahoma" panose="020B0604030504040204" pitchFamily="34" charset="0"/>
              </a:rPr>
              <a:t>Oblici robota:</a:t>
            </a:r>
          </a:p>
          <a:p>
            <a:pPr marL="4763" indent="-4763">
              <a:spcBef>
                <a:spcPct val="50000"/>
              </a:spcBef>
              <a:buFontTx/>
              <a:buNone/>
            </a:pPr>
            <a:r>
              <a:rPr lang="hr-HR" altLang="sr-Latn-RS" sz="1800">
                <a:latin typeface="Tahoma" panose="020B0604030504040204" pitchFamily="34" charset="0"/>
              </a:rPr>
              <a:t>a) čovjekoliki</a:t>
            </a:r>
          </a:p>
          <a:p>
            <a:pPr marL="4763" indent="-4763">
              <a:buFontTx/>
              <a:buNone/>
            </a:pPr>
            <a:r>
              <a:rPr lang="hr-HR" altLang="sr-Latn-RS" sz="1800">
                <a:latin typeface="Tahoma" panose="020B0604030504040204" pitchFamily="34" charset="0"/>
              </a:rPr>
              <a:t>b) robotska ruka (industrijski robot)</a:t>
            </a:r>
          </a:p>
          <a:p>
            <a:pPr marL="4763" indent="-4763">
              <a:buFontTx/>
              <a:buNone/>
            </a:pPr>
            <a:r>
              <a:rPr lang="hr-HR" altLang="sr-Latn-RS" sz="1800">
                <a:latin typeface="Tahoma" panose="020B0604030504040204" pitchFamily="34" charset="0"/>
              </a:rPr>
              <a:t>c) robotska kolica</a:t>
            </a:r>
          </a:p>
        </p:txBody>
      </p:sp>
      <p:grpSp>
        <p:nvGrpSpPr>
          <p:cNvPr id="3084" name="Group 12">
            <a:extLst>
              <a:ext uri="{FF2B5EF4-FFF2-40B4-BE49-F238E27FC236}">
                <a16:creationId xmlns:a16="http://schemas.microsoft.com/office/drawing/2014/main" id="{EB62C03A-2BC0-44D1-A156-447731F3953B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068638"/>
            <a:ext cx="4570413" cy="1708150"/>
            <a:chOff x="2472" y="1933"/>
            <a:chExt cx="2879" cy="1076"/>
          </a:xfrm>
        </p:grpSpPr>
        <p:pic>
          <p:nvPicPr>
            <p:cNvPr id="3076" name="Picture 4" descr="robotska ruka-zavarivač">
              <a:extLst>
                <a:ext uri="{FF2B5EF4-FFF2-40B4-BE49-F238E27FC236}">
                  <a16:creationId xmlns:a16="http://schemas.microsoft.com/office/drawing/2014/main" id="{6F6B0522-2C3E-40F0-955A-1A93AAA41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9FBFA"/>
                </a:clrFrom>
                <a:clrTo>
                  <a:srgbClr val="F9FB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933"/>
              <a:ext cx="1099" cy="1076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8" name="computr3">
              <a:extLst>
                <a:ext uri="{FF2B5EF4-FFF2-40B4-BE49-F238E27FC236}">
                  <a16:creationId xmlns:a16="http://schemas.microsoft.com/office/drawing/2014/main" id="{1BE0816E-B503-4872-878E-64A123AE30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513" y="2452"/>
              <a:ext cx="838" cy="524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cxnSp>
          <p:nvCxnSpPr>
            <p:cNvPr id="3080" name="AutoShape 8">
              <a:extLst>
                <a:ext uri="{FF2B5EF4-FFF2-40B4-BE49-F238E27FC236}">
                  <a16:creationId xmlns:a16="http://schemas.microsoft.com/office/drawing/2014/main" id="{4B8EC4AE-C52F-4C48-AF3D-3DE01220B8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571" y="2613"/>
              <a:ext cx="942" cy="2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BC9BA38-3197-4620-9D61-83E5A419E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4392612" cy="633412"/>
          </a:xfrm>
          <a:noFill/>
          <a:ln/>
        </p:spPr>
        <p:txBody>
          <a:bodyPr/>
          <a:lstStyle/>
          <a:p>
            <a:pPr algn="l"/>
            <a:r>
              <a:rPr lang="hr-HR" altLang="sr-Latn-RS" sz="20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Što je robotika, a što robot?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čovjekoliki">
            <a:extLst>
              <a:ext uri="{FF2B5EF4-FFF2-40B4-BE49-F238E27FC236}">
                <a16:creationId xmlns:a16="http://schemas.microsoft.com/office/drawing/2014/main" id="{903D5B86-75F1-48AD-A811-7E80A135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3F8"/>
              </a:clrFrom>
              <a:clrTo>
                <a:srgbClr val="F2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"/>
          <a:stretch>
            <a:fillRect/>
          </a:stretch>
        </p:blipFill>
        <p:spPr bwMode="auto">
          <a:xfrm>
            <a:off x="733425" y="1484313"/>
            <a:ext cx="3838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A267D4F7-8E7F-4BF6-955B-EEA0B256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14363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u="sng">
                <a:solidFill>
                  <a:schemeClr val="accent2"/>
                </a:solidFill>
                <a:latin typeface="Tahoma" panose="020B0604030504040204" pitchFamily="34" charset="0"/>
              </a:rPr>
              <a:t>Čovjekoliki robot-android</a:t>
            </a:r>
          </a:p>
        </p:txBody>
      </p: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5CACFD93-4EBA-41CF-B446-D9F4A605354E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981075"/>
            <a:ext cx="3132137" cy="4624388"/>
            <a:chOff x="3303" y="618"/>
            <a:chExt cx="1973" cy="2913"/>
          </a:xfrm>
        </p:grpSpPr>
        <p:pic>
          <p:nvPicPr>
            <p:cNvPr id="6151" name="Picture 7" descr="manny-robot">
              <a:extLst>
                <a:ext uri="{FF2B5EF4-FFF2-40B4-BE49-F238E27FC236}">
                  <a16:creationId xmlns:a16="http://schemas.microsoft.com/office/drawing/2014/main" id="{BCBD617E-44A7-4141-AB1F-89353F62F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1"/>
            <a:stretch>
              <a:fillRect/>
            </a:stretch>
          </p:blipFill>
          <p:spPr bwMode="auto">
            <a:xfrm>
              <a:off x="3303" y="618"/>
              <a:ext cx="1973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9">
              <a:extLst>
                <a:ext uri="{FF2B5EF4-FFF2-40B4-BE49-F238E27FC236}">
                  <a16:creationId xmlns:a16="http://schemas.microsoft.com/office/drawing/2014/main" id="{35620531-8D03-4F2A-A081-790C76D8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339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400" b="1" i="1">
                  <a:latin typeface="Tahoma" panose="020B0604030504040204" pitchFamily="34" charset="0"/>
                </a:rPr>
                <a:t>Robot Manny</a:t>
              </a:r>
            </a:p>
          </p:txBody>
        </p:sp>
      </p:grpSp>
      <p:sp>
        <p:nvSpPr>
          <p:cNvPr id="6154" name="Text Box 10">
            <a:extLst>
              <a:ext uri="{FF2B5EF4-FFF2-40B4-BE49-F238E27FC236}">
                <a16:creationId xmlns:a16="http://schemas.microsoft.com/office/drawing/2014/main" id="{501945C1-9A52-476A-BF1E-6ADFE3BD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861050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Za ispitivanje svemirskih i vatrogasnih odijela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A31E8A2E-2E33-42DB-B1CC-E6F2A2215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u="sng">
                <a:solidFill>
                  <a:schemeClr val="accent2"/>
                </a:solidFill>
                <a:latin typeface="Tahoma" panose="020B0604030504040204" pitchFamily="34" charset="0"/>
              </a:rPr>
              <a:t>Robotska ruka (industrijski robot)</a:t>
            </a:r>
            <a:endParaRPr lang="hr-HR" altLang="sr-Latn-RS" sz="2000" u="sng">
              <a:latin typeface="Tahoma" panose="020B0604030504040204" pitchFamily="34" charset="0"/>
            </a:endParaRPr>
          </a:p>
        </p:txBody>
      </p:sp>
      <p:pic>
        <p:nvPicPr>
          <p:cNvPr id="7173" name="Picture 5" descr="robotska ruka-zavarivač">
            <a:extLst>
              <a:ext uri="{FF2B5EF4-FFF2-40B4-BE49-F238E27FC236}">
                <a16:creationId xmlns:a16="http://schemas.microsoft.com/office/drawing/2014/main" id="{C9AB922E-A232-40B6-B3A9-087C6B5B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36613"/>
            <a:ext cx="3814762" cy="37353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1CDE28F6-E812-497E-A92C-4FFDE11C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0"/>
            <a:ext cx="4211637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Najčešći oblik robota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Najveću primjenu ima u</a:t>
            </a:r>
            <a:br>
              <a:rPr lang="hr-HR" altLang="sr-Latn-RS">
                <a:latin typeface="Tahoma" panose="020B0604030504040204" pitchFamily="34" charset="0"/>
              </a:rPr>
            </a:br>
            <a:r>
              <a:rPr lang="hr-HR" altLang="sr-Latn-RS" u="sng">
                <a:latin typeface="Tahoma" panose="020B0604030504040204" pitchFamily="34" charset="0"/>
              </a:rPr>
              <a:t>automobilskoj industriji</a:t>
            </a:r>
            <a:r>
              <a:rPr lang="hr-HR" altLang="sr-Latn-RS">
                <a:latin typeface="Tahoma" panose="020B0604030504040204" pitchFamily="34" charset="0"/>
              </a:rPr>
              <a:t> za: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lijevanje u kalupe, prešanje, zavarivanje, montažu dijelova, bojanje..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260E1544-7F8A-4E19-A6FA-CBD2267A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60350"/>
            <a:ext cx="3014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u="sng">
                <a:solidFill>
                  <a:schemeClr val="accent2"/>
                </a:solidFill>
                <a:latin typeface="Tahoma" panose="020B0604030504040204" pitchFamily="34" charset="0"/>
              </a:rPr>
              <a:t>Robotska kolica</a:t>
            </a:r>
          </a:p>
        </p:txBody>
      </p:sp>
      <p:pic>
        <p:nvPicPr>
          <p:cNvPr id="7180" name="Picture 12" descr="svemirska_kolica">
            <a:extLst>
              <a:ext uri="{FF2B5EF4-FFF2-40B4-BE49-F238E27FC236}">
                <a16:creationId xmlns:a16="http://schemas.microsoft.com/office/drawing/2014/main" id="{6629205D-0BB6-4FD4-8AA7-8E4D14BB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36613"/>
            <a:ext cx="3024187" cy="22923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Text Box 13">
            <a:extLst>
              <a:ext uri="{FF2B5EF4-FFF2-40B4-BE49-F238E27FC236}">
                <a16:creationId xmlns:a16="http://schemas.microsoft.com/office/drawing/2014/main" id="{EFD162C4-1364-432B-9AFD-A6E95583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284538"/>
            <a:ext cx="39957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Za svemirska istraživanja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U vojne svrhe (npr. za razminiranje)</a:t>
            </a:r>
          </a:p>
        </p:txBody>
      </p:sp>
      <p:pic>
        <p:nvPicPr>
          <p:cNvPr id="7182" name="Picture 14" descr="školska ruka">
            <a:extLst>
              <a:ext uri="{FF2B5EF4-FFF2-40B4-BE49-F238E27FC236}">
                <a16:creationId xmlns:a16="http://schemas.microsoft.com/office/drawing/2014/main" id="{2F529A5A-5361-4DF3-BB75-066C344F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E9ED"/>
              </a:clrFrom>
              <a:clrTo>
                <a:srgbClr val="E4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338455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Line 15">
            <a:extLst>
              <a:ext uri="{FF2B5EF4-FFF2-40B4-BE49-F238E27FC236}">
                <a16:creationId xmlns:a16="http://schemas.microsoft.com/office/drawing/2014/main" id="{32C3DDA8-1CD6-41D1-BD2F-B0B1AA63F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4149725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9" grpId="0"/>
      <p:bldP spid="7181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robotska uš">
            <a:extLst>
              <a:ext uri="{FF2B5EF4-FFF2-40B4-BE49-F238E27FC236}">
                <a16:creationId xmlns:a16="http://schemas.microsoft.com/office/drawing/2014/main" id="{137F5DEC-1DD3-4B45-A862-C9F58750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2376488" cy="22701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5D683CBD-ECFB-4F70-ADC3-03256BF3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816350"/>
            <a:ext cx="295275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Jedan od najmanjih robota na svijetu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Za pregledavanje unutrašnjosti strojeva i ljudskih organa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Energiju dobiva preko žice</a:t>
            </a:r>
            <a:br>
              <a:rPr lang="hr-HR" altLang="sr-Latn-RS">
                <a:latin typeface="Tahoma" panose="020B0604030504040204" pitchFamily="34" charset="0"/>
              </a:rPr>
            </a:br>
            <a:r>
              <a:rPr lang="hr-HR" altLang="sr-Latn-RS">
                <a:latin typeface="Tahoma" panose="020B0604030504040204" pitchFamily="34" charset="0"/>
              </a:rPr>
              <a:t>(baterija je prevelika)</a:t>
            </a:r>
          </a:p>
        </p:txBody>
      </p:sp>
      <p:pic>
        <p:nvPicPr>
          <p:cNvPr id="8202" name="Picture 10" descr="klavir-robot">
            <a:extLst>
              <a:ext uri="{FF2B5EF4-FFF2-40B4-BE49-F238E27FC236}">
                <a16:creationId xmlns:a16="http://schemas.microsoft.com/office/drawing/2014/main" id="{7AE01747-9426-4F0D-9FD1-E4D571F4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62075"/>
            <a:ext cx="2376487" cy="14192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>
            <a:extLst>
              <a:ext uri="{FF2B5EF4-FFF2-40B4-BE49-F238E27FC236}">
                <a16:creationId xmlns:a16="http://schemas.microsoft.com/office/drawing/2014/main" id="{C9809BD0-D633-4A52-9F53-74D64DC9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6287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>
                <a:latin typeface="Tahoma" panose="020B0604030504040204" pitchFamily="34" charset="0"/>
              </a:rPr>
              <a:t>..za zabavu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F6CA3D87-678C-4C9F-BC35-F1C00378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8302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>
                <a:latin typeface="Tahoma" panose="020B0604030504040204" pitchFamily="34" charset="0"/>
              </a:rPr>
              <a:t>Robotska “uš”</a:t>
            </a:r>
            <a:endParaRPr lang="hr-HR" altLang="sr-Latn-RS">
              <a:latin typeface="Tahoma" panose="020B0604030504040204" pitchFamily="34" charset="0"/>
            </a:endParaRPr>
          </a:p>
        </p:txBody>
      </p:sp>
      <p:pic>
        <p:nvPicPr>
          <p:cNvPr id="8205" name="Picture 13" descr="robot u domaćinstvu">
            <a:extLst>
              <a:ext uri="{FF2B5EF4-FFF2-40B4-BE49-F238E27FC236}">
                <a16:creationId xmlns:a16="http://schemas.microsoft.com/office/drawing/2014/main" id="{FA5F3B03-197C-4AA9-9E16-2FFDFC72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311525" cy="26781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>
            <a:extLst>
              <a:ext uri="{FF2B5EF4-FFF2-40B4-BE49-F238E27FC236}">
                <a16:creationId xmlns:a16="http://schemas.microsoft.com/office/drawing/2014/main" id="{57811428-3ED0-4CD5-985F-CFDB3672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9499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>
                <a:latin typeface="Tahoma" panose="020B0604030504040204" pitchFamily="34" charset="0"/>
              </a:rPr>
              <a:t>..u domaćinstvu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3" grpId="0"/>
      <p:bldP spid="8204" grpId="0"/>
      <p:bldP spid="8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6DA82D7-51F4-47E1-988C-6CBA2D12B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3168650" cy="633413"/>
          </a:xfrm>
        </p:spPr>
        <p:txBody>
          <a:bodyPr/>
          <a:lstStyle/>
          <a:p>
            <a:pPr algn="l"/>
            <a:r>
              <a:rPr lang="hr-HR" altLang="sr-Latn-RS" sz="20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Razvoj robota i robotike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9CFF2BC8-CA8C-4BB4-A210-DD878735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2650"/>
            <a:ext cx="4392613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-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George </a:t>
            </a:r>
            <a:r>
              <a:rPr lang="hr-HR" altLang="sr-Latn-RS" b="1">
                <a:latin typeface="Tahoma" panose="020B0604030504040204" pitchFamily="34" charset="0"/>
              </a:rPr>
              <a:t>Devol</a:t>
            </a:r>
            <a:r>
              <a:rPr lang="hr-HR" altLang="sr-Latn-RS">
                <a:latin typeface="Tahoma" panose="020B0604030504040204" pitchFamily="34" charset="0"/>
              </a:rPr>
              <a:t>, SAD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1954. patentirao je prvi robot-programirani prijenosnik</a:t>
            </a:r>
          </a:p>
          <a:p>
            <a:pPr>
              <a:spcBef>
                <a:spcPct val="50000"/>
              </a:spcBef>
            </a:pPr>
            <a:endParaRPr lang="hr-HR" altLang="sr-Latn-R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Razvoj robota i robotike odvija se u</a:t>
            </a:r>
            <a:br>
              <a:rPr lang="hr-HR" altLang="sr-Latn-RS">
                <a:latin typeface="Tahoma" panose="020B0604030504040204" pitchFamily="34" charset="0"/>
              </a:rPr>
            </a:br>
            <a:r>
              <a:rPr lang="hr-HR" altLang="sr-Latn-RS" u="sng">
                <a:latin typeface="Tahoma" panose="020B0604030504040204" pitchFamily="34" charset="0"/>
              </a:rPr>
              <a:t>tri generacije</a:t>
            </a:r>
            <a:r>
              <a:rPr lang="hr-HR" altLang="sr-Latn-RS"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r-HR" altLang="sr-Latn-RS">
                <a:solidFill>
                  <a:srgbClr val="0000FF"/>
                </a:solidFill>
                <a:latin typeface="Tahoma" panose="020B0604030504040204" pitchFamily="34" charset="0"/>
              </a:rPr>
              <a:t>generacija:</a:t>
            </a:r>
            <a:r>
              <a:rPr lang="hr-HR" altLang="sr-Latn-RS">
                <a:latin typeface="Tahoma" panose="020B0604030504040204" pitchFamily="34" charset="0"/>
              </a:rPr>
              <a:t> roboti nemaju senzore, automatski ponavljaju zadane pokrete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r-HR" altLang="sr-Latn-RS">
                <a:solidFill>
                  <a:srgbClr val="0000FF"/>
                </a:solidFill>
                <a:latin typeface="Tahoma" panose="020B0604030504040204" pitchFamily="34" charset="0"/>
              </a:rPr>
              <a:t>generacija</a:t>
            </a:r>
            <a:r>
              <a:rPr lang="hr-HR" altLang="sr-Latn-RS">
                <a:latin typeface="Tahoma" panose="020B0604030504040204" pitchFamily="34" charset="0"/>
              </a:rPr>
              <a:t>: roboti imaju senzore (osjetila) -imaju mogućnost snalaženja u nepredvidljivim okolnostima</a:t>
            </a:r>
          </a:p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hr-HR" altLang="sr-Latn-RS">
                <a:solidFill>
                  <a:srgbClr val="0000FF"/>
                </a:solidFill>
                <a:latin typeface="Tahoma" panose="020B0604030504040204" pitchFamily="34" charset="0"/>
              </a:rPr>
              <a:t>generacija</a:t>
            </a:r>
            <a:r>
              <a:rPr lang="hr-HR" altLang="sr-Latn-RS">
                <a:latin typeface="Tahoma" panose="020B0604030504040204" pitchFamily="34" charset="0"/>
              </a:rPr>
              <a:t>: “umjetna inteligencija”</a:t>
            </a:r>
          </a:p>
          <a:p>
            <a:pPr>
              <a:spcBef>
                <a:spcPct val="50000"/>
              </a:spcBef>
            </a:pPr>
            <a:endParaRPr lang="hr-HR" altLang="sr-Latn-R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U razvoju robotike najviše sudjeluju:</a:t>
            </a:r>
            <a:br>
              <a:rPr lang="hr-HR" altLang="sr-Latn-RS">
                <a:latin typeface="Tahoma" panose="020B0604030504040204" pitchFamily="34" charset="0"/>
              </a:rPr>
            </a:br>
            <a:r>
              <a:rPr lang="hr-HR" altLang="sr-Latn-RS" b="1" u="sng">
                <a:latin typeface="Tahoma" panose="020B0604030504040204" pitchFamily="34" charset="0"/>
              </a:rPr>
              <a:t>Japan</a:t>
            </a:r>
            <a:r>
              <a:rPr lang="hr-HR" altLang="sr-Latn-RS">
                <a:latin typeface="Tahoma" panose="020B0604030504040204" pitchFamily="34" charset="0"/>
              </a:rPr>
              <a:t>, SAD i zemlje Zapadne Europe.</a:t>
            </a:r>
          </a:p>
        </p:txBody>
      </p:sp>
      <p:graphicFrame>
        <p:nvGraphicFramePr>
          <p:cNvPr id="9564" name="Group 348">
            <a:extLst>
              <a:ext uri="{FF2B5EF4-FFF2-40B4-BE49-F238E27FC236}">
                <a16:creationId xmlns:a16="http://schemas.microsoft.com/office/drawing/2014/main" id="{2DF04AC5-6B74-4868-A34A-48BFB6B09BF6}"/>
              </a:ext>
            </a:extLst>
          </p:cNvPr>
          <p:cNvGraphicFramePr>
            <a:graphicFrameLocks noGrp="1"/>
          </p:cNvGraphicFramePr>
          <p:nvPr/>
        </p:nvGraphicFramePr>
        <p:xfrm>
          <a:off x="4859338" y="2349500"/>
          <a:ext cx="3609975" cy="3705225"/>
        </p:xfrm>
        <a:graphic>
          <a:graphicData uri="http://schemas.openxmlformats.org/drawingml/2006/table">
            <a:tbl>
              <a:tblPr/>
              <a:tblGrid>
                <a:gridCol w="722312">
                  <a:extLst>
                    <a:ext uri="{9D8B030D-6E8A-4147-A177-3AD203B41FA5}">
                      <a16:colId xmlns:a16="http://schemas.microsoft.com/office/drawing/2014/main" val="2055355916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67393501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336160679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3550434679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417162211"/>
                    </a:ext>
                  </a:extLst>
                </a:gridCol>
              </a:tblGrid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89645"/>
                  </a:ext>
                </a:extLst>
              </a:tr>
              <a:tr h="7413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70730"/>
                  </a:ext>
                </a:extLst>
              </a:tr>
              <a:tr h="7397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48842"/>
                  </a:ext>
                </a:extLst>
              </a:tr>
              <a:tr h="741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64326"/>
                  </a:ext>
                </a:extLst>
              </a:tr>
              <a:tr h="741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1844"/>
                  </a:ext>
                </a:extLst>
              </a:tr>
            </a:tbl>
          </a:graphicData>
        </a:graphic>
      </p:graphicFrame>
      <p:grpSp>
        <p:nvGrpSpPr>
          <p:cNvPr id="9355" name="Group 139">
            <a:extLst>
              <a:ext uri="{FF2B5EF4-FFF2-40B4-BE49-F238E27FC236}">
                <a16:creationId xmlns:a16="http://schemas.microsoft.com/office/drawing/2014/main" id="{E46D56FF-5C4C-452C-BA61-FA844539A31C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6092825"/>
            <a:ext cx="287338" cy="360363"/>
            <a:chOff x="2653" y="3339"/>
            <a:chExt cx="181" cy="227"/>
          </a:xfrm>
        </p:grpSpPr>
        <p:grpSp>
          <p:nvGrpSpPr>
            <p:cNvPr id="9356" name="Group 140">
              <a:extLst>
                <a:ext uri="{FF2B5EF4-FFF2-40B4-BE49-F238E27FC236}">
                  <a16:creationId xmlns:a16="http://schemas.microsoft.com/office/drawing/2014/main" id="{ABA56C58-66B1-4F88-9F45-1DD077570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3339"/>
              <a:ext cx="181" cy="227"/>
              <a:chOff x="4513" y="3113"/>
              <a:chExt cx="272" cy="317"/>
            </a:xfrm>
          </p:grpSpPr>
          <p:sp>
            <p:nvSpPr>
              <p:cNvPr id="9357" name="Rectangle 141">
                <a:extLst>
                  <a:ext uri="{FF2B5EF4-FFF2-40B4-BE49-F238E27FC236}">
                    <a16:creationId xmlns:a16="http://schemas.microsoft.com/office/drawing/2014/main" id="{B8ABBE6D-661D-492D-962E-6C662C5E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3113"/>
                <a:ext cx="182" cy="31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9358" name="Line 142">
                <a:extLst>
                  <a:ext uri="{FF2B5EF4-FFF2-40B4-BE49-F238E27FC236}">
                    <a16:creationId xmlns:a16="http://schemas.microsoft.com/office/drawing/2014/main" id="{7E54065F-C98D-4617-A7E6-3DD2D40A1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3" y="3113"/>
                <a:ext cx="0" cy="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9359" name="Line 143">
                <a:extLst>
                  <a:ext uri="{FF2B5EF4-FFF2-40B4-BE49-F238E27FC236}">
                    <a16:creationId xmlns:a16="http://schemas.microsoft.com/office/drawing/2014/main" id="{A6099A63-13E2-4B7D-96A2-B6E64DF6B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3" y="3339"/>
                <a:ext cx="0" cy="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9360" name="Line 144">
                <a:extLst>
                  <a:ext uri="{FF2B5EF4-FFF2-40B4-BE49-F238E27FC236}">
                    <a16:creationId xmlns:a16="http://schemas.microsoft.com/office/drawing/2014/main" id="{3B480F50-678F-47BE-A045-8547D7213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339"/>
                <a:ext cx="0" cy="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9361" name="Line 145">
                <a:extLst>
                  <a:ext uri="{FF2B5EF4-FFF2-40B4-BE49-F238E27FC236}">
                    <a16:creationId xmlns:a16="http://schemas.microsoft.com/office/drawing/2014/main" id="{EA59AD37-D6B8-405B-A5F4-8B3EAAF84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113"/>
                <a:ext cx="0" cy="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9362" name="Oval 146">
              <a:extLst>
                <a:ext uri="{FF2B5EF4-FFF2-40B4-BE49-F238E27FC236}">
                  <a16:creationId xmlns:a16="http://schemas.microsoft.com/office/drawing/2014/main" id="{776B367B-78CD-4D92-9884-E1DF45BD2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339"/>
              <a:ext cx="90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4.72222E-6 -0.3201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0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32013 L -0.08646 -0.3201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6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32013 L -0.08646 -0.1731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17314 L -0.16528 -0.1731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17314 L -0.16528 -0.42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425 L -0.06285 -0.425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0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425 L -0.06285 -0.5405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54051 L 0.09461 -0.5405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54051 L 0.09461 -0.28865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8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28865 L 0.22847 -0.2886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253576-B1A1-4A2D-A9BF-BADC50605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46075"/>
            <a:ext cx="3609975" cy="561975"/>
          </a:xfrm>
        </p:spPr>
        <p:txBody>
          <a:bodyPr/>
          <a:lstStyle/>
          <a:p>
            <a:pPr algn="l"/>
            <a:r>
              <a:rPr lang="hr-HR" altLang="sr-Latn-RS" sz="20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Čovjek i robot</a:t>
            </a:r>
          </a:p>
        </p:txBody>
      </p:sp>
      <p:graphicFrame>
        <p:nvGraphicFramePr>
          <p:cNvPr id="12340" name="Group 52">
            <a:extLst>
              <a:ext uri="{FF2B5EF4-FFF2-40B4-BE49-F238E27FC236}">
                <a16:creationId xmlns:a16="http://schemas.microsoft.com/office/drawing/2014/main" id="{81A7F25F-A1EE-4AA0-85FA-AAF2E5EBFD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3754438" cy="3527425"/>
        </p:xfrm>
        <a:graphic>
          <a:graphicData uri="http://schemas.openxmlformats.org/drawingml/2006/table">
            <a:tbl>
              <a:tblPr/>
              <a:tblGrid>
                <a:gridCol w="1522413">
                  <a:extLst>
                    <a:ext uri="{9D8B030D-6E8A-4147-A177-3AD203B41FA5}">
                      <a16:colId xmlns:a16="http://schemas.microsoft.com/office/drawing/2014/main" val="3041876544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284099265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čovjek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FFCC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robot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FFCC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2239230"/>
                  </a:ext>
                </a:extLst>
              </a:tr>
              <a:tr h="305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Jedini je sposoban obavljati poslove za koje se traži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razmišljanje, planiranje, kreativnost, mašta..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Radi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brže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i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točnije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Neosjetljiv na nepogodne i opasne uvjete (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visoku i nisku temperaturu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zračenje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otrove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Ne umaraju ga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teški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ni 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monotoni</a:t>
                      </a: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poslovi, već radi sve dok mu se dovodi energija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49384"/>
                  </a:ext>
                </a:extLst>
              </a:tr>
            </a:tbl>
          </a:graphicData>
        </a:graphic>
      </p:graphicFrame>
      <p:sp>
        <p:nvSpPr>
          <p:cNvPr id="12334" name="Line 46">
            <a:extLst>
              <a:ext uri="{FF2B5EF4-FFF2-40B4-BE49-F238E27FC236}">
                <a16:creationId xmlns:a16="http://schemas.microsoft.com/office/drawing/2014/main" id="{E168E8FC-2FE2-41FB-9845-6C731E15A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909638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335" name="Rectangle 47">
            <a:extLst>
              <a:ext uri="{FF2B5EF4-FFF2-40B4-BE49-F238E27FC236}">
                <a16:creationId xmlns:a16="http://schemas.microsoft.com/office/drawing/2014/main" id="{C96EF10D-AAD1-48FD-BAEA-9802B59FA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346075"/>
            <a:ext cx="3609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r-HR" altLang="sr-Latn-RS" sz="20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Školski robot</a:t>
            </a:r>
          </a:p>
        </p:txBody>
      </p:sp>
      <p:sp>
        <p:nvSpPr>
          <p:cNvPr id="12336" name="Text Box 48">
            <a:extLst>
              <a:ext uri="{FF2B5EF4-FFF2-40B4-BE49-F238E27FC236}">
                <a16:creationId xmlns:a16="http://schemas.microsoft.com/office/drawing/2014/main" id="{6B05EC1F-EB60-4476-9BC1-56AE8FF1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071563"/>
            <a:ext cx="428466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Nalazi se </a:t>
            </a:r>
            <a:r>
              <a:rPr lang="hr-HR" altLang="sr-Latn-RS">
                <a:solidFill>
                  <a:srgbClr val="0000FF"/>
                </a:solidFill>
                <a:latin typeface="Tahoma" panose="020B0604030504040204" pitchFamily="34" charset="0"/>
              </a:rPr>
              <a:t>u školama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Za </a:t>
            </a:r>
            <a:r>
              <a:rPr lang="hr-HR" altLang="sr-Latn-RS">
                <a:solidFill>
                  <a:srgbClr val="0000FF"/>
                </a:solidFill>
                <a:latin typeface="Tahoma" panose="020B0604030504040204" pitchFamily="34" charset="0"/>
              </a:rPr>
              <a:t>upoznavanje</a:t>
            </a:r>
            <a:r>
              <a:rPr lang="hr-HR" altLang="sr-Latn-RS">
                <a:latin typeface="Tahoma" panose="020B0604030504040204" pitchFamily="34" charset="0"/>
              </a:rPr>
              <a:t> rada </a:t>
            </a:r>
            <a:r>
              <a:rPr lang="hr-HR" altLang="sr-Latn-RS">
                <a:solidFill>
                  <a:srgbClr val="0000FF"/>
                </a:solidFill>
                <a:latin typeface="Tahoma" panose="020B0604030504040204" pitchFamily="34" charset="0"/>
              </a:rPr>
              <a:t>robota</a:t>
            </a:r>
            <a:r>
              <a:rPr lang="hr-HR" altLang="sr-Latn-RS">
                <a:latin typeface="Tahoma" panose="020B0604030504040204" pitchFamily="34" charset="0"/>
              </a:rPr>
              <a:t>, njegovih dijelova, sastavljanja i programiranja robota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Oponašaju rad industrijskog robota</a:t>
            </a:r>
            <a:br>
              <a:rPr lang="hr-HR" altLang="sr-Latn-RS">
                <a:latin typeface="Tahoma" panose="020B0604030504040204" pitchFamily="34" charset="0"/>
              </a:rPr>
            </a:br>
            <a:r>
              <a:rPr lang="hr-HR" altLang="sr-Latn-RS" b="1">
                <a:solidFill>
                  <a:srgbClr val="0000FF"/>
                </a:solidFill>
                <a:latin typeface="Tahoma" panose="020B0604030504040204" pitchFamily="34" charset="0"/>
              </a:rPr>
              <a:t>ne moraju biti precizni ni snažni!!</a:t>
            </a:r>
          </a:p>
          <a:p>
            <a:pPr>
              <a:spcBef>
                <a:spcPct val="50000"/>
              </a:spcBef>
            </a:pPr>
            <a:r>
              <a:rPr lang="hr-HR" altLang="sr-Latn-RS">
                <a:latin typeface="Tahoma" panose="020B0604030504040204" pitchFamily="34" charset="0"/>
              </a:rPr>
              <a:t>Školska robotska ruka i robotska kolica</a:t>
            </a:r>
          </a:p>
        </p:txBody>
      </p:sp>
      <p:pic>
        <p:nvPicPr>
          <p:cNvPr id="12337" name="Picture 49" descr="lego robot-ruka">
            <a:extLst>
              <a:ext uri="{FF2B5EF4-FFF2-40B4-BE49-F238E27FC236}">
                <a16:creationId xmlns:a16="http://schemas.microsoft.com/office/drawing/2014/main" id="{2625403B-74B9-4450-BE11-58AA2425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FF5"/>
              </a:clrFrom>
              <a:clrTo>
                <a:srgbClr val="EAE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08500"/>
            <a:ext cx="208915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8" name="Picture 50" descr="školska kolica">
            <a:extLst>
              <a:ext uri="{FF2B5EF4-FFF2-40B4-BE49-F238E27FC236}">
                <a16:creationId xmlns:a16="http://schemas.microsoft.com/office/drawing/2014/main" id="{97448539-71EF-4CAC-B867-41A378EF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78250"/>
            <a:ext cx="2586037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D6DEE7F6-542C-4EAE-B220-3DD8ACD7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2400"/>
            <a:ext cx="828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>
                <a:solidFill>
                  <a:srgbClr val="0000FF"/>
                </a:solidFill>
                <a:latin typeface="Tahoma" panose="020B0604030504040204" pitchFamily="34" charset="0"/>
              </a:rPr>
              <a:t>Još robota..</a:t>
            </a:r>
          </a:p>
        </p:txBody>
      </p:sp>
      <p:pic>
        <p:nvPicPr>
          <p:cNvPr id="15365" name="Picture 5" descr="1_big">
            <a:extLst>
              <a:ext uri="{FF2B5EF4-FFF2-40B4-BE49-F238E27FC236}">
                <a16:creationId xmlns:a16="http://schemas.microsoft.com/office/drawing/2014/main" id="{C250B4A9-E9CD-4E1D-9D55-9A9F2E5E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35050"/>
            <a:ext cx="3816350" cy="28638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w-sony-aibo-robot">
            <a:extLst>
              <a:ext uri="{FF2B5EF4-FFF2-40B4-BE49-F238E27FC236}">
                <a16:creationId xmlns:a16="http://schemas.microsoft.com/office/drawing/2014/main" id="{717A66A7-2E92-473A-B1F4-F84ECDA7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68775"/>
            <a:ext cx="3816350" cy="25749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najmanji robot na svijetu">
            <a:extLst>
              <a:ext uri="{FF2B5EF4-FFF2-40B4-BE49-F238E27FC236}">
                <a16:creationId xmlns:a16="http://schemas.microsoft.com/office/drawing/2014/main" id="{938873C3-240F-4A10-91A9-060E3F4D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924175"/>
            <a:ext cx="1600200" cy="20891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najmanji samopokr_4cm3-30g">
            <a:extLst>
              <a:ext uri="{FF2B5EF4-FFF2-40B4-BE49-F238E27FC236}">
                <a16:creationId xmlns:a16="http://schemas.microsoft.com/office/drawing/2014/main" id="{FBB831FA-D61C-418D-800E-390DB6E5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78413"/>
            <a:ext cx="2447925" cy="16637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obot-bigredyellow">
            <a:extLst>
              <a:ext uri="{FF2B5EF4-FFF2-40B4-BE49-F238E27FC236}">
                <a16:creationId xmlns:a16="http://schemas.microsoft.com/office/drawing/2014/main" id="{BF7321B3-4B62-433D-9C86-FE9A6546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2135187" cy="352901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obovia-components-caption-nolink">
            <a:extLst>
              <a:ext uri="{FF2B5EF4-FFF2-40B4-BE49-F238E27FC236}">
                <a16:creationId xmlns:a16="http://schemas.microsoft.com/office/drawing/2014/main" id="{44626404-5EA6-499F-8A58-4E21C4BD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42988"/>
            <a:ext cx="475932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Line 11">
            <a:extLst>
              <a:ext uri="{FF2B5EF4-FFF2-40B4-BE49-F238E27FC236}">
                <a16:creationId xmlns:a16="http://schemas.microsoft.com/office/drawing/2014/main" id="{318FE553-7688-42B3-9332-4F8665974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54927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03F42CCB-9F9E-428C-B62C-3D23908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716338"/>
            <a:ext cx="936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sz="1200"/>
              <a:t>Najmanji robot na svijetu</a:t>
            </a:r>
          </a:p>
          <a:p>
            <a:pPr algn="r">
              <a:spcBef>
                <a:spcPct val="50000"/>
              </a:spcBef>
            </a:pPr>
            <a:r>
              <a:rPr lang="hr-HR" altLang="sr-Latn-RS" sz="1200"/>
              <a:t>4,3 g</a:t>
            </a:r>
          </a:p>
          <a:p>
            <a:pPr algn="r">
              <a:spcBef>
                <a:spcPct val="50000"/>
              </a:spcBef>
            </a:pPr>
            <a:r>
              <a:rPr lang="hr-HR" altLang="sr-Latn-RS" sz="1200"/>
              <a:t>11 km/h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2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262</Words>
  <Application>Microsoft Office PowerPoint</Application>
  <PresentationFormat>Prikaz na zaslonu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Copperplate Gothic Bold</vt:lpstr>
      <vt:lpstr>Tahoma</vt:lpstr>
      <vt:lpstr>Zadani dizajn</vt:lpstr>
      <vt:lpstr>Robotika</vt:lpstr>
      <vt:lpstr>Što je robotika, a što robot?</vt:lpstr>
      <vt:lpstr>PowerPoint prezentacija</vt:lpstr>
      <vt:lpstr>PowerPoint prezentacija</vt:lpstr>
      <vt:lpstr>PowerPoint prezentacija</vt:lpstr>
      <vt:lpstr>Razvoj robota i robotike</vt:lpstr>
      <vt:lpstr>Čovjek i robot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Robotika</dc:title>
  <dc:creator>Boško</dc:creator>
  <cp:lastModifiedBy>Boško Šetka</cp:lastModifiedBy>
  <cp:revision>39</cp:revision>
  <dcterms:created xsi:type="dcterms:W3CDTF">2006-03-31T22:34:41Z</dcterms:created>
  <dcterms:modified xsi:type="dcterms:W3CDTF">2025-04-21T07:08:37Z</dcterms:modified>
</cp:coreProperties>
</file>