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2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3300"/>
    <a:srgbClr val="FF9900"/>
    <a:srgbClr val="00FF00"/>
    <a:srgbClr val="FF66FF"/>
    <a:srgbClr val="000000"/>
    <a:srgbClr val="996633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658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0C00BD7-78AB-4B07-B529-9DA0CE0F16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4CD99FF-27C0-4A07-A79A-209239B7584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596C54EA-85DD-46B1-8EDD-E1CCC8D3FF6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02710BEA-24E4-43B1-A765-F85F344FF0A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F9BAB1-4124-421E-B420-638A5291F857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7EC9497-495A-4BF7-B606-0F0496FDCBE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CB57CB9-15AB-40BC-B1A7-0D3F0BE86DC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hr-HR" altLang="sr-Latn-R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2D3BCDC-8A9D-4F8A-A329-3C65C80149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0C65542-3A94-4876-A9CE-654327C2E9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C499820-55B8-4B2A-A09D-BB97A6E590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hr-HR" altLang="sr-Latn-R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DC4D127-36C5-45CE-8930-FDCFE97234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373A7D-A8E9-41AA-89C3-0A332AFA918A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BAC1EB-817E-4999-BE4C-4082A73DF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5FA162-8E72-4678-A156-9C7EF4D4B718}" type="slidenum">
              <a:rPr lang="hr-HR" altLang="sr-Latn-RS"/>
              <a:pPr/>
              <a:t>4</a:t>
            </a:fld>
            <a:endParaRPr lang="hr-HR" altLang="sr-Latn-R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C9ED9E3-7535-4C0A-9D63-CB6FFFC7DE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0916932-8421-49F2-9C5B-5258C594B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RS" alt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CD3229-13D4-40BD-B59E-8320A23A0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C8FB7D0-71D3-466C-8D5F-C94219EC9F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F8884F2-41B1-4FC9-B60A-D93039CD6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406F8DF-F1B0-476E-B523-0D762259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7A0710D-D5FB-4455-97CC-A64DDF724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19880E-F0F8-428D-BBC9-367DA96D4B3D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0584995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3AC29E-CDFC-4FD2-8DE1-E6423F6E3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4FA1599-C7F1-4D7D-A777-A54107FC2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2F92E03-4080-4CA0-B8E2-912E04A77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FC4A62B-11F5-4B38-ACBA-DC0F5FBA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3D78447-4932-4ADF-8F78-33B59A4E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07A57-35A3-451E-8F39-F7AC674B1EC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6458234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27A87AA4-2C98-44C9-9082-4D43189C7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B1BFF250-2379-4FA1-A113-122E8355E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80CB784-EB9D-4290-809A-FD566F5D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67EB306D-0FBC-4997-8C31-E33DB5251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1D1BA7C-6103-4745-9B8B-DE9EDE9F7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DB78E-FA46-4B85-AC4A-DBEC03F4D07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9790494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7071F1-996B-4E5F-BFA1-2DDE357DD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E8D642-EB97-4408-BA20-AA2528004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6D5D318-E428-4F71-A219-D19F63E8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0108AED-6AA4-49BB-8CC7-2E53188A5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85E98A9-9A49-484C-B400-1D739569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DD0D-51EC-4299-B0FE-6213F88B85AE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110996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25F884-EBB9-4420-9E14-F9ADAF397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2409DAD-6C70-40A8-970A-65EAFCAF0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F7B1366-46CD-4078-99EA-23239929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9841F72-1886-47B5-BF05-19E5A3560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440B3DA-E7AC-42CC-85C9-E55E09D27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80BDD-53B4-493A-A2E9-33E113AE0CE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191876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E1666D5-C719-467B-9530-395D9EE37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9BBFA1-E925-45A8-96A1-80E910087B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3201F666-B510-4B7D-BDC9-424EF7C6E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975F7F5-82D4-4917-90C8-B92DCDEB2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4CD39E7-A514-4632-A6BB-63014B99C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D9BD2CD-922E-4535-B86F-A7F9AC27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31E03-22ED-4B21-B565-E9699245EDB1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5104108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F6D877-9760-4AA4-94F3-3366E2F6F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1F16787-AD41-4107-9669-CD46B177B1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E79FCEEB-AE32-4403-A467-F9D95974B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DC99474-0639-4BF0-B460-C88634B818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C44DFCC-B686-4EBC-AD69-76813033A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6957D109-A341-429C-90BE-F4D78F0F7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3016333-7276-4A65-9EC9-AFF3A5B83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044E3E74-4475-4AF1-A568-FFC5D1313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69793-3463-411B-B426-0E1277D0C6E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134595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449A8F-7E44-4B20-B1B6-59529C931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765AE091-BE8B-4B58-90A0-CF2261239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8B27D616-6085-44CB-84CE-845A3A5C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0CA3B511-BCAE-44BD-A590-6D3FF69E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881CD-E96B-40DD-8B75-98299695531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08289707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C7574F4-803D-4DB9-ACC3-D8ECCADD8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29D19B65-787A-4AFA-9D30-6B8B274C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4E9E9617-9C9E-4465-AB25-59295F978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61595-2781-4766-9FA4-57312E4F0D6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1421117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E2F6D9-8912-494C-9888-510A9D929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4197034-3B29-49E2-8FAB-6A3D61859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226A29F-38DB-4F3E-BFBC-A30A9C1ED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31EAD6E-54D8-4ABA-A1E7-C39F2640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B359597-2D2C-4791-BA6C-DEA4CEEF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A5300114-F243-471A-9252-32B9EAAD4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83462-86D8-4BC2-9B27-6C2F588ED629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058513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C1B65C2-16CE-4DD3-8D05-212918E31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950A8A36-11E8-4F75-BD6C-440A22797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E45BBA8C-FA5B-41A6-9AA2-B26FC1854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6011636-4671-4856-ABAD-12BDA9D9A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0305328-D988-48A9-BF98-8733713F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 altLang="sr-Latn-RS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0DCE917-5E16-410F-A41E-0C52CEB5D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91688-DA75-4B63-AADF-F176801AC908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7679565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FD6703-25F1-4ED6-B6F4-7D8265B8A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39E07C0-78E5-429D-8AA8-29D648ABE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Kliknite da biste uredili stilove teksta matrice</a:t>
            </a:r>
          </a:p>
          <a:p>
            <a:pPr lvl="1"/>
            <a:r>
              <a:rPr lang="hr-HR" altLang="sr-Latn-RS"/>
              <a:t>Druga razina</a:t>
            </a:r>
          </a:p>
          <a:p>
            <a:pPr lvl="2"/>
            <a:r>
              <a:rPr lang="hr-HR" altLang="sr-Latn-RS"/>
              <a:t>Treća razina</a:t>
            </a:r>
          </a:p>
          <a:p>
            <a:pPr lvl="3"/>
            <a:r>
              <a:rPr lang="hr-HR" altLang="sr-Latn-RS"/>
              <a:t>Četvrta razina</a:t>
            </a:r>
          </a:p>
          <a:p>
            <a:pPr lvl="4"/>
            <a:r>
              <a:rPr lang="hr-HR" altLang="sr-Latn-RS"/>
              <a:t>Peta razina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F8E424A-ACB3-43E3-AE7B-EDB713878F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hr-HR" altLang="sr-Latn-R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FA6B97B-7091-451E-AECD-95569AFBCF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hr-HR" altLang="sr-Latn-R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907D613-E674-429D-BEEE-938A9170AE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D207488-BEC6-482A-A71E-F8D403CC9653}" type="slidenum">
              <a:rPr lang="hr-HR" altLang="sr-Latn-RS"/>
              <a:pPr/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76B815D-EF45-4472-A34C-E90F8DA032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hr-HR" altLang="sr-Latn-RS" sz="5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Pogoni robota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98927D8-3CEE-4281-9D50-3F51F11711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79613" y="3886200"/>
            <a:ext cx="6400800" cy="2063750"/>
          </a:xfrm>
        </p:spPr>
        <p:txBody>
          <a:bodyPr/>
          <a:lstStyle/>
          <a:p>
            <a:pPr algn="l">
              <a:buSzPct val="70000"/>
            </a:pPr>
            <a:r>
              <a:rPr lang="hr-HR" altLang="sr-Latn-R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 Elektromagnetni pogon</a:t>
            </a:r>
          </a:p>
          <a:p>
            <a:pPr algn="l">
              <a:buSzPct val="70000"/>
            </a:pPr>
            <a:r>
              <a:rPr lang="hr-HR" altLang="sr-Latn-R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 Elektromotorni pogon</a:t>
            </a:r>
          </a:p>
          <a:p>
            <a:pPr algn="l">
              <a:buSzPct val="70000"/>
            </a:pPr>
            <a:r>
              <a:rPr lang="hr-HR" altLang="sr-Latn-R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 Hidraulični pogon</a:t>
            </a:r>
          </a:p>
          <a:p>
            <a:pPr algn="l">
              <a:buSzPct val="70000"/>
            </a:pPr>
            <a:r>
              <a:rPr lang="hr-HR" altLang="sr-Latn-R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 Pneumatski pogon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8">
            <a:extLst>
              <a:ext uri="{FF2B5EF4-FFF2-40B4-BE49-F238E27FC236}">
                <a16:creationId xmlns:a16="http://schemas.microsoft.com/office/drawing/2014/main" id="{38C7AE09-ABA1-4E38-B66E-C9B4AA111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0" y="4581525"/>
            <a:ext cx="504825" cy="13684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13E7A6B-7BA1-44A1-B18D-4FC2DDDEEB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4691063" cy="706437"/>
          </a:xfrm>
        </p:spPr>
        <p:txBody>
          <a:bodyPr/>
          <a:lstStyle/>
          <a:p>
            <a:pPr algn="l"/>
            <a:r>
              <a:rPr lang="hr-HR" altLang="sr-Latn-RS" sz="32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Elektromagnetni pogon</a:t>
            </a:r>
          </a:p>
        </p:txBody>
      </p:sp>
      <p:pic>
        <p:nvPicPr>
          <p:cNvPr id="9221" name="Picture 5" descr="elektromagnetni">
            <a:extLst>
              <a:ext uri="{FF2B5EF4-FFF2-40B4-BE49-F238E27FC236}">
                <a16:creationId xmlns:a16="http://schemas.microsoft.com/office/drawing/2014/main" id="{DB4FABF0-968B-4170-9021-FF20E52EE1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412875"/>
            <a:ext cx="4248150" cy="236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Text Box 6">
            <a:extLst>
              <a:ext uri="{FF2B5EF4-FFF2-40B4-BE49-F238E27FC236}">
                <a16:creationId xmlns:a16="http://schemas.microsoft.com/office/drawing/2014/main" id="{C7CD8E5B-02BB-498B-A81D-21EB60124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1484313"/>
            <a:ext cx="3744913" cy="174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</a:rPr>
              <a:t>Za pokretanje prstiju </a:t>
            </a:r>
            <a:r>
              <a:rPr lang="hr-HR" altLang="sr-Latn-RS" b="1" u="sng">
                <a:latin typeface="Tempus Sans ITC" panose="04020404030D07020202" pitchFamily="82" charset="0"/>
              </a:rPr>
              <a:t>prihvatnice</a:t>
            </a:r>
          </a:p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</a:rPr>
              <a:t>Elektromagnet = zavojnica kojom teče struja + željezna jezgra</a:t>
            </a:r>
          </a:p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</a:rPr>
              <a:t>Jezgra se pomiče u zavojnici ovisno o smjeru i jakosti struje</a:t>
            </a:r>
          </a:p>
        </p:txBody>
      </p:sp>
      <p:grpSp>
        <p:nvGrpSpPr>
          <p:cNvPr id="9228" name="Group 12">
            <a:extLst>
              <a:ext uri="{FF2B5EF4-FFF2-40B4-BE49-F238E27FC236}">
                <a16:creationId xmlns:a16="http://schemas.microsoft.com/office/drawing/2014/main" id="{028CD94F-D246-4A8E-8D6E-732CB12A2486}"/>
              </a:ext>
            </a:extLst>
          </p:cNvPr>
          <p:cNvGrpSpPr>
            <a:grpSpLocks/>
          </p:cNvGrpSpPr>
          <p:nvPr/>
        </p:nvGrpSpPr>
        <p:grpSpPr bwMode="auto">
          <a:xfrm>
            <a:off x="1744663" y="4797425"/>
            <a:ext cx="1295400" cy="1735138"/>
            <a:chOff x="1111" y="3022"/>
            <a:chExt cx="816" cy="1093"/>
          </a:xfrm>
        </p:grpSpPr>
        <p:sp>
          <p:nvSpPr>
            <p:cNvPr id="9223" name="Rectangle 7">
              <a:extLst>
                <a:ext uri="{FF2B5EF4-FFF2-40B4-BE49-F238E27FC236}">
                  <a16:creationId xmlns:a16="http://schemas.microsoft.com/office/drawing/2014/main" id="{8E36082C-CB70-4623-825E-A816EF1753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3022"/>
              <a:ext cx="590" cy="680"/>
            </a:xfrm>
            <a:prstGeom prst="rect">
              <a:avLst/>
            </a:prstGeom>
            <a:solidFill>
              <a:srgbClr val="9966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9225" name="Line 9">
              <a:extLst>
                <a:ext uri="{FF2B5EF4-FFF2-40B4-BE49-F238E27FC236}">
                  <a16:creationId xmlns:a16="http://schemas.microsoft.com/office/drawing/2014/main" id="{3FD62A06-906D-47DA-9CD4-5BA90A4EB1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2" y="3657"/>
              <a:ext cx="0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26" name="Line 10">
              <a:extLst>
                <a:ext uri="{FF2B5EF4-FFF2-40B4-BE49-F238E27FC236}">
                  <a16:creationId xmlns:a16="http://schemas.microsoft.com/office/drawing/2014/main" id="{13A80B87-2DB9-4253-8C4C-414B98873B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1" y="3657"/>
              <a:ext cx="0" cy="2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9227" name="Text Box 11">
              <a:extLst>
                <a:ext uri="{FF2B5EF4-FFF2-40B4-BE49-F238E27FC236}">
                  <a16:creationId xmlns:a16="http://schemas.microsoft.com/office/drawing/2014/main" id="{F4F0FBC3-2ED1-4786-A9C8-1AD063E7B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" y="3884"/>
              <a:ext cx="8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hr-HR" altLang="sr-Latn-RS" b="1">
                  <a:latin typeface="Tahoma" panose="020B0604030504040204" pitchFamily="34" charset="0"/>
                </a:rPr>
                <a:t>+           -</a:t>
              </a:r>
            </a:p>
          </p:txBody>
        </p:sp>
      </p:grpSp>
      <p:sp>
        <p:nvSpPr>
          <p:cNvPr id="9229" name="Text Box 13">
            <a:extLst>
              <a:ext uri="{FF2B5EF4-FFF2-40B4-BE49-F238E27FC236}">
                <a16:creationId xmlns:a16="http://schemas.microsoft.com/office/drawing/2014/main" id="{2FF13ED9-1391-4ED5-A5E5-4EAF42CEF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3716338"/>
            <a:ext cx="338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</a:rPr>
              <a:t>Otvara/Zatvara prste prihvatnice</a:t>
            </a:r>
            <a:endParaRPr lang="hr-HR" altLang="sr-Latn-RS">
              <a:latin typeface="Tempus Sans ITC" panose="04020404030D07020202" pitchFamily="82" charset="0"/>
            </a:endParaRPr>
          </a:p>
        </p:txBody>
      </p:sp>
      <p:sp>
        <p:nvSpPr>
          <p:cNvPr id="9230" name="AutoShape 14">
            <a:extLst>
              <a:ext uri="{FF2B5EF4-FFF2-40B4-BE49-F238E27FC236}">
                <a16:creationId xmlns:a16="http://schemas.microsoft.com/office/drawing/2014/main" id="{1A6C5A03-8632-4180-85B4-E8FD203EA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3284538"/>
            <a:ext cx="360363" cy="360362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9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-2.77778E-7 -0.0261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8"/>
                  </p:tgtEl>
                </p:cond>
              </p:nextCondLst>
            </p:seq>
          </p:childTnLst>
        </p:cTn>
      </p:par>
    </p:tnLst>
    <p:bldLst>
      <p:bldP spid="9220" grpId="0"/>
      <p:bldP spid="92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E61FEE02-1378-4B8E-A28A-4E446E687F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4330700" cy="777875"/>
          </a:xfrm>
        </p:spPr>
        <p:txBody>
          <a:bodyPr/>
          <a:lstStyle/>
          <a:p>
            <a:pPr algn="l"/>
            <a:r>
              <a:rPr lang="hr-HR" altLang="sr-Latn-RS" sz="32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Elektromotorni pogon</a:t>
            </a:r>
          </a:p>
        </p:txBody>
      </p:sp>
      <p:pic>
        <p:nvPicPr>
          <p:cNvPr id="11269" name="Picture 5" descr="elektromototni-istosmjerni">
            <a:extLst>
              <a:ext uri="{FF2B5EF4-FFF2-40B4-BE49-F238E27FC236}">
                <a16:creationId xmlns:a16="http://schemas.microsoft.com/office/drawing/2014/main" id="{48FBA747-8F14-48C4-9492-21087D0CD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2" y="1149974"/>
            <a:ext cx="3889375" cy="367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0" name="Text Box 6">
            <a:extLst>
              <a:ext uri="{FF2B5EF4-FFF2-40B4-BE49-F238E27FC236}">
                <a16:creationId xmlns:a16="http://schemas.microsoft.com/office/drawing/2014/main" id="{3C216D17-C261-4A46-8CA7-6839E6087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81" y="932302"/>
            <a:ext cx="3672408" cy="4108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Elektromotor = rotor + stator</a:t>
            </a:r>
          </a:p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Rotor se okreće </a:t>
            </a:r>
            <a:r>
              <a:rPr lang="hr-HR" altLang="sr-Latn-RS" sz="1600" b="1" dirty="0">
                <a:cs typeface="Arial" panose="020B0604020202020204" pitchFamily="34" charset="0"/>
              </a:rPr>
              <a:t>→</a:t>
            </a:r>
          </a:p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Za </a:t>
            </a:r>
            <a:r>
              <a:rPr lang="hr-HR" altLang="sr-Latn-RS" sz="1600" b="1" u="sng" dirty="0">
                <a:latin typeface="Tempus Sans ITC" panose="04020404030D07020202" pitchFamily="82" charset="0"/>
              </a:rPr>
              <a:t>rotacijsko</a:t>
            </a:r>
            <a:r>
              <a:rPr lang="hr-HR" altLang="sr-Latn-RS" sz="1600" b="1" dirty="0">
                <a:latin typeface="Tempus Sans ITC" panose="04020404030D07020202" pitchFamily="82" charset="0"/>
              </a:rPr>
              <a:t> gibanje dijelova robota</a:t>
            </a:r>
          </a:p>
          <a:p>
            <a:pPr>
              <a:spcBef>
                <a:spcPct val="50000"/>
              </a:spcBef>
            </a:pPr>
            <a:endParaRPr lang="hr-HR" altLang="sr-Latn-RS" sz="1600" b="1" dirty="0">
              <a:latin typeface="Tempus Sans ITC" panose="04020404030D07020202" pitchFamily="82" charset="0"/>
            </a:endParaRPr>
          </a:p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Uglavnom se koriste </a:t>
            </a:r>
            <a:r>
              <a:rPr lang="hr-HR" altLang="sr-Latn-RS" sz="16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istosmjerni elektromotori</a:t>
            </a:r>
          </a:p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Napajaju se iz:</a:t>
            </a:r>
          </a:p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a) Baterije	b) A</a:t>
            </a:r>
            <a:r>
              <a:rPr lang="hr-HR" altLang="sr-Latn-RS" sz="1600" b="1" u="sng" dirty="0">
                <a:latin typeface="Tempus Sans ITC" panose="04020404030D07020202" pitchFamily="82" charset="0"/>
              </a:rPr>
              <a:t>daptera</a:t>
            </a:r>
            <a:endParaRPr lang="hr-HR" altLang="sr-Latn-RS" sz="1600" b="1" dirty="0">
              <a:latin typeface="Tempus Sans ITC" panose="04020404030D07020202" pitchFamily="82" charset="0"/>
            </a:endParaRPr>
          </a:p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Promjena smjera okretanja </a:t>
            </a:r>
            <a:r>
              <a:rPr lang="hr-HR" altLang="sr-Latn-RS" sz="1600" b="1" dirty="0">
                <a:cs typeface="Arial" panose="020B0604020202020204" pitchFamily="34" charset="0"/>
              </a:rPr>
              <a:t>→</a:t>
            </a:r>
          </a:p>
          <a:p>
            <a:r>
              <a:rPr lang="hr-HR" altLang="sr-Latn-RS" sz="1600" b="1" dirty="0">
                <a:latin typeface="Tempus Sans ITC" panose="04020404030D07020202" pitchFamily="82" charset="0"/>
              </a:rPr>
              <a:t>promjenom polova</a:t>
            </a:r>
          </a:p>
          <a:p>
            <a:pPr>
              <a:spcBef>
                <a:spcPct val="50000"/>
              </a:spcBef>
            </a:pPr>
            <a:r>
              <a:rPr lang="hr-HR" altLang="sr-Latn-RS" sz="1600" b="1" dirty="0">
                <a:latin typeface="Tempus Sans ITC" panose="04020404030D07020202" pitchFamily="82" charset="0"/>
              </a:rPr>
              <a:t>Povećanje (smanjenje) brzine  </a:t>
            </a:r>
            <a:r>
              <a:rPr lang="hr-HR" altLang="sr-Latn-RS" sz="1600" b="1" dirty="0">
                <a:cs typeface="Arial" panose="020B0604020202020204" pitchFamily="34" charset="0"/>
              </a:rPr>
              <a:t>→</a:t>
            </a:r>
          </a:p>
          <a:p>
            <a:r>
              <a:rPr lang="hr-HR" altLang="sr-Latn-RS" sz="1600" b="1" dirty="0">
                <a:latin typeface="Tempus Sans ITC" panose="04020404030D07020202" pitchFamily="82" charset="0"/>
              </a:rPr>
              <a:t>povećanjem (smanjenjem) napona</a:t>
            </a:r>
            <a:endParaRPr lang="hr-HR" altLang="sr-Latn-RS" b="1" dirty="0">
              <a:latin typeface="Tempus Sans ITC" panose="04020404030D07020202" pitchFamily="82" charset="0"/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1C0CB241-96F6-4045-AE93-73352B48E0EB}"/>
              </a:ext>
            </a:extLst>
          </p:cNvPr>
          <p:cNvSpPr txBox="1"/>
          <p:nvPr/>
        </p:nvSpPr>
        <p:spPr>
          <a:xfrm>
            <a:off x="457200" y="5013325"/>
            <a:ext cx="83632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Abadi" panose="020B0604020104020204" pitchFamily="34" charset="0"/>
              </a:rPr>
              <a:t>Koriste se </a:t>
            </a:r>
            <a:r>
              <a:rPr lang="hr-HR" b="1" u="sng" dirty="0" err="1">
                <a:latin typeface="Abadi" panose="020B0604020104020204" pitchFamily="34" charset="0"/>
              </a:rPr>
              <a:t>koračni</a:t>
            </a:r>
            <a:r>
              <a:rPr lang="hr-HR" dirty="0">
                <a:latin typeface="Abadi" panose="020B0604020104020204" pitchFamily="34" charset="0"/>
              </a:rPr>
              <a:t> elektromotori:</a:t>
            </a:r>
            <a:br>
              <a:rPr lang="hr-HR" dirty="0">
                <a:latin typeface="Abadi" panose="020B0604020104020204" pitchFamily="34" charset="0"/>
              </a:rPr>
            </a:br>
            <a:r>
              <a:rPr lang="hr-HR" dirty="0">
                <a:latin typeface="Abadi" panose="020B0604020104020204" pitchFamily="34" charset="0"/>
              </a:rPr>
              <a:t>1 okretaj rotora podijeljen je u 240 koraka, što znači da se rotor može precizno zakretati za 360</a:t>
            </a:r>
            <a:r>
              <a:rPr lang="hr-HR" baseline="30000" dirty="0">
                <a:latin typeface="Abadi" panose="020B0604020104020204" pitchFamily="34" charset="0"/>
              </a:rPr>
              <a:t>o</a:t>
            </a:r>
            <a:r>
              <a:rPr lang="hr-HR" dirty="0">
                <a:latin typeface="Abadi" panose="020B0604020104020204" pitchFamily="34" charset="0"/>
              </a:rPr>
              <a:t>/240=1,5</a:t>
            </a:r>
            <a:r>
              <a:rPr lang="hr-HR" baseline="30000" dirty="0">
                <a:latin typeface="Abadi" panose="020B0604020104020204" pitchFamily="34" charset="0"/>
              </a:rPr>
              <a:t>o</a:t>
            </a:r>
            <a:r>
              <a:rPr lang="hr-HR" dirty="0">
                <a:latin typeface="Abadi" panose="020B0604020104020204" pitchFamily="34" charset="0"/>
              </a:rPr>
              <a:t>.</a:t>
            </a:r>
          </a:p>
          <a:p>
            <a:r>
              <a:rPr lang="hr-HR" dirty="0" err="1">
                <a:latin typeface="Abadi" panose="020B0604020104020204" pitchFamily="34" charset="0"/>
              </a:rPr>
              <a:t>Koračni</a:t>
            </a:r>
            <a:r>
              <a:rPr lang="hr-HR" dirty="0">
                <a:latin typeface="Abadi" panose="020B0604020104020204" pitchFamily="34" charset="0"/>
              </a:rPr>
              <a:t> EM imaju </a:t>
            </a:r>
            <a:r>
              <a:rPr lang="hr-HR" u="sng" dirty="0">
                <a:latin typeface="Abadi" panose="020B0604020104020204" pitchFamily="34" charset="0"/>
              </a:rPr>
              <a:t>kontrolni elektronički modul</a:t>
            </a:r>
            <a:r>
              <a:rPr lang="hr-HR" dirty="0">
                <a:latin typeface="Abadi" panose="020B0604020104020204" pitchFamily="34" charset="0"/>
              </a:rPr>
              <a:t>, iz dva dijela:</a:t>
            </a:r>
          </a:p>
          <a:p>
            <a:pPr lvl="0"/>
            <a:r>
              <a:rPr lang="hr-HR" dirty="0">
                <a:latin typeface="Abadi" panose="020B0604020104020204" pitchFamily="34" charset="0"/>
              </a:rPr>
              <a:t>- čip koji prima informacije (naredbe) iz računala</a:t>
            </a:r>
          </a:p>
          <a:p>
            <a:pPr lvl="0"/>
            <a:r>
              <a:rPr lang="hr-HR" dirty="0">
                <a:latin typeface="Abadi" panose="020B0604020104020204" pitchFamily="34" charset="0"/>
              </a:rPr>
              <a:t>- energetski dio koji regulira napon i struju za 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2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2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12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2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2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2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27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Freeform 6">
            <a:extLst>
              <a:ext uri="{FF2B5EF4-FFF2-40B4-BE49-F238E27FC236}">
                <a16:creationId xmlns:a16="http://schemas.microsoft.com/office/drawing/2014/main" id="{F4CF9E91-0C01-44DB-B355-CAF1DDBC3F7E}"/>
              </a:ext>
            </a:extLst>
          </p:cNvPr>
          <p:cNvSpPr>
            <a:spLocks/>
          </p:cNvSpPr>
          <p:nvPr/>
        </p:nvSpPr>
        <p:spPr bwMode="auto">
          <a:xfrm>
            <a:off x="1908175" y="4076700"/>
            <a:ext cx="2374900" cy="1417638"/>
          </a:xfrm>
          <a:custGeom>
            <a:avLst/>
            <a:gdLst>
              <a:gd name="T0" fmla="*/ 272 w 2222"/>
              <a:gd name="T1" fmla="*/ 1134 h 1134"/>
              <a:gd name="T2" fmla="*/ 0 w 2222"/>
              <a:gd name="T3" fmla="*/ 590 h 1134"/>
              <a:gd name="T4" fmla="*/ 0 w 2222"/>
              <a:gd name="T5" fmla="*/ 0 h 1134"/>
              <a:gd name="T6" fmla="*/ 2222 w 2222"/>
              <a:gd name="T7" fmla="*/ 0 h 1134"/>
              <a:gd name="T8" fmla="*/ 2222 w 2222"/>
              <a:gd name="T9" fmla="*/ 590 h 1134"/>
              <a:gd name="T10" fmla="*/ 1995 w 2222"/>
              <a:gd name="T11" fmla="*/ 1089 h 1134"/>
              <a:gd name="T12" fmla="*/ 1769 w 2222"/>
              <a:gd name="T13" fmla="*/ 1089 h 1134"/>
              <a:gd name="T14" fmla="*/ 1995 w 2222"/>
              <a:gd name="T15" fmla="*/ 590 h 1134"/>
              <a:gd name="T16" fmla="*/ 230 w 2222"/>
              <a:gd name="T17" fmla="*/ 584 h 1134"/>
              <a:gd name="T18" fmla="*/ 489 w 2222"/>
              <a:gd name="T19" fmla="*/ 1121 h 1134"/>
              <a:gd name="T20" fmla="*/ 272 w 2222"/>
              <a:gd name="T21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22" h="1134">
                <a:moveTo>
                  <a:pt x="272" y="1134"/>
                </a:moveTo>
                <a:lnTo>
                  <a:pt x="0" y="590"/>
                </a:lnTo>
                <a:lnTo>
                  <a:pt x="0" y="0"/>
                </a:lnTo>
                <a:lnTo>
                  <a:pt x="2222" y="0"/>
                </a:lnTo>
                <a:lnTo>
                  <a:pt x="2222" y="590"/>
                </a:lnTo>
                <a:lnTo>
                  <a:pt x="1995" y="1089"/>
                </a:lnTo>
                <a:lnTo>
                  <a:pt x="1769" y="1089"/>
                </a:lnTo>
                <a:lnTo>
                  <a:pt x="1995" y="590"/>
                </a:lnTo>
                <a:lnTo>
                  <a:pt x="230" y="584"/>
                </a:lnTo>
                <a:lnTo>
                  <a:pt x="489" y="1121"/>
                </a:lnTo>
                <a:lnTo>
                  <a:pt x="272" y="1134"/>
                </a:lnTo>
                <a:close/>
              </a:path>
            </a:pathLst>
          </a:custGeom>
          <a:pattFill prst="dashHorz">
            <a:fgClr>
              <a:schemeClr val="bg2"/>
            </a:fgClr>
            <a:bgClr>
              <a:schemeClr val="bg1"/>
            </a:bgClr>
          </a:pattFill>
          <a:ln w="19050" cmpd="sng">
            <a:solidFill>
              <a:srgbClr val="777777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088" name="AutoShape 16">
            <a:extLst>
              <a:ext uri="{FF2B5EF4-FFF2-40B4-BE49-F238E27FC236}">
                <a16:creationId xmlns:a16="http://schemas.microsoft.com/office/drawing/2014/main" id="{861A068B-D8F4-46B2-B201-0614C74029DE}"/>
              </a:ext>
            </a:extLst>
          </p:cNvPr>
          <p:cNvSpPr>
            <a:spLocks noChangeArrowheads="1"/>
          </p:cNvSpPr>
          <p:nvPr/>
        </p:nvSpPr>
        <p:spPr bwMode="auto">
          <a:xfrm rot="14553020">
            <a:off x="2259807" y="5563394"/>
            <a:ext cx="273050" cy="211137"/>
          </a:xfrm>
          <a:prstGeom prst="rightArrow">
            <a:avLst>
              <a:gd name="adj1" fmla="val 50000"/>
              <a:gd name="adj2" fmla="val 32331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089" name="AutoShape 17">
            <a:extLst>
              <a:ext uri="{FF2B5EF4-FFF2-40B4-BE49-F238E27FC236}">
                <a16:creationId xmlns:a16="http://schemas.microsoft.com/office/drawing/2014/main" id="{E2B7E778-EC2D-4824-B501-D1C292480A14}"/>
              </a:ext>
            </a:extLst>
          </p:cNvPr>
          <p:cNvSpPr>
            <a:spLocks noChangeArrowheads="1"/>
          </p:cNvSpPr>
          <p:nvPr/>
        </p:nvSpPr>
        <p:spPr bwMode="auto">
          <a:xfrm rot="7046980" flipH="1">
            <a:off x="3733800" y="5565776"/>
            <a:ext cx="295275" cy="184150"/>
          </a:xfrm>
          <a:prstGeom prst="rightArrow">
            <a:avLst>
              <a:gd name="adj1" fmla="val 50000"/>
              <a:gd name="adj2" fmla="val 4008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095" name="Group 23">
            <a:extLst>
              <a:ext uri="{FF2B5EF4-FFF2-40B4-BE49-F238E27FC236}">
                <a16:creationId xmlns:a16="http://schemas.microsoft.com/office/drawing/2014/main" id="{7BCFCADB-1DBF-4461-820E-2B1920146ED2}"/>
              </a:ext>
            </a:extLst>
          </p:cNvPr>
          <p:cNvGrpSpPr>
            <a:grpSpLocks/>
          </p:cNvGrpSpPr>
          <p:nvPr/>
        </p:nvGrpSpPr>
        <p:grpSpPr bwMode="auto">
          <a:xfrm>
            <a:off x="755650" y="4087813"/>
            <a:ext cx="4751388" cy="723900"/>
            <a:chOff x="1020" y="1804"/>
            <a:chExt cx="3267" cy="456"/>
          </a:xfrm>
        </p:grpSpPr>
        <p:grpSp>
          <p:nvGrpSpPr>
            <p:cNvPr id="3091" name="Group 19">
              <a:extLst>
                <a:ext uri="{FF2B5EF4-FFF2-40B4-BE49-F238E27FC236}">
                  <a16:creationId xmlns:a16="http://schemas.microsoft.com/office/drawing/2014/main" id="{FDF43514-305F-428C-9171-719C82DDD7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02" y="1804"/>
              <a:ext cx="2903" cy="456"/>
              <a:chOff x="657" y="1804"/>
              <a:chExt cx="3992" cy="574"/>
            </a:xfrm>
          </p:grpSpPr>
          <p:sp>
            <p:nvSpPr>
              <p:cNvPr id="3079" name="Rectangle 7">
                <a:extLst>
                  <a:ext uri="{FF2B5EF4-FFF2-40B4-BE49-F238E27FC236}">
                    <a16:creationId xmlns:a16="http://schemas.microsoft.com/office/drawing/2014/main" id="{D5F0385A-AA4C-4F37-8270-AB6FB18240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2" y="1804"/>
                <a:ext cx="182" cy="574"/>
              </a:xfrm>
              <a:prstGeom prst="rect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082" name="Rectangle 10">
                <a:extLst>
                  <a:ext uri="{FF2B5EF4-FFF2-40B4-BE49-F238E27FC236}">
                    <a16:creationId xmlns:a16="http://schemas.microsoft.com/office/drawing/2014/main" id="{3E119646-4C22-46A2-812B-B3C6EF1556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4" y="2024"/>
                <a:ext cx="1905" cy="91"/>
              </a:xfrm>
              <a:prstGeom prst="rect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rgbClr val="DDDDDD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3083" name="Rectangle 11">
                <a:extLst>
                  <a:ext uri="{FF2B5EF4-FFF2-40B4-BE49-F238E27FC236}">
                    <a16:creationId xmlns:a16="http://schemas.microsoft.com/office/drawing/2014/main" id="{0CC4EB80-83AE-46DD-9676-296DA6CEC6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7" y="2024"/>
                <a:ext cx="1905" cy="91"/>
              </a:xfrm>
              <a:prstGeom prst="rect">
                <a:avLst/>
              </a:prstGeom>
              <a:gradFill rotWithShape="1">
                <a:gsLst>
                  <a:gs pos="0">
                    <a:schemeClr val="bg2"/>
                  </a:gs>
                  <a:gs pos="50000">
                    <a:srgbClr val="DDDDDD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sp>
          <p:nvSpPr>
            <p:cNvPr id="3093" name="Freeform 21">
              <a:extLst>
                <a:ext uri="{FF2B5EF4-FFF2-40B4-BE49-F238E27FC236}">
                  <a16:creationId xmlns:a16="http://schemas.microsoft.com/office/drawing/2014/main" id="{63AB8903-EB9E-47A4-8639-84227020F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0" y="1972"/>
              <a:ext cx="182" cy="91"/>
            </a:xfrm>
            <a:custGeom>
              <a:avLst/>
              <a:gdLst>
                <a:gd name="T0" fmla="*/ 0 w 272"/>
                <a:gd name="T1" fmla="*/ 0 h 91"/>
                <a:gd name="T2" fmla="*/ 272 w 272"/>
                <a:gd name="T3" fmla="*/ 0 h 91"/>
                <a:gd name="T4" fmla="*/ 272 w 272"/>
                <a:gd name="T5" fmla="*/ 91 h 91"/>
                <a:gd name="T6" fmla="*/ 0 w 272"/>
                <a:gd name="T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91">
                  <a:moveTo>
                    <a:pt x="0" y="0"/>
                  </a:moveTo>
                  <a:lnTo>
                    <a:pt x="272" y="0"/>
                  </a:lnTo>
                  <a:lnTo>
                    <a:pt x="272" y="91"/>
                  </a:lnTo>
                  <a:lnTo>
                    <a:pt x="0" y="91"/>
                  </a:lnTo>
                </a:path>
              </a:pathLst>
            </a:custGeom>
            <a:noFill/>
            <a:ln w="5715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3094" name="Freeform 22">
              <a:extLst>
                <a:ext uri="{FF2B5EF4-FFF2-40B4-BE49-F238E27FC236}">
                  <a16:creationId xmlns:a16="http://schemas.microsoft.com/office/drawing/2014/main" id="{09576E9F-ECE6-4E0E-B222-CDBC958CE8A5}"/>
                </a:ext>
              </a:extLst>
            </p:cNvPr>
            <p:cNvSpPr>
              <a:spLocks/>
            </p:cNvSpPr>
            <p:nvPr/>
          </p:nvSpPr>
          <p:spPr bwMode="auto">
            <a:xfrm rot="10800000">
              <a:off x="4105" y="1972"/>
              <a:ext cx="182" cy="91"/>
            </a:xfrm>
            <a:custGeom>
              <a:avLst/>
              <a:gdLst>
                <a:gd name="T0" fmla="*/ 0 w 272"/>
                <a:gd name="T1" fmla="*/ 0 h 91"/>
                <a:gd name="T2" fmla="*/ 272 w 272"/>
                <a:gd name="T3" fmla="*/ 0 h 91"/>
                <a:gd name="T4" fmla="*/ 272 w 272"/>
                <a:gd name="T5" fmla="*/ 91 h 91"/>
                <a:gd name="T6" fmla="*/ 0 w 272"/>
                <a:gd name="T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2" h="91">
                  <a:moveTo>
                    <a:pt x="0" y="0"/>
                  </a:moveTo>
                  <a:lnTo>
                    <a:pt x="272" y="0"/>
                  </a:lnTo>
                  <a:lnTo>
                    <a:pt x="272" y="91"/>
                  </a:lnTo>
                  <a:lnTo>
                    <a:pt x="0" y="91"/>
                  </a:lnTo>
                </a:path>
              </a:pathLst>
            </a:custGeom>
            <a:noFill/>
            <a:ln w="5715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096" name="Rectangle 24">
            <a:extLst>
              <a:ext uri="{FF2B5EF4-FFF2-40B4-BE49-F238E27FC236}">
                <a16:creationId xmlns:a16="http://schemas.microsoft.com/office/drawing/2014/main" id="{90AD073B-0A80-4213-B5CE-E8C5C829C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068638"/>
            <a:ext cx="482441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000" b="1">
                <a:solidFill>
                  <a:schemeClr val="accent2"/>
                </a:solidFill>
                <a:latin typeface="Tempus Sans ITC" panose="04020404030D07020202" pitchFamily="82" charset="0"/>
              </a:rPr>
              <a:t>Linearni pogon - Translacija</a:t>
            </a:r>
          </a:p>
        </p:txBody>
      </p:sp>
      <p:sp>
        <p:nvSpPr>
          <p:cNvPr id="3097" name="Rectangle 25">
            <a:extLst>
              <a:ext uri="{FF2B5EF4-FFF2-40B4-BE49-F238E27FC236}">
                <a16:creationId xmlns:a16="http://schemas.microsoft.com/office/drawing/2014/main" id="{25AC2FCE-FC12-4766-B787-B44F18160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0350"/>
            <a:ext cx="670718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hr-HR" altLang="sr-Latn-RS" sz="3200" b="1" u="sng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Hidraulični i pneumatski pogon</a:t>
            </a:r>
          </a:p>
        </p:txBody>
      </p:sp>
      <p:sp>
        <p:nvSpPr>
          <p:cNvPr id="3101" name="Text Box 29">
            <a:extLst>
              <a:ext uri="{FF2B5EF4-FFF2-40B4-BE49-F238E27FC236}">
                <a16:creationId xmlns:a16="http://schemas.microsoft.com/office/drawing/2014/main" id="{1ABE77C3-284E-4CB0-B6F1-4B86EAE90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1052513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</a:rPr>
              <a:t>KORISTE:</a:t>
            </a:r>
          </a:p>
        </p:txBody>
      </p:sp>
      <p:grpSp>
        <p:nvGrpSpPr>
          <p:cNvPr id="3104" name="Group 32">
            <a:extLst>
              <a:ext uri="{FF2B5EF4-FFF2-40B4-BE49-F238E27FC236}">
                <a16:creationId xmlns:a16="http://schemas.microsoft.com/office/drawing/2014/main" id="{1F9C6B1E-0D62-4056-BCE8-91BDB7F52EE6}"/>
              </a:ext>
            </a:extLst>
          </p:cNvPr>
          <p:cNvGrpSpPr>
            <a:grpSpLocks/>
          </p:cNvGrpSpPr>
          <p:nvPr/>
        </p:nvGrpSpPr>
        <p:grpSpPr bwMode="auto">
          <a:xfrm>
            <a:off x="684213" y="836613"/>
            <a:ext cx="1584325" cy="942975"/>
            <a:chOff x="431" y="527"/>
            <a:chExt cx="998" cy="594"/>
          </a:xfrm>
        </p:grpSpPr>
        <p:sp>
          <p:nvSpPr>
            <p:cNvPr id="3098" name="Text Box 26">
              <a:extLst>
                <a:ext uri="{FF2B5EF4-FFF2-40B4-BE49-F238E27FC236}">
                  <a16:creationId xmlns:a16="http://schemas.microsoft.com/office/drawing/2014/main" id="{71E93B50-B8A5-49EE-8A8E-F3EF8F51CC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1" y="890"/>
              <a:ext cx="998" cy="2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b="1">
                  <a:latin typeface="Tempus Sans ITC" panose="04020404030D07020202" pitchFamily="82" charset="0"/>
                </a:rPr>
                <a:t>Specijalno ulje</a:t>
              </a:r>
            </a:p>
          </p:txBody>
        </p:sp>
        <p:sp>
          <p:nvSpPr>
            <p:cNvPr id="3102" name="Line 30">
              <a:extLst>
                <a:ext uri="{FF2B5EF4-FFF2-40B4-BE49-F238E27FC236}">
                  <a16:creationId xmlns:a16="http://schemas.microsoft.com/office/drawing/2014/main" id="{4CD357AF-4069-429B-9BE2-74B8C96F31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9" y="527"/>
              <a:ext cx="0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3133" name="Group 61">
            <a:extLst>
              <a:ext uri="{FF2B5EF4-FFF2-40B4-BE49-F238E27FC236}">
                <a16:creationId xmlns:a16="http://schemas.microsoft.com/office/drawing/2014/main" id="{5C6ECB21-7D38-479C-B240-935EF5FBEB37}"/>
              </a:ext>
            </a:extLst>
          </p:cNvPr>
          <p:cNvGrpSpPr>
            <a:grpSpLocks/>
          </p:cNvGrpSpPr>
          <p:nvPr/>
        </p:nvGrpSpPr>
        <p:grpSpPr bwMode="auto">
          <a:xfrm>
            <a:off x="4357688" y="836613"/>
            <a:ext cx="1150937" cy="942975"/>
            <a:chOff x="2745" y="527"/>
            <a:chExt cx="725" cy="594"/>
          </a:xfrm>
        </p:grpSpPr>
        <p:sp>
          <p:nvSpPr>
            <p:cNvPr id="3099" name="Text Box 27">
              <a:extLst>
                <a:ext uri="{FF2B5EF4-FFF2-40B4-BE49-F238E27FC236}">
                  <a16:creationId xmlns:a16="http://schemas.microsoft.com/office/drawing/2014/main" id="{0C2176D4-51B8-4F2A-B911-7FFCB1E05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2" y="890"/>
              <a:ext cx="498" cy="231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altLang="sr-Latn-RS" b="1">
                  <a:latin typeface="Tempus Sans ITC" panose="04020404030D07020202" pitchFamily="82" charset="0"/>
                </a:rPr>
                <a:t>Zrak</a:t>
              </a:r>
            </a:p>
          </p:txBody>
        </p:sp>
        <p:sp>
          <p:nvSpPr>
            <p:cNvPr id="3103" name="Line 31">
              <a:extLst>
                <a:ext uri="{FF2B5EF4-FFF2-40B4-BE49-F238E27FC236}">
                  <a16:creationId xmlns:a16="http://schemas.microsoft.com/office/drawing/2014/main" id="{A895569C-E8A1-4172-9E2A-A496D147F7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745" y="527"/>
              <a:ext cx="271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3106" name="Text Box 34">
            <a:extLst>
              <a:ext uri="{FF2B5EF4-FFF2-40B4-BE49-F238E27FC236}">
                <a16:creationId xmlns:a16="http://schemas.microsoft.com/office/drawing/2014/main" id="{285F7606-E240-49CC-AA47-1ADC7ACF3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89138"/>
            <a:ext cx="367347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</a:rPr>
              <a:t>Ulje (tekućina) je NESTLAČIVO pa se  hidraulični pogon koristi za </a:t>
            </a:r>
            <a:r>
              <a:rPr lang="hr-HR" altLang="sr-Latn-RS" b="1" u="sng">
                <a:latin typeface="Tempus Sans ITC" panose="04020404030D07020202" pitchFamily="82" charset="0"/>
              </a:rPr>
              <a:t>velike snage</a:t>
            </a:r>
            <a:r>
              <a:rPr lang="hr-HR" altLang="sr-Latn-RS" b="1">
                <a:latin typeface="Tempus Sans ITC" panose="04020404030D07020202" pitchFamily="82" charset="0"/>
              </a:rPr>
              <a:t> i </a:t>
            </a:r>
            <a:r>
              <a:rPr lang="hr-HR" altLang="sr-Latn-RS" b="1" u="sng">
                <a:latin typeface="Tempus Sans ITC" panose="04020404030D07020202" pitchFamily="82" charset="0"/>
              </a:rPr>
              <a:t>precizne</a:t>
            </a:r>
            <a:r>
              <a:rPr lang="hr-HR" altLang="sr-Latn-RS" b="1">
                <a:latin typeface="Tempus Sans ITC" panose="04020404030D07020202" pitchFamily="82" charset="0"/>
              </a:rPr>
              <a:t> pokrete</a:t>
            </a:r>
          </a:p>
        </p:txBody>
      </p:sp>
      <p:sp>
        <p:nvSpPr>
          <p:cNvPr id="3107" name="Text Box 35">
            <a:extLst>
              <a:ext uri="{FF2B5EF4-FFF2-40B4-BE49-F238E27FC236}">
                <a16:creationId xmlns:a16="http://schemas.microsoft.com/office/drawing/2014/main" id="{79956C1D-0F00-456A-9C72-DF0E1E8388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025" y="1989138"/>
            <a:ext cx="3671888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</a:rPr>
              <a:t>Zrak se dade STLAČITI </a:t>
            </a:r>
            <a:r>
              <a:rPr lang="hr-HR" altLang="sr-Latn-RS" b="1">
                <a:latin typeface="Tempus Sans ITC" panose="04020404030D07020202" pitchFamily="82" charset="0"/>
                <a:cs typeface="Arial" panose="020B0604020202020204" pitchFamily="34" charset="0"/>
              </a:rPr>
              <a:t>→</a:t>
            </a:r>
          </a:p>
          <a:p>
            <a:pPr>
              <a:spcBef>
                <a:spcPct val="50000"/>
              </a:spcBef>
            </a:pPr>
            <a:r>
              <a:rPr lang="hr-HR" altLang="sr-Latn-RS" b="1">
                <a:latin typeface="Tempus Sans ITC" panose="04020404030D07020202" pitchFamily="82" charset="0"/>
                <a:cs typeface="Arial" panose="020B0604020202020204" pitchFamily="34" charset="0"/>
              </a:rPr>
              <a:t>Manje snage i manja preciznost</a:t>
            </a:r>
          </a:p>
        </p:txBody>
      </p:sp>
      <p:sp>
        <p:nvSpPr>
          <p:cNvPr id="3129" name="Text Box 57">
            <a:extLst>
              <a:ext uri="{FF2B5EF4-FFF2-40B4-BE49-F238E27FC236}">
                <a16:creationId xmlns:a16="http://schemas.microsoft.com/office/drawing/2014/main" id="{AE3D5AFB-159C-458D-8D4B-1D63DD70F4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716338"/>
            <a:ext cx="86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empus Sans ITC" panose="04020404030D07020202" pitchFamily="82" charset="0"/>
              </a:rPr>
              <a:t>cilindar</a:t>
            </a:r>
          </a:p>
        </p:txBody>
      </p:sp>
      <p:sp>
        <p:nvSpPr>
          <p:cNvPr id="3130" name="Text Box 58">
            <a:extLst>
              <a:ext uri="{FF2B5EF4-FFF2-40B4-BE49-F238E27FC236}">
                <a16:creationId xmlns:a16="http://schemas.microsoft.com/office/drawing/2014/main" id="{BD8C04D3-88EE-40C5-AEF1-3AF18341B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3716338"/>
            <a:ext cx="86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empus Sans ITC" panose="04020404030D07020202" pitchFamily="82" charset="0"/>
              </a:rPr>
              <a:t>klip</a:t>
            </a:r>
          </a:p>
        </p:txBody>
      </p:sp>
      <p:sp>
        <p:nvSpPr>
          <p:cNvPr id="3156" name="Text Box 84">
            <a:extLst>
              <a:ext uri="{FF2B5EF4-FFF2-40B4-BE49-F238E27FC236}">
                <a16:creationId xmlns:a16="http://schemas.microsoft.com/office/drawing/2014/main" id="{09FCE882-E300-4287-A047-DA79941B4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4941888"/>
            <a:ext cx="86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empus Sans ITC" panose="04020404030D07020202" pitchFamily="82" charset="0"/>
              </a:rPr>
              <a:t>klip</a:t>
            </a:r>
          </a:p>
        </p:txBody>
      </p:sp>
      <p:sp>
        <p:nvSpPr>
          <p:cNvPr id="3157" name="Rectangle 85">
            <a:extLst>
              <a:ext uri="{FF2B5EF4-FFF2-40B4-BE49-F238E27FC236}">
                <a16:creationId xmlns:a16="http://schemas.microsoft.com/office/drawing/2014/main" id="{0D3C314F-09F7-4DC0-81CC-5634E2462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3068638"/>
            <a:ext cx="34559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000" b="1">
                <a:solidFill>
                  <a:schemeClr val="accent2"/>
                </a:solidFill>
                <a:latin typeface="Tempus Sans ITC" panose="04020404030D07020202" pitchFamily="82" charset="0"/>
              </a:rPr>
              <a:t>Kružni pogon - Rotacija</a:t>
            </a:r>
          </a:p>
        </p:txBody>
      </p:sp>
      <p:sp>
        <p:nvSpPr>
          <p:cNvPr id="3158" name="Line 86">
            <a:extLst>
              <a:ext uri="{FF2B5EF4-FFF2-40B4-BE49-F238E27FC236}">
                <a16:creationId xmlns:a16="http://schemas.microsoft.com/office/drawing/2014/main" id="{557C7A2F-BB1D-41B4-8F70-2F8886085A70}"/>
              </a:ext>
            </a:extLst>
          </p:cNvPr>
          <p:cNvSpPr>
            <a:spLocks noChangeShapeType="1"/>
          </p:cNvSpPr>
          <p:nvPr/>
        </p:nvSpPr>
        <p:spPr bwMode="auto">
          <a:xfrm rot="21420000" flipH="1" flipV="1">
            <a:off x="6243638" y="4048125"/>
            <a:ext cx="215900" cy="2174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159" name="Line 87">
            <a:extLst>
              <a:ext uri="{FF2B5EF4-FFF2-40B4-BE49-F238E27FC236}">
                <a16:creationId xmlns:a16="http://schemas.microsoft.com/office/drawing/2014/main" id="{0D63A833-5EB9-4CDF-BE55-C1FA98B223E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69325" y="3968750"/>
            <a:ext cx="177800" cy="2159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160" name="Oval 88">
            <a:extLst>
              <a:ext uri="{FF2B5EF4-FFF2-40B4-BE49-F238E27FC236}">
                <a16:creationId xmlns:a16="http://schemas.microsoft.com/office/drawing/2014/main" id="{AD7FFB31-FEE8-4126-9681-F6F6B7D74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3681413"/>
            <a:ext cx="2808288" cy="28082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161" name="Group 89">
            <a:extLst>
              <a:ext uri="{FF2B5EF4-FFF2-40B4-BE49-F238E27FC236}">
                <a16:creationId xmlns:a16="http://schemas.microsoft.com/office/drawing/2014/main" id="{DD312F6A-D5F6-4773-B0D8-FC81420A15A8}"/>
              </a:ext>
            </a:extLst>
          </p:cNvPr>
          <p:cNvGrpSpPr>
            <a:grpSpLocks/>
          </p:cNvGrpSpPr>
          <p:nvPr/>
        </p:nvGrpSpPr>
        <p:grpSpPr bwMode="auto">
          <a:xfrm>
            <a:off x="6167438" y="3681413"/>
            <a:ext cx="2797175" cy="2808287"/>
            <a:chOff x="1436" y="1616"/>
            <a:chExt cx="1762" cy="1769"/>
          </a:xfrm>
        </p:grpSpPr>
        <p:sp>
          <p:nvSpPr>
            <p:cNvPr id="3162" name="Arc 90">
              <a:extLst>
                <a:ext uri="{FF2B5EF4-FFF2-40B4-BE49-F238E27FC236}">
                  <a16:creationId xmlns:a16="http://schemas.microsoft.com/office/drawing/2014/main" id="{E4F7F653-C637-4E9A-96C1-D8A21FBFCAC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6" y="1616"/>
              <a:ext cx="1353" cy="86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33578"/>
                <a:gd name="T1" fmla="*/ 21371 h 21600"/>
                <a:gd name="T2" fmla="*/ 33578 w 33578"/>
                <a:gd name="T3" fmla="*/ 3626 h 21600"/>
                <a:gd name="T4" fmla="*/ 21599 w 335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78" h="21600" fill="none" extrusionOk="0">
                  <a:moveTo>
                    <a:pt x="0" y="21371"/>
                  </a:moveTo>
                  <a:cubicBezTo>
                    <a:pt x="125" y="9531"/>
                    <a:pt x="9758" y="0"/>
                    <a:pt x="21599" y="0"/>
                  </a:cubicBezTo>
                  <a:cubicBezTo>
                    <a:pt x="25862" y="0"/>
                    <a:pt x="30030" y="1261"/>
                    <a:pt x="33577" y="3626"/>
                  </a:cubicBezTo>
                </a:path>
                <a:path w="33578" h="21600" stroke="0" extrusionOk="0">
                  <a:moveTo>
                    <a:pt x="0" y="21371"/>
                  </a:moveTo>
                  <a:cubicBezTo>
                    <a:pt x="125" y="9531"/>
                    <a:pt x="9758" y="0"/>
                    <a:pt x="21599" y="0"/>
                  </a:cubicBezTo>
                  <a:cubicBezTo>
                    <a:pt x="25862" y="0"/>
                    <a:pt x="30030" y="1261"/>
                    <a:pt x="33577" y="3626"/>
                  </a:cubicBezTo>
                  <a:lnTo>
                    <a:pt x="21599" y="21600"/>
                  </a:lnTo>
                  <a:close/>
                </a:path>
              </a:pathLst>
            </a:custGeom>
            <a:solidFill>
              <a:srgbClr val="FFFF00"/>
            </a:solidFill>
            <a:ln w="12700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63" name="Arc 91">
              <a:extLst>
                <a:ext uri="{FF2B5EF4-FFF2-40B4-BE49-F238E27FC236}">
                  <a16:creationId xmlns:a16="http://schemas.microsoft.com/office/drawing/2014/main" id="{AFB94330-9A16-4220-B25C-0E7523B97935}"/>
                </a:ext>
              </a:extLst>
            </p:cNvPr>
            <p:cNvSpPr>
              <a:spLocks/>
            </p:cNvSpPr>
            <p:nvPr/>
          </p:nvSpPr>
          <p:spPr bwMode="auto">
            <a:xfrm flipH="1" flipV="1">
              <a:off x="1845" y="2523"/>
              <a:ext cx="1353" cy="862"/>
            </a:xfrm>
            <a:custGeom>
              <a:avLst/>
              <a:gdLst>
                <a:gd name="G0" fmla="+- 21599 0 0"/>
                <a:gd name="G1" fmla="+- 21600 0 0"/>
                <a:gd name="G2" fmla="+- 21600 0 0"/>
                <a:gd name="T0" fmla="*/ 0 w 33578"/>
                <a:gd name="T1" fmla="*/ 21371 h 21600"/>
                <a:gd name="T2" fmla="*/ 33578 w 33578"/>
                <a:gd name="T3" fmla="*/ 3626 h 21600"/>
                <a:gd name="T4" fmla="*/ 21599 w 3357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578" h="21600" fill="none" extrusionOk="0">
                  <a:moveTo>
                    <a:pt x="0" y="21371"/>
                  </a:moveTo>
                  <a:cubicBezTo>
                    <a:pt x="125" y="9531"/>
                    <a:pt x="9758" y="0"/>
                    <a:pt x="21599" y="0"/>
                  </a:cubicBezTo>
                  <a:cubicBezTo>
                    <a:pt x="25862" y="0"/>
                    <a:pt x="30030" y="1261"/>
                    <a:pt x="33577" y="3626"/>
                  </a:cubicBezTo>
                </a:path>
                <a:path w="33578" h="21600" stroke="0" extrusionOk="0">
                  <a:moveTo>
                    <a:pt x="0" y="21371"/>
                  </a:moveTo>
                  <a:cubicBezTo>
                    <a:pt x="125" y="9531"/>
                    <a:pt x="9758" y="0"/>
                    <a:pt x="21599" y="0"/>
                  </a:cubicBezTo>
                  <a:cubicBezTo>
                    <a:pt x="25862" y="0"/>
                    <a:pt x="30030" y="1261"/>
                    <a:pt x="33577" y="3626"/>
                  </a:cubicBezTo>
                  <a:lnTo>
                    <a:pt x="21599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164" name="Arc 92" descr="Svijetlo vodoravno">
            <a:extLst>
              <a:ext uri="{FF2B5EF4-FFF2-40B4-BE49-F238E27FC236}">
                <a16:creationId xmlns:a16="http://schemas.microsoft.com/office/drawing/2014/main" id="{C6DC4CC4-1C6E-4227-BF4A-9A255007D9D9}"/>
              </a:ext>
            </a:extLst>
          </p:cNvPr>
          <p:cNvSpPr>
            <a:spLocks/>
          </p:cNvSpPr>
          <p:nvPr/>
        </p:nvSpPr>
        <p:spPr bwMode="auto">
          <a:xfrm>
            <a:off x="6594475" y="3687763"/>
            <a:ext cx="1849438" cy="1462087"/>
          </a:xfrm>
          <a:custGeom>
            <a:avLst/>
            <a:gdLst>
              <a:gd name="G0" fmla="+- 14635 0 0"/>
              <a:gd name="G1" fmla="+- 21600 0 0"/>
              <a:gd name="G2" fmla="+- 21600 0 0"/>
              <a:gd name="T0" fmla="*/ 0 w 27635"/>
              <a:gd name="T1" fmla="*/ 5714 h 21600"/>
              <a:gd name="T2" fmla="*/ 27635 w 27635"/>
              <a:gd name="T3" fmla="*/ 4350 h 21600"/>
              <a:gd name="T4" fmla="*/ 14635 w 2763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7635" h="21600" fill="none" extrusionOk="0">
                <a:moveTo>
                  <a:pt x="-1" y="5713"/>
                </a:moveTo>
                <a:cubicBezTo>
                  <a:pt x="3988" y="2039"/>
                  <a:pt x="9212" y="0"/>
                  <a:pt x="14635" y="0"/>
                </a:cubicBezTo>
                <a:cubicBezTo>
                  <a:pt x="19325" y="0"/>
                  <a:pt x="23888" y="1526"/>
                  <a:pt x="27634" y="4350"/>
                </a:cubicBezTo>
              </a:path>
              <a:path w="27635" h="21600" stroke="0" extrusionOk="0">
                <a:moveTo>
                  <a:pt x="-1" y="5713"/>
                </a:moveTo>
                <a:cubicBezTo>
                  <a:pt x="3988" y="2039"/>
                  <a:pt x="9212" y="0"/>
                  <a:pt x="14635" y="0"/>
                </a:cubicBezTo>
                <a:cubicBezTo>
                  <a:pt x="19325" y="0"/>
                  <a:pt x="23888" y="1526"/>
                  <a:pt x="27634" y="4350"/>
                </a:cubicBezTo>
                <a:lnTo>
                  <a:pt x="14635" y="21600"/>
                </a:lnTo>
                <a:close/>
              </a:path>
            </a:pathLst>
          </a:custGeom>
          <a:pattFill prst="ltHorz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165" name="Line 93">
            <a:extLst>
              <a:ext uri="{FF2B5EF4-FFF2-40B4-BE49-F238E27FC236}">
                <a16:creationId xmlns:a16="http://schemas.microsoft.com/office/drawing/2014/main" id="{DDAF5F51-68A3-42E1-835B-CB7E4F311E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405563" y="3895725"/>
            <a:ext cx="1008062" cy="1081088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166" name="Line 94">
            <a:extLst>
              <a:ext uri="{FF2B5EF4-FFF2-40B4-BE49-F238E27FC236}">
                <a16:creationId xmlns:a16="http://schemas.microsoft.com/office/drawing/2014/main" id="{47230297-A35D-4839-A270-771DFA175A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32700" y="3824288"/>
            <a:ext cx="971550" cy="122555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3167" name="Arc 95">
            <a:extLst>
              <a:ext uri="{FF2B5EF4-FFF2-40B4-BE49-F238E27FC236}">
                <a16:creationId xmlns:a16="http://schemas.microsoft.com/office/drawing/2014/main" id="{45A1865D-54D4-4382-B373-8CCAF64BAA56}"/>
              </a:ext>
            </a:extLst>
          </p:cNvPr>
          <p:cNvSpPr>
            <a:spLocks/>
          </p:cNvSpPr>
          <p:nvPr/>
        </p:nvSpPr>
        <p:spPr bwMode="auto">
          <a:xfrm>
            <a:off x="7667625" y="3998913"/>
            <a:ext cx="942975" cy="1050925"/>
          </a:xfrm>
          <a:custGeom>
            <a:avLst/>
            <a:gdLst>
              <a:gd name="G0" fmla="+- 0 0 0"/>
              <a:gd name="G1" fmla="+- 16877 0 0"/>
              <a:gd name="G2" fmla="+- 21600 0 0"/>
              <a:gd name="T0" fmla="*/ 13480 w 15560"/>
              <a:gd name="T1" fmla="*/ 0 h 16877"/>
              <a:gd name="T2" fmla="*/ 15560 w 15560"/>
              <a:gd name="T3" fmla="*/ 1896 h 16877"/>
              <a:gd name="T4" fmla="*/ 0 w 15560"/>
              <a:gd name="T5" fmla="*/ 16877 h 16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60" h="16877" fill="none" extrusionOk="0">
                <a:moveTo>
                  <a:pt x="13480" y="-1"/>
                </a:moveTo>
                <a:cubicBezTo>
                  <a:pt x="14214" y="585"/>
                  <a:pt x="14908" y="1219"/>
                  <a:pt x="15560" y="1895"/>
                </a:cubicBezTo>
              </a:path>
              <a:path w="15560" h="16877" stroke="0" extrusionOk="0">
                <a:moveTo>
                  <a:pt x="13480" y="-1"/>
                </a:moveTo>
                <a:cubicBezTo>
                  <a:pt x="14214" y="585"/>
                  <a:pt x="14908" y="1219"/>
                  <a:pt x="15560" y="1895"/>
                </a:cubicBezTo>
                <a:lnTo>
                  <a:pt x="0" y="1687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168" name="Arc 96">
            <a:extLst>
              <a:ext uri="{FF2B5EF4-FFF2-40B4-BE49-F238E27FC236}">
                <a16:creationId xmlns:a16="http://schemas.microsoft.com/office/drawing/2014/main" id="{5A7AE516-AD01-4DD3-9904-435BDEBE6860}"/>
              </a:ext>
            </a:extLst>
          </p:cNvPr>
          <p:cNvSpPr>
            <a:spLocks/>
          </p:cNvSpPr>
          <p:nvPr/>
        </p:nvSpPr>
        <p:spPr bwMode="auto">
          <a:xfrm flipH="1">
            <a:off x="6237288" y="3897313"/>
            <a:ext cx="1214437" cy="1223962"/>
          </a:xfrm>
          <a:custGeom>
            <a:avLst/>
            <a:gdLst>
              <a:gd name="G0" fmla="+- 0 0 0"/>
              <a:gd name="G1" fmla="+- 16612 0 0"/>
              <a:gd name="G2" fmla="+- 21600 0 0"/>
              <a:gd name="T0" fmla="*/ 13805 w 15914"/>
              <a:gd name="T1" fmla="*/ 0 h 16612"/>
              <a:gd name="T2" fmla="*/ 15914 w 15914"/>
              <a:gd name="T3" fmla="*/ 2007 h 16612"/>
              <a:gd name="T4" fmla="*/ 0 w 15914"/>
              <a:gd name="T5" fmla="*/ 16612 h 166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914" h="16612" fill="none" extrusionOk="0">
                <a:moveTo>
                  <a:pt x="13805" y="-1"/>
                </a:moveTo>
                <a:cubicBezTo>
                  <a:pt x="14552" y="620"/>
                  <a:pt x="15257" y="1291"/>
                  <a:pt x="15913" y="2007"/>
                </a:cubicBezTo>
              </a:path>
              <a:path w="15914" h="16612" stroke="0" extrusionOk="0">
                <a:moveTo>
                  <a:pt x="13805" y="-1"/>
                </a:moveTo>
                <a:cubicBezTo>
                  <a:pt x="14552" y="620"/>
                  <a:pt x="15257" y="1291"/>
                  <a:pt x="15913" y="2007"/>
                </a:cubicBezTo>
                <a:lnTo>
                  <a:pt x="0" y="16612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66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169" name="Group 97">
            <a:extLst>
              <a:ext uri="{FF2B5EF4-FFF2-40B4-BE49-F238E27FC236}">
                <a16:creationId xmlns:a16="http://schemas.microsoft.com/office/drawing/2014/main" id="{9A585F15-A008-4438-9EFE-2E4C7944C18B}"/>
              </a:ext>
            </a:extLst>
          </p:cNvPr>
          <p:cNvGrpSpPr>
            <a:grpSpLocks/>
          </p:cNvGrpSpPr>
          <p:nvPr/>
        </p:nvGrpSpPr>
        <p:grpSpPr bwMode="auto">
          <a:xfrm>
            <a:off x="6156325" y="5013325"/>
            <a:ext cx="2808288" cy="144463"/>
            <a:chOff x="1429" y="2452"/>
            <a:chExt cx="1769" cy="91"/>
          </a:xfrm>
        </p:grpSpPr>
        <p:sp>
          <p:nvSpPr>
            <p:cNvPr id="3170" name="AutoShape 98">
              <a:extLst>
                <a:ext uri="{FF2B5EF4-FFF2-40B4-BE49-F238E27FC236}">
                  <a16:creationId xmlns:a16="http://schemas.microsoft.com/office/drawing/2014/main" id="{3934393B-5DF4-4D2E-BE42-505672C4D0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2452"/>
              <a:ext cx="907" cy="91"/>
            </a:xfrm>
            <a:prstGeom prst="roundRect">
              <a:avLst>
                <a:gd name="adj" fmla="val 50000"/>
              </a:avLst>
            </a:prstGeom>
            <a:solidFill>
              <a:srgbClr val="FF33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71" name="AutoShape 99">
              <a:extLst>
                <a:ext uri="{FF2B5EF4-FFF2-40B4-BE49-F238E27FC236}">
                  <a16:creationId xmlns:a16="http://schemas.microsoft.com/office/drawing/2014/main" id="{4910F155-8176-4126-AE71-494D73BE3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1" y="2452"/>
              <a:ext cx="907" cy="91"/>
            </a:xfrm>
            <a:prstGeom prst="roundRect">
              <a:avLst>
                <a:gd name="adj" fmla="val 5000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172" name="Oval 100">
            <a:extLst>
              <a:ext uri="{FF2B5EF4-FFF2-40B4-BE49-F238E27FC236}">
                <a16:creationId xmlns:a16="http://schemas.microsoft.com/office/drawing/2014/main" id="{5DD66CB7-D8B9-4866-AEF2-51E2886F6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0288" y="4905375"/>
            <a:ext cx="358775" cy="35877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173" name="AutoShape 101">
            <a:extLst>
              <a:ext uri="{FF2B5EF4-FFF2-40B4-BE49-F238E27FC236}">
                <a16:creationId xmlns:a16="http://schemas.microsoft.com/office/drawing/2014/main" id="{E0616007-FEAB-4B2A-8CDF-FB6AB5E773A8}"/>
              </a:ext>
            </a:extLst>
          </p:cNvPr>
          <p:cNvSpPr>
            <a:spLocks noChangeArrowheads="1"/>
          </p:cNvSpPr>
          <p:nvPr/>
        </p:nvSpPr>
        <p:spPr bwMode="auto">
          <a:xfrm rot="2610069">
            <a:off x="6156325" y="3824288"/>
            <a:ext cx="215900" cy="2159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3174" name="AutoShape 102">
            <a:extLst>
              <a:ext uri="{FF2B5EF4-FFF2-40B4-BE49-F238E27FC236}">
                <a16:creationId xmlns:a16="http://schemas.microsoft.com/office/drawing/2014/main" id="{A011BD2A-DA64-4847-AE20-9F0E96A19E9E}"/>
              </a:ext>
            </a:extLst>
          </p:cNvPr>
          <p:cNvSpPr>
            <a:spLocks noChangeArrowheads="1"/>
          </p:cNvSpPr>
          <p:nvPr/>
        </p:nvSpPr>
        <p:spPr bwMode="auto">
          <a:xfrm rot="7601526">
            <a:off x="8633619" y="3794919"/>
            <a:ext cx="165100" cy="80962"/>
          </a:xfrm>
          <a:prstGeom prst="rightArrow">
            <a:avLst>
              <a:gd name="adj1" fmla="val 50000"/>
              <a:gd name="adj2" fmla="val 50981"/>
            </a:avLst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3175" name="Group 103">
            <a:extLst>
              <a:ext uri="{FF2B5EF4-FFF2-40B4-BE49-F238E27FC236}">
                <a16:creationId xmlns:a16="http://schemas.microsoft.com/office/drawing/2014/main" id="{49B5E060-2B6B-4A00-98CA-5B5367799E0A}"/>
              </a:ext>
            </a:extLst>
          </p:cNvPr>
          <p:cNvGrpSpPr>
            <a:grpSpLocks/>
          </p:cNvGrpSpPr>
          <p:nvPr/>
        </p:nvGrpSpPr>
        <p:grpSpPr bwMode="auto">
          <a:xfrm>
            <a:off x="7142163" y="4849813"/>
            <a:ext cx="812800" cy="471487"/>
            <a:chOff x="2050" y="2352"/>
            <a:chExt cx="512" cy="297"/>
          </a:xfrm>
        </p:grpSpPr>
        <p:sp>
          <p:nvSpPr>
            <p:cNvPr id="3176" name="Arc 104">
              <a:extLst>
                <a:ext uri="{FF2B5EF4-FFF2-40B4-BE49-F238E27FC236}">
                  <a16:creationId xmlns:a16="http://schemas.microsoft.com/office/drawing/2014/main" id="{51B42ACD-B777-405D-A85E-D611471CAC16}"/>
                </a:ext>
              </a:extLst>
            </p:cNvPr>
            <p:cNvSpPr>
              <a:spLocks/>
            </p:cNvSpPr>
            <p:nvPr/>
          </p:nvSpPr>
          <p:spPr bwMode="auto">
            <a:xfrm rot="14099690">
              <a:off x="2062" y="2340"/>
              <a:ext cx="262" cy="285"/>
            </a:xfrm>
            <a:custGeom>
              <a:avLst/>
              <a:gdLst>
                <a:gd name="G0" fmla="+- 5425 0 0"/>
                <a:gd name="G1" fmla="+- 21600 0 0"/>
                <a:gd name="G2" fmla="+- 21600 0 0"/>
                <a:gd name="T0" fmla="*/ 0 w 22793"/>
                <a:gd name="T1" fmla="*/ 692 h 21600"/>
                <a:gd name="T2" fmla="*/ 22793 w 22793"/>
                <a:gd name="T3" fmla="*/ 8759 h 21600"/>
                <a:gd name="T4" fmla="*/ 5425 w 2279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93" h="21600" fill="none" extrusionOk="0">
                  <a:moveTo>
                    <a:pt x="0" y="692"/>
                  </a:moveTo>
                  <a:cubicBezTo>
                    <a:pt x="1771" y="232"/>
                    <a:pt x="3594" y="0"/>
                    <a:pt x="5425" y="0"/>
                  </a:cubicBezTo>
                  <a:cubicBezTo>
                    <a:pt x="12275" y="0"/>
                    <a:pt x="18720" y="3249"/>
                    <a:pt x="22793" y="8758"/>
                  </a:cubicBezTo>
                </a:path>
                <a:path w="22793" h="21600" stroke="0" extrusionOk="0">
                  <a:moveTo>
                    <a:pt x="0" y="692"/>
                  </a:moveTo>
                  <a:cubicBezTo>
                    <a:pt x="1771" y="232"/>
                    <a:pt x="3594" y="0"/>
                    <a:pt x="5425" y="0"/>
                  </a:cubicBezTo>
                  <a:cubicBezTo>
                    <a:pt x="12275" y="0"/>
                    <a:pt x="18720" y="3249"/>
                    <a:pt x="22793" y="8758"/>
                  </a:cubicBezTo>
                  <a:lnTo>
                    <a:pt x="5425" y="21600"/>
                  </a:lnTo>
                  <a:close/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3177" name="Arc 105">
              <a:extLst>
                <a:ext uri="{FF2B5EF4-FFF2-40B4-BE49-F238E27FC236}">
                  <a16:creationId xmlns:a16="http://schemas.microsoft.com/office/drawing/2014/main" id="{9C338D43-1BB0-4582-84B5-466E18CE7184}"/>
                </a:ext>
              </a:extLst>
            </p:cNvPr>
            <p:cNvSpPr>
              <a:spLocks/>
            </p:cNvSpPr>
            <p:nvPr/>
          </p:nvSpPr>
          <p:spPr bwMode="auto">
            <a:xfrm rot="14099690" flipH="1" flipV="1">
              <a:off x="2289" y="2375"/>
              <a:ext cx="262" cy="285"/>
            </a:xfrm>
            <a:custGeom>
              <a:avLst/>
              <a:gdLst>
                <a:gd name="G0" fmla="+- 5425 0 0"/>
                <a:gd name="G1" fmla="+- 21600 0 0"/>
                <a:gd name="G2" fmla="+- 21600 0 0"/>
                <a:gd name="T0" fmla="*/ 0 w 22793"/>
                <a:gd name="T1" fmla="*/ 692 h 21600"/>
                <a:gd name="T2" fmla="*/ 22793 w 22793"/>
                <a:gd name="T3" fmla="*/ 8759 h 21600"/>
                <a:gd name="T4" fmla="*/ 5425 w 2279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793" h="21600" fill="none" extrusionOk="0">
                  <a:moveTo>
                    <a:pt x="0" y="692"/>
                  </a:moveTo>
                  <a:cubicBezTo>
                    <a:pt x="1771" y="232"/>
                    <a:pt x="3594" y="0"/>
                    <a:pt x="5425" y="0"/>
                  </a:cubicBezTo>
                  <a:cubicBezTo>
                    <a:pt x="12275" y="0"/>
                    <a:pt x="18720" y="3249"/>
                    <a:pt x="22793" y="8758"/>
                  </a:cubicBezTo>
                </a:path>
                <a:path w="22793" h="21600" stroke="0" extrusionOk="0">
                  <a:moveTo>
                    <a:pt x="0" y="692"/>
                  </a:moveTo>
                  <a:cubicBezTo>
                    <a:pt x="1771" y="232"/>
                    <a:pt x="3594" y="0"/>
                    <a:pt x="5425" y="0"/>
                  </a:cubicBezTo>
                  <a:cubicBezTo>
                    <a:pt x="12275" y="0"/>
                    <a:pt x="18720" y="3249"/>
                    <a:pt x="22793" y="8758"/>
                  </a:cubicBezTo>
                  <a:lnTo>
                    <a:pt x="5425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accent2"/>
                  </a:solidFill>
                  <a:round/>
                  <a:headEnd type="triangle" w="med" len="med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3178" name="Text Box 106">
            <a:extLst>
              <a:ext uri="{FF2B5EF4-FFF2-40B4-BE49-F238E27FC236}">
                <a16:creationId xmlns:a16="http://schemas.microsoft.com/office/drawing/2014/main" id="{73F54204-A023-48BA-A878-221044696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6237288"/>
            <a:ext cx="86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altLang="sr-Latn-RS" sz="1400" b="1">
                <a:latin typeface="Tempus Sans ITC" panose="04020404030D07020202" pitchFamily="82" charset="0"/>
              </a:rPr>
              <a:t>cilindar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3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3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3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1000"/>
                                        <p:tgtEl>
                                          <p:spTgt spid="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1000"/>
                                        <p:tgtEl>
                                          <p:spTgt spid="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1000"/>
                                        <p:tgtEl>
                                          <p:spTgt spid="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4500000">
                                      <p:cBhvr>
                                        <p:cTn id="168" dur="2000" fill="hold"/>
                                        <p:tgtEl>
                                          <p:spTgt spid="3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500000">
                                      <p:cBhvr>
                                        <p:cTn id="170" dur="2000" fill="hold"/>
                                        <p:tgtEl>
                                          <p:spTgt spid="316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500000">
                                      <p:cBhvr>
                                        <p:cTn id="172" dur="2000" fill="hold"/>
                                        <p:tgtEl>
                                          <p:spTgt spid="3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3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 nodeType="clickPar">
                      <p:stCondLst>
                        <p:cond delay="0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0185 L 0.08663 -0.00185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8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 nodeType="clickPar">
                      <p:stCondLst>
                        <p:cond delay="0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0185 L -0.09444 -0.00185 " pathEditMode="relative" rAng="0" ptsTypes="AA">
                                      <p:cBhvr>
                                        <p:cTn id="182" dur="20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9"/>
                  </p:tgtEl>
                </p:cond>
              </p:nextCondLst>
            </p:seq>
          </p:childTnLst>
        </p:cTn>
      </p:par>
    </p:tnLst>
    <p:bldLst>
      <p:bldP spid="3096" grpId="0"/>
      <p:bldP spid="3097" grpId="1"/>
      <p:bldP spid="3101" grpId="0"/>
      <p:bldP spid="3106" grpId="0"/>
      <p:bldP spid="3129" grpId="0"/>
      <p:bldP spid="3130" grpId="0"/>
      <p:bldP spid="3156" grpId="0"/>
      <p:bldP spid="3157" grpId="0"/>
      <p:bldP spid="31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1" name="Line 57">
            <a:extLst>
              <a:ext uri="{FF2B5EF4-FFF2-40B4-BE49-F238E27FC236}">
                <a16:creationId xmlns:a16="http://schemas.microsoft.com/office/drawing/2014/main" id="{F8F556B1-1C00-4408-B97A-5BE2002A9FE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7138" y="3394075"/>
            <a:ext cx="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87" name="Rectangle 43">
            <a:extLst>
              <a:ext uri="{FF2B5EF4-FFF2-40B4-BE49-F238E27FC236}">
                <a16:creationId xmlns:a16="http://schemas.microsoft.com/office/drawing/2014/main" id="{FE56FB39-700D-408F-A261-BF501706C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962275"/>
            <a:ext cx="215900" cy="468313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6206" name="Group 62">
            <a:extLst>
              <a:ext uri="{FF2B5EF4-FFF2-40B4-BE49-F238E27FC236}">
                <a16:creationId xmlns:a16="http://schemas.microsoft.com/office/drawing/2014/main" id="{BDA4A129-3EFC-47E2-B8D6-A6E1E9F635DE}"/>
              </a:ext>
            </a:extLst>
          </p:cNvPr>
          <p:cNvGrpSpPr>
            <a:grpSpLocks/>
          </p:cNvGrpSpPr>
          <p:nvPr/>
        </p:nvGrpSpPr>
        <p:grpSpPr bwMode="auto">
          <a:xfrm>
            <a:off x="4932363" y="2312988"/>
            <a:ext cx="215900" cy="720725"/>
            <a:chOff x="3107" y="1117"/>
            <a:chExt cx="136" cy="544"/>
          </a:xfrm>
        </p:grpSpPr>
        <p:sp>
          <p:nvSpPr>
            <p:cNvPr id="6200" name="Line 56">
              <a:extLst>
                <a:ext uri="{FF2B5EF4-FFF2-40B4-BE49-F238E27FC236}">
                  <a16:creationId xmlns:a16="http://schemas.microsoft.com/office/drawing/2014/main" id="{D9F4409C-DD61-40A3-B4EE-9327B0AB54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" y="1117"/>
              <a:ext cx="0" cy="5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02" name="Line 58">
              <a:extLst>
                <a:ext uri="{FF2B5EF4-FFF2-40B4-BE49-F238E27FC236}">
                  <a16:creationId xmlns:a16="http://schemas.microsoft.com/office/drawing/2014/main" id="{8EC04511-E509-4268-BCCA-026344A55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661"/>
              <a:ext cx="136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215" name="Line 71">
            <a:extLst>
              <a:ext uri="{FF2B5EF4-FFF2-40B4-BE49-F238E27FC236}">
                <a16:creationId xmlns:a16="http://schemas.microsoft.com/office/drawing/2014/main" id="{8678FD05-D723-456E-B0CE-BC4548A64094}"/>
              </a:ext>
            </a:extLst>
          </p:cNvPr>
          <p:cNvSpPr>
            <a:spLocks noChangeShapeType="1"/>
          </p:cNvSpPr>
          <p:nvPr/>
        </p:nvSpPr>
        <p:spPr bwMode="auto">
          <a:xfrm rot="2700000">
            <a:off x="3639344" y="4690269"/>
            <a:ext cx="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6185" name="Group 41">
            <a:extLst>
              <a:ext uri="{FF2B5EF4-FFF2-40B4-BE49-F238E27FC236}">
                <a16:creationId xmlns:a16="http://schemas.microsoft.com/office/drawing/2014/main" id="{DE009161-97B0-4FE2-9ABF-E29CD5CF6586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312988"/>
            <a:ext cx="430213" cy="198437"/>
            <a:chOff x="1247" y="1899"/>
            <a:chExt cx="271" cy="125"/>
          </a:xfrm>
        </p:grpSpPr>
        <p:sp>
          <p:nvSpPr>
            <p:cNvPr id="6183" name="Freeform 39">
              <a:extLst>
                <a:ext uri="{FF2B5EF4-FFF2-40B4-BE49-F238E27FC236}">
                  <a16:creationId xmlns:a16="http://schemas.microsoft.com/office/drawing/2014/main" id="{5F324AC3-C9BB-44FC-A40C-D37B5BBCF9A3}"/>
                </a:ext>
              </a:extLst>
            </p:cNvPr>
            <p:cNvSpPr>
              <a:spLocks/>
            </p:cNvSpPr>
            <p:nvPr/>
          </p:nvSpPr>
          <p:spPr bwMode="auto">
            <a:xfrm rot="-1519181">
              <a:off x="1247" y="1933"/>
              <a:ext cx="181" cy="91"/>
            </a:xfrm>
            <a:custGeom>
              <a:avLst/>
              <a:gdLst>
                <a:gd name="T0" fmla="*/ 0 w 181"/>
                <a:gd name="T1" fmla="*/ 0 h 91"/>
                <a:gd name="T2" fmla="*/ 90 w 181"/>
                <a:gd name="T3" fmla="*/ 0 h 91"/>
                <a:gd name="T4" fmla="*/ 181 w 181"/>
                <a:gd name="T5" fmla="*/ 46 h 91"/>
                <a:gd name="T6" fmla="*/ 90 w 181"/>
                <a:gd name="T7" fmla="*/ 91 h 91"/>
                <a:gd name="T8" fmla="*/ 0 w 181"/>
                <a:gd name="T9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91">
                  <a:moveTo>
                    <a:pt x="0" y="0"/>
                  </a:moveTo>
                  <a:lnTo>
                    <a:pt x="90" y="0"/>
                  </a:lnTo>
                  <a:lnTo>
                    <a:pt x="181" y="46"/>
                  </a:lnTo>
                  <a:lnTo>
                    <a:pt x="90" y="91"/>
                  </a:lnTo>
                  <a:lnTo>
                    <a:pt x="0" y="91"/>
                  </a:lnTo>
                </a:path>
              </a:pathLst>
            </a:custGeom>
            <a:noFill/>
            <a:ln w="28575" cmpd="sng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184" name="Line 40">
              <a:extLst>
                <a:ext uri="{FF2B5EF4-FFF2-40B4-BE49-F238E27FC236}">
                  <a16:creationId xmlns:a16="http://schemas.microsoft.com/office/drawing/2014/main" id="{DAACB62A-9736-4628-B0D0-6955215D4F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05" y="1899"/>
              <a:ext cx="113" cy="45"/>
            </a:xfrm>
            <a:prstGeom prst="line">
              <a:avLst/>
            </a:prstGeom>
            <a:noFill/>
            <a:ln w="38100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sp>
        <p:nvSpPr>
          <p:cNvPr id="6174" name="Rectangle 30">
            <a:extLst>
              <a:ext uri="{FF2B5EF4-FFF2-40B4-BE49-F238E27FC236}">
                <a16:creationId xmlns:a16="http://schemas.microsoft.com/office/drawing/2014/main" id="{63EB676F-673C-4FCD-97E7-1161B77C487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33900" y="4702175"/>
            <a:ext cx="1651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grpSp>
        <p:nvGrpSpPr>
          <p:cNvPr id="6164" name="Group 20">
            <a:extLst>
              <a:ext uri="{FF2B5EF4-FFF2-40B4-BE49-F238E27FC236}">
                <a16:creationId xmlns:a16="http://schemas.microsoft.com/office/drawing/2014/main" id="{F0795BCB-EFA3-4D0E-B45F-D56BFBCE1D49}"/>
              </a:ext>
            </a:extLst>
          </p:cNvPr>
          <p:cNvGrpSpPr>
            <a:grpSpLocks/>
          </p:cNvGrpSpPr>
          <p:nvPr/>
        </p:nvGrpSpPr>
        <p:grpSpPr bwMode="auto">
          <a:xfrm>
            <a:off x="2341563" y="2170113"/>
            <a:ext cx="2806700" cy="215900"/>
            <a:chOff x="1269" y="981"/>
            <a:chExt cx="1768" cy="136"/>
          </a:xfrm>
        </p:grpSpPr>
        <p:sp>
          <p:nvSpPr>
            <p:cNvPr id="6148" name="Rectangle 4">
              <a:extLst>
                <a:ext uri="{FF2B5EF4-FFF2-40B4-BE49-F238E27FC236}">
                  <a16:creationId xmlns:a16="http://schemas.microsoft.com/office/drawing/2014/main" id="{32D3494E-94A7-4C0A-B6F0-B07D65C64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981"/>
              <a:ext cx="1633" cy="13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grpSp>
          <p:nvGrpSpPr>
            <p:cNvPr id="6154" name="Group 10">
              <a:extLst>
                <a:ext uri="{FF2B5EF4-FFF2-40B4-BE49-F238E27FC236}">
                  <a16:creationId xmlns:a16="http://schemas.microsoft.com/office/drawing/2014/main" id="{A7E1C4F3-2A77-439C-9582-8506123C28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69" y="981"/>
              <a:ext cx="136" cy="136"/>
              <a:chOff x="1202" y="1888"/>
              <a:chExt cx="136" cy="136"/>
            </a:xfrm>
          </p:grpSpPr>
          <p:sp>
            <p:nvSpPr>
              <p:cNvPr id="6149" name="Oval 5">
                <a:extLst>
                  <a:ext uri="{FF2B5EF4-FFF2-40B4-BE49-F238E27FC236}">
                    <a16:creationId xmlns:a16="http://schemas.microsoft.com/office/drawing/2014/main" id="{E3DD2214-B832-45FA-8735-FDF012784E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2" y="1888"/>
                <a:ext cx="136" cy="136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6153" name="Oval 9">
                <a:extLst>
                  <a:ext uri="{FF2B5EF4-FFF2-40B4-BE49-F238E27FC236}">
                    <a16:creationId xmlns:a16="http://schemas.microsoft.com/office/drawing/2014/main" id="{BA6ADB38-B366-4E98-800B-4E8CB0201F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7" y="1933"/>
                <a:ext cx="46" cy="4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  <p:grpSp>
          <p:nvGrpSpPr>
            <p:cNvPr id="6155" name="Group 11">
              <a:extLst>
                <a:ext uri="{FF2B5EF4-FFF2-40B4-BE49-F238E27FC236}">
                  <a16:creationId xmlns:a16="http://schemas.microsoft.com/office/drawing/2014/main" id="{38BF33EE-6B72-471C-9F99-0455A3A5C9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01" y="981"/>
              <a:ext cx="136" cy="136"/>
              <a:chOff x="1202" y="1888"/>
              <a:chExt cx="136" cy="136"/>
            </a:xfrm>
          </p:grpSpPr>
          <p:sp>
            <p:nvSpPr>
              <p:cNvPr id="6156" name="Oval 12">
                <a:extLst>
                  <a:ext uri="{FF2B5EF4-FFF2-40B4-BE49-F238E27FC236}">
                    <a16:creationId xmlns:a16="http://schemas.microsoft.com/office/drawing/2014/main" id="{B305735A-9C62-457C-BAEF-1A8486470F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2" y="1888"/>
                <a:ext cx="136" cy="136"/>
              </a:xfrm>
              <a:prstGeom prst="ellipse">
                <a:avLst/>
              </a:prstGeom>
              <a:solidFill>
                <a:srgbClr val="B2B2B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sp>
            <p:nvSpPr>
              <p:cNvPr id="6157" name="Oval 13">
                <a:extLst>
                  <a:ext uri="{FF2B5EF4-FFF2-40B4-BE49-F238E27FC236}">
                    <a16:creationId xmlns:a16="http://schemas.microsoft.com/office/drawing/2014/main" id="{2BAB5AE7-83FC-4673-BCFE-0B90F2C9A1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7" y="1933"/>
                <a:ext cx="46" cy="4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</p:grpSp>
      </p:grpSp>
      <p:sp>
        <p:nvSpPr>
          <p:cNvPr id="6189" name="Freeform 45">
            <a:extLst>
              <a:ext uri="{FF2B5EF4-FFF2-40B4-BE49-F238E27FC236}">
                <a16:creationId xmlns:a16="http://schemas.microsoft.com/office/drawing/2014/main" id="{AAC1B623-DE94-4725-AD0C-F00FBB79C881}"/>
              </a:ext>
            </a:extLst>
          </p:cNvPr>
          <p:cNvSpPr>
            <a:spLocks/>
          </p:cNvSpPr>
          <p:nvPr/>
        </p:nvSpPr>
        <p:spPr bwMode="auto">
          <a:xfrm>
            <a:off x="2843213" y="4894263"/>
            <a:ext cx="3529012" cy="215900"/>
          </a:xfrm>
          <a:custGeom>
            <a:avLst/>
            <a:gdLst>
              <a:gd name="T0" fmla="*/ 137 w 2178"/>
              <a:gd name="T1" fmla="*/ 0 h 136"/>
              <a:gd name="T2" fmla="*/ 2042 w 2178"/>
              <a:gd name="T3" fmla="*/ 0 h 136"/>
              <a:gd name="T4" fmla="*/ 2178 w 2178"/>
              <a:gd name="T5" fmla="*/ 136 h 136"/>
              <a:gd name="T6" fmla="*/ 0 w 2178"/>
              <a:gd name="T7" fmla="*/ 136 h 136"/>
              <a:gd name="T8" fmla="*/ 137 w 2178"/>
              <a:gd name="T9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78" h="136">
                <a:moveTo>
                  <a:pt x="137" y="0"/>
                </a:moveTo>
                <a:lnTo>
                  <a:pt x="2042" y="0"/>
                </a:lnTo>
                <a:lnTo>
                  <a:pt x="2178" y="136"/>
                </a:lnTo>
                <a:lnTo>
                  <a:pt x="0" y="136"/>
                </a:lnTo>
                <a:lnTo>
                  <a:pt x="137" y="0"/>
                </a:ln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6212" name="Group 68">
            <a:extLst>
              <a:ext uri="{FF2B5EF4-FFF2-40B4-BE49-F238E27FC236}">
                <a16:creationId xmlns:a16="http://schemas.microsoft.com/office/drawing/2014/main" id="{99AFA86F-AF2C-4A8E-AAC7-665E597D8A45}"/>
              </a:ext>
            </a:extLst>
          </p:cNvPr>
          <p:cNvGrpSpPr>
            <a:grpSpLocks/>
          </p:cNvGrpSpPr>
          <p:nvPr/>
        </p:nvGrpSpPr>
        <p:grpSpPr bwMode="auto">
          <a:xfrm rot="2700000">
            <a:off x="3925094" y="3971131"/>
            <a:ext cx="215900" cy="935038"/>
            <a:chOff x="3107" y="1117"/>
            <a:chExt cx="136" cy="544"/>
          </a:xfrm>
        </p:grpSpPr>
        <p:sp>
          <p:nvSpPr>
            <p:cNvPr id="6213" name="Line 69">
              <a:extLst>
                <a:ext uri="{FF2B5EF4-FFF2-40B4-BE49-F238E27FC236}">
                  <a16:creationId xmlns:a16="http://schemas.microsoft.com/office/drawing/2014/main" id="{509A694D-7D82-43B8-AAA6-1648D854F7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" y="1117"/>
              <a:ext cx="0" cy="5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6214" name="Line 70">
              <a:extLst>
                <a:ext uri="{FF2B5EF4-FFF2-40B4-BE49-F238E27FC236}">
                  <a16:creationId xmlns:a16="http://schemas.microsoft.com/office/drawing/2014/main" id="{BA8C793E-DAA4-4482-949F-6AAAC16473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661"/>
              <a:ext cx="136" cy="0"/>
            </a:xfrm>
            <a:prstGeom prst="line">
              <a:avLst/>
            </a:prstGeom>
            <a:noFill/>
            <a:ln w="762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6208" name="Group 64">
            <a:extLst>
              <a:ext uri="{FF2B5EF4-FFF2-40B4-BE49-F238E27FC236}">
                <a16:creationId xmlns:a16="http://schemas.microsoft.com/office/drawing/2014/main" id="{23C8457E-A602-4116-8CE0-4935EA36B681}"/>
              </a:ext>
            </a:extLst>
          </p:cNvPr>
          <p:cNvGrpSpPr>
            <a:grpSpLocks/>
          </p:cNvGrpSpPr>
          <p:nvPr/>
        </p:nvGrpSpPr>
        <p:grpSpPr bwMode="auto">
          <a:xfrm rot="-263923">
            <a:off x="4356100" y="3603625"/>
            <a:ext cx="788988" cy="247650"/>
            <a:chOff x="2700" y="1888"/>
            <a:chExt cx="544" cy="156"/>
          </a:xfrm>
        </p:grpSpPr>
        <p:sp>
          <p:nvSpPr>
            <p:cNvPr id="6204" name="AutoShape 60">
              <a:extLst>
                <a:ext uri="{FF2B5EF4-FFF2-40B4-BE49-F238E27FC236}">
                  <a16:creationId xmlns:a16="http://schemas.microsoft.com/office/drawing/2014/main" id="{3FE867CA-A93C-43C9-AA11-CD441F19B97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054761">
              <a:off x="2700" y="1924"/>
              <a:ext cx="544" cy="120"/>
            </a:xfrm>
            <a:prstGeom prst="roundRect">
              <a:avLst>
                <a:gd name="adj" fmla="val 500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  <p:sp>
          <p:nvSpPr>
            <p:cNvPr id="6205" name="Oval 61">
              <a:extLst>
                <a:ext uri="{FF2B5EF4-FFF2-40B4-BE49-F238E27FC236}">
                  <a16:creationId xmlns:a16="http://schemas.microsoft.com/office/drawing/2014/main" id="{71F27114-D141-49E3-A797-8A58C20E04A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139" y="1888"/>
              <a:ext cx="68" cy="68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grpSp>
        <p:nvGrpSpPr>
          <p:cNvPr id="6199" name="Group 55">
            <a:extLst>
              <a:ext uri="{FF2B5EF4-FFF2-40B4-BE49-F238E27FC236}">
                <a16:creationId xmlns:a16="http://schemas.microsoft.com/office/drawing/2014/main" id="{C70A55B1-DCA9-4D11-BACE-90BC08B6E7D0}"/>
              </a:ext>
            </a:extLst>
          </p:cNvPr>
          <p:cNvGrpSpPr>
            <a:grpSpLocks/>
          </p:cNvGrpSpPr>
          <p:nvPr/>
        </p:nvGrpSpPr>
        <p:grpSpPr bwMode="auto">
          <a:xfrm>
            <a:off x="4068763" y="2097088"/>
            <a:ext cx="1095375" cy="5219700"/>
            <a:chOff x="2563" y="935"/>
            <a:chExt cx="690" cy="3288"/>
          </a:xfrm>
        </p:grpSpPr>
        <p:grpSp>
          <p:nvGrpSpPr>
            <p:cNvPr id="6165" name="Group 21">
              <a:extLst>
                <a:ext uri="{FF2B5EF4-FFF2-40B4-BE49-F238E27FC236}">
                  <a16:creationId xmlns:a16="http://schemas.microsoft.com/office/drawing/2014/main" id="{4D418B34-1373-49FD-9CE2-A9F13FCC3EF3}"/>
                </a:ext>
              </a:extLst>
            </p:cNvPr>
            <p:cNvGrpSpPr>
              <a:grpSpLocks/>
            </p:cNvGrpSpPr>
            <p:nvPr/>
          </p:nvGrpSpPr>
          <p:grpSpPr bwMode="auto">
            <a:xfrm rot="4200000">
              <a:off x="1747" y="1751"/>
              <a:ext cx="1768" cy="136"/>
              <a:chOff x="1269" y="981"/>
              <a:chExt cx="1768" cy="136"/>
            </a:xfrm>
          </p:grpSpPr>
          <p:sp>
            <p:nvSpPr>
              <p:cNvPr id="6166" name="Rectangle 22">
                <a:extLst>
                  <a:ext uri="{FF2B5EF4-FFF2-40B4-BE49-F238E27FC236}">
                    <a16:creationId xmlns:a16="http://schemas.microsoft.com/office/drawing/2014/main" id="{339633B9-E9BC-41E6-BB92-0E103C6F1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8" y="981"/>
                <a:ext cx="1633" cy="136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grpSp>
            <p:nvGrpSpPr>
              <p:cNvPr id="6167" name="Group 23">
                <a:extLst>
                  <a:ext uri="{FF2B5EF4-FFF2-40B4-BE49-F238E27FC236}">
                    <a16:creationId xmlns:a16="http://schemas.microsoft.com/office/drawing/2014/main" id="{4420C23D-E4B3-4BDD-94B4-861F9177B4C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69" y="981"/>
                <a:ext cx="136" cy="136"/>
                <a:chOff x="1202" y="1888"/>
                <a:chExt cx="136" cy="136"/>
              </a:xfrm>
            </p:grpSpPr>
            <p:sp>
              <p:nvSpPr>
                <p:cNvPr id="6168" name="Oval 24">
                  <a:extLst>
                    <a:ext uri="{FF2B5EF4-FFF2-40B4-BE49-F238E27FC236}">
                      <a16:creationId xmlns:a16="http://schemas.microsoft.com/office/drawing/2014/main" id="{94BA83A2-C5A2-4619-97EA-BB704EE759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2" y="1888"/>
                  <a:ext cx="136" cy="136"/>
                </a:xfrm>
                <a:prstGeom prst="ellipse">
                  <a:avLst/>
                </a:prstGeom>
                <a:solidFill>
                  <a:srgbClr val="B2B2B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6169" name="Oval 25">
                  <a:extLst>
                    <a:ext uri="{FF2B5EF4-FFF2-40B4-BE49-F238E27FC236}">
                      <a16:creationId xmlns:a16="http://schemas.microsoft.com/office/drawing/2014/main" id="{CBE8AFC9-5F61-4087-A2E8-F91089B75D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7" y="1933"/>
                  <a:ext cx="46" cy="4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6170" name="Group 26">
                <a:extLst>
                  <a:ext uri="{FF2B5EF4-FFF2-40B4-BE49-F238E27FC236}">
                    <a16:creationId xmlns:a16="http://schemas.microsoft.com/office/drawing/2014/main" id="{7BBEE616-1230-4D8A-9FBD-3693619E3F1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1" y="981"/>
                <a:ext cx="136" cy="136"/>
                <a:chOff x="1202" y="1888"/>
                <a:chExt cx="136" cy="136"/>
              </a:xfrm>
            </p:grpSpPr>
            <p:sp>
              <p:nvSpPr>
                <p:cNvPr id="6171" name="Oval 27">
                  <a:extLst>
                    <a:ext uri="{FF2B5EF4-FFF2-40B4-BE49-F238E27FC236}">
                      <a16:creationId xmlns:a16="http://schemas.microsoft.com/office/drawing/2014/main" id="{CC0070FC-812E-4AE4-8F30-4824E9A9CE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2" y="1888"/>
                  <a:ext cx="136" cy="136"/>
                </a:xfrm>
                <a:prstGeom prst="ellipse">
                  <a:avLst/>
                </a:prstGeom>
                <a:solidFill>
                  <a:srgbClr val="B2B2B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6172" name="Oval 28">
                  <a:extLst>
                    <a:ext uri="{FF2B5EF4-FFF2-40B4-BE49-F238E27FC236}">
                      <a16:creationId xmlns:a16="http://schemas.microsoft.com/office/drawing/2014/main" id="{EB17EE3A-C7A5-4082-BE30-9E5432688D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7" y="1933"/>
                  <a:ext cx="46" cy="46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</p:grpSp>
        <p:grpSp>
          <p:nvGrpSpPr>
            <p:cNvPr id="6191" name="Group 47">
              <a:extLst>
                <a:ext uri="{FF2B5EF4-FFF2-40B4-BE49-F238E27FC236}">
                  <a16:creationId xmlns:a16="http://schemas.microsoft.com/office/drawing/2014/main" id="{E8C31BEB-41F0-47BD-885E-5FF41BBEEAED}"/>
                </a:ext>
              </a:extLst>
            </p:cNvPr>
            <p:cNvGrpSpPr>
              <a:grpSpLocks/>
            </p:cNvGrpSpPr>
            <p:nvPr/>
          </p:nvGrpSpPr>
          <p:grpSpPr bwMode="auto">
            <a:xfrm rot="4200000">
              <a:off x="2301" y="3271"/>
              <a:ext cx="1768" cy="136"/>
              <a:chOff x="1269" y="981"/>
              <a:chExt cx="1768" cy="136"/>
            </a:xfrm>
          </p:grpSpPr>
          <p:sp>
            <p:nvSpPr>
              <p:cNvPr id="6192" name="Rectangle 48">
                <a:extLst>
                  <a:ext uri="{FF2B5EF4-FFF2-40B4-BE49-F238E27FC236}">
                    <a16:creationId xmlns:a16="http://schemas.microsoft.com/office/drawing/2014/main" id="{340016AE-F684-4AB9-820F-99F32A706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8" y="981"/>
                <a:ext cx="1633" cy="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00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hr-HR"/>
              </a:p>
            </p:txBody>
          </p:sp>
          <p:grpSp>
            <p:nvGrpSpPr>
              <p:cNvPr id="6193" name="Group 49">
                <a:extLst>
                  <a:ext uri="{FF2B5EF4-FFF2-40B4-BE49-F238E27FC236}">
                    <a16:creationId xmlns:a16="http://schemas.microsoft.com/office/drawing/2014/main" id="{742C583E-681B-4696-B819-C12EEBCE3C7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69" y="981"/>
                <a:ext cx="136" cy="136"/>
                <a:chOff x="1202" y="1888"/>
                <a:chExt cx="136" cy="136"/>
              </a:xfrm>
            </p:grpSpPr>
            <p:sp>
              <p:nvSpPr>
                <p:cNvPr id="6194" name="Oval 50">
                  <a:extLst>
                    <a:ext uri="{FF2B5EF4-FFF2-40B4-BE49-F238E27FC236}">
                      <a16:creationId xmlns:a16="http://schemas.microsoft.com/office/drawing/2014/main" id="{8BA999F9-500C-4990-8947-402362A762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2" y="1888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2B2B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6195" name="Oval 51">
                  <a:extLst>
                    <a:ext uri="{FF2B5EF4-FFF2-40B4-BE49-F238E27FC236}">
                      <a16:creationId xmlns:a16="http://schemas.microsoft.com/office/drawing/2014/main" id="{723610BF-B03A-4C08-8E88-CBC459E73B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7" y="1933"/>
                  <a:ext cx="46" cy="4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  <p:grpSp>
            <p:nvGrpSpPr>
              <p:cNvPr id="6196" name="Group 52">
                <a:extLst>
                  <a:ext uri="{FF2B5EF4-FFF2-40B4-BE49-F238E27FC236}">
                    <a16:creationId xmlns:a16="http://schemas.microsoft.com/office/drawing/2014/main" id="{1BA2A5CD-5E5F-44D6-A3AB-F59EBB6151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01" y="981"/>
                <a:ext cx="136" cy="136"/>
                <a:chOff x="1202" y="1888"/>
                <a:chExt cx="136" cy="136"/>
              </a:xfrm>
            </p:grpSpPr>
            <p:sp>
              <p:nvSpPr>
                <p:cNvPr id="6197" name="Oval 53">
                  <a:extLst>
                    <a:ext uri="{FF2B5EF4-FFF2-40B4-BE49-F238E27FC236}">
                      <a16:creationId xmlns:a16="http://schemas.microsoft.com/office/drawing/2014/main" id="{54EE55A1-AB02-4644-A976-A9758EC5A7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02" y="1888"/>
                  <a:ext cx="136" cy="13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B2B2B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  <p:sp>
              <p:nvSpPr>
                <p:cNvPr id="6198" name="Oval 54">
                  <a:extLst>
                    <a:ext uri="{FF2B5EF4-FFF2-40B4-BE49-F238E27FC236}">
                      <a16:creationId xmlns:a16="http://schemas.microsoft.com/office/drawing/2014/main" id="{8334D5D4-32ED-4C21-A2A5-8317456D85C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7" y="1933"/>
                  <a:ext cx="46" cy="46"/>
                </a:xfrm>
                <a:prstGeom prst="ellips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bg2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hr-HR"/>
                </a:p>
              </p:txBody>
            </p:sp>
          </p:grpSp>
        </p:grpSp>
      </p:grpSp>
      <p:sp>
        <p:nvSpPr>
          <p:cNvPr id="6218" name="Arc 74">
            <a:extLst>
              <a:ext uri="{FF2B5EF4-FFF2-40B4-BE49-F238E27FC236}">
                <a16:creationId xmlns:a16="http://schemas.microsoft.com/office/drawing/2014/main" id="{A0DBA379-B876-40E7-B4DC-BDBA679A524A}"/>
              </a:ext>
            </a:extLst>
          </p:cNvPr>
          <p:cNvSpPr>
            <a:spLocks/>
          </p:cNvSpPr>
          <p:nvPr/>
        </p:nvSpPr>
        <p:spPr bwMode="auto">
          <a:xfrm flipH="1">
            <a:off x="5113338" y="2673350"/>
            <a:ext cx="358775" cy="28892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219" name="Arc 75">
            <a:extLst>
              <a:ext uri="{FF2B5EF4-FFF2-40B4-BE49-F238E27FC236}">
                <a16:creationId xmlns:a16="http://schemas.microsoft.com/office/drawing/2014/main" id="{CF03ACB3-CB6F-4A9E-BAFC-6F946452AD0C}"/>
              </a:ext>
            </a:extLst>
          </p:cNvPr>
          <p:cNvSpPr>
            <a:spLocks/>
          </p:cNvSpPr>
          <p:nvPr/>
        </p:nvSpPr>
        <p:spPr bwMode="auto">
          <a:xfrm flipH="1" flipV="1">
            <a:off x="5113338" y="3414713"/>
            <a:ext cx="215900" cy="1952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186" name="Rectangle 42">
            <a:extLst>
              <a:ext uri="{FF2B5EF4-FFF2-40B4-BE49-F238E27FC236}">
                <a16:creationId xmlns:a16="http://schemas.microsoft.com/office/drawing/2014/main" id="{1F462EB2-79EA-4A20-9B84-41A1233BA310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707607" y="4437856"/>
            <a:ext cx="215900" cy="433387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221" name="Arc 77">
            <a:extLst>
              <a:ext uri="{FF2B5EF4-FFF2-40B4-BE49-F238E27FC236}">
                <a16:creationId xmlns:a16="http://schemas.microsoft.com/office/drawing/2014/main" id="{52291B2B-E652-423A-90F2-5F356062A6D0}"/>
              </a:ext>
            </a:extLst>
          </p:cNvPr>
          <p:cNvSpPr>
            <a:spLocks/>
          </p:cNvSpPr>
          <p:nvPr/>
        </p:nvSpPr>
        <p:spPr bwMode="auto">
          <a:xfrm rot="16022035" flipV="1">
            <a:off x="3579813" y="1912937"/>
            <a:ext cx="285750" cy="504825"/>
          </a:xfrm>
          <a:custGeom>
            <a:avLst/>
            <a:gdLst>
              <a:gd name="G0" fmla="+- 505 0 0"/>
              <a:gd name="G1" fmla="+- 21600 0 0"/>
              <a:gd name="G2" fmla="+- 21600 0 0"/>
              <a:gd name="T0" fmla="*/ 0 w 22105"/>
              <a:gd name="T1" fmla="*/ 6 h 43052"/>
              <a:gd name="T2" fmla="*/ 3032 w 22105"/>
              <a:gd name="T3" fmla="*/ 43052 h 43052"/>
              <a:gd name="T4" fmla="*/ 505 w 22105"/>
              <a:gd name="T5" fmla="*/ 21600 h 43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05" h="43052" fill="none" extrusionOk="0">
                <a:moveTo>
                  <a:pt x="-1" y="5"/>
                </a:moveTo>
                <a:cubicBezTo>
                  <a:pt x="168" y="1"/>
                  <a:pt x="336" y="0"/>
                  <a:pt x="505" y="0"/>
                </a:cubicBezTo>
                <a:cubicBezTo>
                  <a:pt x="12434" y="0"/>
                  <a:pt x="22105" y="9670"/>
                  <a:pt x="22105" y="21600"/>
                </a:cubicBezTo>
                <a:cubicBezTo>
                  <a:pt x="22105" y="32551"/>
                  <a:pt x="13908" y="41770"/>
                  <a:pt x="3031" y="43051"/>
                </a:cubicBezTo>
              </a:path>
              <a:path w="22105" h="43052" stroke="0" extrusionOk="0">
                <a:moveTo>
                  <a:pt x="-1" y="5"/>
                </a:moveTo>
                <a:cubicBezTo>
                  <a:pt x="168" y="1"/>
                  <a:pt x="336" y="0"/>
                  <a:pt x="505" y="0"/>
                </a:cubicBezTo>
                <a:cubicBezTo>
                  <a:pt x="12434" y="0"/>
                  <a:pt x="22105" y="9670"/>
                  <a:pt x="22105" y="21600"/>
                </a:cubicBezTo>
                <a:cubicBezTo>
                  <a:pt x="22105" y="32551"/>
                  <a:pt x="13908" y="41770"/>
                  <a:pt x="3031" y="43051"/>
                </a:cubicBezTo>
                <a:lnTo>
                  <a:pt x="505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6222" name="Rectangle 78">
            <a:extLst>
              <a:ext uri="{FF2B5EF4-FFF2-40B4-BE49-F238E27FC236}">
                <a16:creationId xmlns:a16="http://schemas.microsoft.com/office/drawing/2014/main" id="{05327143-8F5C-40D1-93DE-5DB4A8729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333375"/>
            <a:ext cx="482441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empus Sans ITC" panose="04020404030D07020202" pitchFamily="82" charset="0"/>
              </a:rPr>
              <a:t>Model robota s linearnim pogonom (hidrauličnim ili pneumatskim)</a:t>
            </a:r>
          </a:p>
        </p:txBody>
      </p:sp>
      <p:sp>
        <p:nvSpPr>
          <p:cNvPr id="6223" name="AutoShape 79">
            <a:extLst>
              <a:ext uri="{FF2B5EF4-FFF2-40B4-BE49-F238E27FC236}">
                <a16:creationId xmlns:a16="http://schemas.microsoft.com/office/drawing/2014/main" id="{FEE16B34-BC1B-4167-AF74-86963F3B8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997200"/>
            <a:ext cx="73025" cy="431800"/>
          </a:xfrm>
          <a:prstGeom prst="downArrow">
            <a:avLst>
              <a:gd name="adj1" fmla="val 50000"/>
              <a:gd name="adj2" fmla="val 147826"/>
            </a:avLst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40000">
                                      <p:cBhvr>
                                        <p:cTn id="24" dur="3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64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4722 L 4.72222E-6 0.00046 " pathEditMode="relative" rAng="0" ptsTypes="AA">
                                      <p:cBhvr>
                                        <p:cTn id="26" dur="3000" spd="-100000" fill="hold"/>
                                        <p:tgtEl>
                                          <p:spTgt spid="62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3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0.04583 L -4.16667E-6 0.00301 " pathEditMode="relative" rAng="0" ptsTypes="AA">
                                      <p:cBhvr>
                                        <p:cTn id="28" dur="3000" spd="-100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9" name="Rectangle 11">
            <a:extLst>
              <a:ext uri="{FF2B5EF4-FFF2-40B4-BE49-F238E27FC236}">
                <a16:creationId xmlns:a16="http://schemas.microsoft.com/office/drawing/2014/main" id="{00CE6D0F-0BA7-47CD-B961-1683BC1FF62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33900" y="4702175"/>
            <a:ext cx="1651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175" name="Line 7">
            <a:extLst>
              <a:ext uri="{FF2B5EF4-FFF2-40B4-BE49-F238E27FC236}">
                <a16:creationId xmlns:a16="http://schemas.microsoft.com/office/drawing/2014/main" id="{EEA55276-3525-49E8-BE5E-CA7FF399510C}"/>
              </a:ext>
            </a:extLst>
          </p:cNvPr>
          <p:cNvSpPr>
            <a:spLocks noChangeShapeType="1"/>
          </p:cNvSpPr>
          <p:nvPr/>
        </p:nvSpPr>
        <p:spPr bwMode="auto">
          <a:xfrm rot="2700000">
            <a:off x="3639344" y="4690269"/>
            <a:ext cx="0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7188" name="Rectangle 20">
            <a:extLst>
              <a:ext uri="{FF2B5EF4-FFF2-40B4-BE49-F238E27FC236}">
                <a16:creationId xmlns:a16="http://schemas.microsoft.com/office/drawing/2014/main" id="{3BA4B6A6-BA16-465E-AB59-3E8D6A30F578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707607" y="4437856"/>
            <a:ext cx="215900" cy="433387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50000">
                <a:schemeClr val="bg1"/>
              </a:gs>
              <a:gs pos="100000">
                <a:srgbClr val="00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189" name="Freeform 21">
            <a:extLst>
              <a:ext uri="{FF2B5EF4-FFF2-40B4-BE49-F238E27FC236}">
                <a16:creationId xmlns:a16="http://schemas.microsoft.com/office/drawing/2014/main" id="{5AC4C9E1-F86B-4D60-8E55-CC3FC2B6A7B4}"/>
              </a:ext>
            </a:extLst>
          </p:cNvPr>
          <p:cNvSpPr>
            <a:spLocks/>
          </p:cNvSpPr>
          <p:nvPr/>
        </p:nvSpPr>
        <p:spPr bwMode="auto">
          <a:xfrm>
            <a:off x="2843213" y="4894263"/>
            <a:ext cx="3529012" cy="215900"/>
          </a:xfrm>
          <a:custGeom>
            <a:avLst/>
            <a:gdLst>
              <a:gd name="T0" fmla="*/ 137 w 2178"/>
              <a:gd name="T1" fmla="*/ 0 h 136"/>
              <a:gd name="T2" fmla="*/ 2042 w 2178"/>
              <a:gd name="T3" fmla="*/ 0 h 136"/>
              <a:gd name="T4" fmla="*/ 2178 w 2178"/>
              <a:gd name="T5" fmla="*/ 136 h 136"/>
              <a:gd name="T6" fmla="*/ 0 w 2178"/>
              <a:gd name="T7" fmla="*/ 136 h 136"/>
              <a:gd name="T8" fmla="*/ 137 w 2178"/>
              <a:gd name="T9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78" h="136">
                <a:moveTo>
                  <a:pt x="137" y="0"/>
                </a:moveTo>
                <a:lnTo>
                  <a:pt x="2042" y="0"/>
                </a:lnTo>
                <a:lnTo>
                  <a:pt x="2178" y="136"/>
                </a:lnTo>
                <a:lnTo>
                  <a:pt x="0" y="136"/>
                </a:lnTo>
                <a:lnTo>
                  <a:pt x="137" y="0"/>
                </a:lnTo>
                <a:close/>
              </a:path>
            </a:pathLst>
          </a:custGeom>
          <a:solidFill>
            <a:srgbClr val="B2B2B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pSp>
        <p:nvGrpSpPr>
          <p:cNvPr id="7190" name="Group 22">
            <a:extLst>
              <a:ext uri="{FF2B5EF4-FFF2-40B4-BE49-F238E27FC236}">
                <a16:creationId xmlns:a16="http://schemas.microsoft.com/office/drawing/2014/main" id="{B4EB9EF6-E62F-4DD1-B0D9-3452BF1F115D}"/>
              </a:ext>
            </a:extLst>
          </p:cNvPr>
          <p:cNvGrpSpPr>
            <a:grpSpLocks/>
          </p:cNvGrpSpPr>
          <p:nvPr/>
        </p:nvGrpSpPr>
        <p:grpSpPr bwMode="auto">
          <a:xfrm rot="2700000">
            <a:off x="3898107" y="4033043"/>
            <a:ext cx="215900" cy="862013"/>
            <a:chOff x="3107" y="1117"/>
            <a:chExt cx="136" cy="544"/>
          </a:xfrm>
        </p:grpSpPr>
        <p:sp>
          <p:nvSpPr>
            <p:cNvPr id="7191" name="Line 23">
              <a:extLst>
                <a:ext uri="{FF2B5EF4-FFF2-40B4-BE49-F238E27FC236}">
                  <a16:creationId xmlns:a16="http://schemas.microsoft.com/office/drawing/2014/main" id="{69B6BA0E-A867-45E5-AEDB-4822C7DD7A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3" y="1117"/>
              <a:ext cx="0" cy="54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  <p:sp>
          <p:nvSpPr>
            <p:cNvPr id="7192" name="Line 24">
              <a:extLst>
                <a:ext uri="{FF2B5EF4-FFF2-40B4-BE49-F238E27FC236}">
                  <a16:creationId xmlns:a16="http://schemas.microsoft.com/office/drawing/2014/main" id="{5D71DA50-12CE-4182-86BD-2917ADD59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661"/>
              <a:ext cx="136" cy="0"/>
            </a:xfrm>
            <a:prstGeom prst="line">
              <a:avLst/>
            </a:prstGeom>
            <a:noFill/>
            <a:ln w="76200">
              <a:solidFill>
                <a:srgbClr val="CC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hr-HR"/>
            </a:p>
          </p:txBody>
        </p:sp>
      </p:grpSp>
      <p:grpSp>
        <p:nvGrpSpPr>
          <p:cNvPr id="7324" name="Group 156">
            <a:extLst>
              <a:ext uri="{FF2B5EF4-FFF2-40B4-BE49-F238E27FC236}">
                <a16:creationId xmlns:a16="http://schemas.microsoft.com/office/drawing/2014/main" id="{B4257F41-69DD-4A5A-B9DB-D85704D79B9E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2097088"/>
            <a:ext cx="5268913" cy="5219700"/>
            <a:chOff x="1248" y="935"/>
            <a:chExt cx="3319" cy="3288"/>
          </a:xfrm>
        </p:grpSpPr>
        <p:grpSp>
          <p:nvGrpSpPr>
            <p:cNvPr id="7321" name="Group 153">
              <a:extLst>
                <a:ext uri="{FF2B5EF4-FFF2-40B4-BE49-F238E27FC236}">
                  <a16:creationId xmlns:a16="http://schemas.microsoft.com/office/drawing/2014/main" id="{9931698A-709F-47A0-87F2-B2D9604EFB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935"/>
              <a:ext cx="3319" cy="3288"/>
              <a:chOff x="1248" y="935"/>
              <a:chExt cx="3319" cy="3288"/>
            </a:xfrm>
          </p:grpSpPr>
          <p:grpSp>
            <p:nvGrpSpPr>
              <p:cNvPr id="7284" name="Group 116">
                <a:extLst>
                  <a:ext uri="{FF2B5EF4-FFF2-40B4-BE49-F238E27FC236}">
                    <a16:creationId xmlns:a16="http://schemas.microsoft.com/office/drawing/2014/main" id="{73CEFC49-4E3B-435D-90B5-DE7B23EE81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48" y="935"/>
                <a:ext cx="2005" cy="3288"/>
                <a:chOff x="1248" y="935"/>
                <a:chExt cx="2005" cy="3288"/>
              </a:xfrm>
            </p:grpSpPr>
            <p:sp>
              <p:nvSpPr>
                <p:cNvPr id="7170" name="Line 2">
                  <a:extLst>
                    <a:ext uri="{FF2B5EF4-FFF2-40B4-BE49-F238E27FC236}">
                      <a16:creationId xmlns:a16="http://schemas.microsoft.com/office/drawing/2014/main" id="{09C6669D-2EC0-4D41-B1E6-00D4E76722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73" y="1706"/>
                  <a:ext cx="0" cy="227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grpSp>
              <p:nvGrpSpPr>
                <p:cNvPr id="7172" name="Group 4">
                  <a:extLst>
                    <a:ext uri="{FF2B5EF4-FFF2-40B4-BE49-F238E27FC236}">
                      <a16:creationId xmlns:a16="http://schemas.microsoft.com/office/drawing/2014/main" id="{4DB0E342-0A28-4DA0-A90D-2156B2FEC7C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07" y="1071"/>
                  <a:ext cx="136" cy="454"/>
                  <a:chOff x="3107" y="1117"/>
                  <a:chExt cx="136" cy="544"/>
                </a:xfrm>
              </p:grpSpPr>
              <p:sp>
                <p:nvSpPr>
                  <p:cNvPr id="7173" name="Line 5">
                    <a:extLst>
                      <a:ext uri="{FF2B5EF4-FFF2-40B4-BE49-F238E27FC236}">
                        <a16:creationId xmlns:a16="http://schemas.microsoft.com/office/drawing/2014/main" id="{66FAE14A-F5D0-46DE-A82A-4B69F28F25E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73" y="1117"/>
                    <a:ext cx="0" cy="544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  <p:sp>
                <p:nvSpPr>
                  <p:cNvPr id="7174" name="Line 6">
                    <a:extLst>
                      <a:ext uri="{FF2B5EF4-FFF2-40B4-BE49-F238E27FC236}">
                        <a16:creationId xmlns:a16="http://schemas.microsoft.com/office/drawing/2014/main" id="{03174D53-42D4-4C7C-9C0F-5C6501B3BD8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07" y="1661"/>
                    <a:ext cx="136" cy="0"/>
                  </a:xfrm>
                  <a:prstGeom prst="line">
                    <a:avLst/>
                  </a:prstGeom>
                  <a:noFill/>
                  <a:ln w="76200">
                    <a:solidFill>
                      <a:schemeClr val="bg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7176" name="Group 8">
                  <a:extLst>
                    <a:ext uri="{FF2B5EF4-FFF2-40B4-BE49-F238E27FC236}">
                      <a16:creationId xmlns:a16="http://schemas.microsoft.com/office/drawing/2014/main" id="{C3D350CD-BEFD-4082-8050-083AB823E0A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48" y="1071"/>
                  <a:ext cx="271" cy="125"/>
                  <a:chOff x="1247" y="1899"/>
                  <a:chExt cx="271" cy="125"/>
                </a:xfrm>
              </p:grpSpPr>
              <p:sp>
                <p:nvSpPr>
                  <p:cNvPr id="7177" name="Freeform 9">
                    <a:extLst>
                      <a:ext uri="{FF2B5EF4-FFF2-40B4-BE49-F238E27FC236}">
                        <a16:creationId xmlns:a16="http://schemas.microsoft.com/office/drawing/2014/main" id="{B1D03D09-52F2-427A-8C33-21B39B458C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1519181">
                    <a:off x="1247" y="1933"/>
                    <a:ext cx="181" cy="91"/>
                  </a:xfrm>
                  <a:custGeom>
                    <a:avLst/>
                    <a:gdLst>
                      <a:gd name="T0" fmla="*/ 0 w 181"/>
                      <a:gd name="T1" fmla="*/ 0 h 91"/>
                      <a:gd name="T2" fmla="*/ 90 w 181"/>
                      <a:gd name="T3" fmla="*/ 0 h 91"/>
                      <a:gd name="T4" fmla="*/ 181 w 181"/>
                      <a:gd name="T5" fmla="*/ 46 h 91"/>
                      <a:gd name="T6" fmla="*/ 90 w 181"/>
                      <a:gd name="T7" fmla="*/ 91 h 91"/>
                      <a:gd name="T8" fmla="*/ 0 w 181"/>
                      <a:gd name="T9" fmla="*/ 91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81" h="91">
                        <a:moveTo>
                          <a:pt x="0" y="0"/>
                        </a:moveTo>
                        <a:lnTo>
                          <a:pt x="90" y="0"/>
                        </a:lnTo>
                        <a:lnTo>
                          <a:pt x="181" y="46"/>
                        </a:lnTo>
                        <a:lnTo>
                          <a:pt x="90" y="91"/>
                        </a:lnTo>
                        <a:lnTo>
                          <a:pt x="0" y="91"/>
                        </a:lnTo>
                      </a:path>
                    </a:pathLst>
                  </a:custGeom>
                  <a:noFill/>
                  <a:ln w="28575" cmpd="sng">
                    <a:solidFill>
                      <a:srgbClr val="777777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  <p:sp>
                <p:nvSpPr>
                  <p:cNvPr id="7178" name="Line 10">
                    <a:extLst>
                      <a:ext uri="{FF2B5EF4-FFF2-40B4-BE49-F238E27FC236}">
                        <a16:creationId xmlns:a16="http://schemas.microsoft.com/office/drawing/2014/main" id="{EA764450-237E-4A4B-932B-4A6840F421B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05" y="1899"/>
                    <a:ext cx="113" cy="45"/>
                  </a:xfrm>
                  <a:prstGeom prst="line">
                    <a:avLst/>
                  </a:prstGeom>
                  <a:noFill/>
                  <a:ln w="38100">
                    <a:solidFill>
                      <a:srgbClr val="777777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7180" name="Group 12">
                  <a:extLst>
                    <a:ext uri="{FF2B5EF4-FFF2-40B4-BE49-F238E27FC236}">
                      <a16:creationId xmlns:a16="http://schemas.microsoft.com/office/drawing/2014/main" id="{7496A997-4956-4714-8385-AC333A5D4CB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5" y="981"/>
                  <a:ext cx="1768" cy="136"/>
                  <a:chOff x="1269" y="981"/>
                  <a:chExt cx="1768" cy="136"/>
                </a:xfrm>
              </p:grpSpPr>
              <p:sp>
                <p:nvSpPr>
                  <p:cNvPr id="7181" name="Rectangle 13">
                    <a:extLst>
                      <a:ext uri="{FF2B5EF4-FFF2-40B4-BE49-F238E27FC236}">
                        <a16:creationId xmlns:a16="http://schemas.microsoft.com/office/drawing/2014/main" id="{034E59B8-8A24-4FC7-9AD4-8544DAA4E64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981"/>
                    <a:ext cx="1633" cy="136"/>
                  </a:xfrm>
                  <a:prstGeom prst="rect">
                    <a:avLst/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grpSp>
                <p:nvGrpSpPr>
                  <p:cNvPr id="7182" name="Group 14">
                    <a:extLst>
                      <a:ext uri="{FF2B5EF4-FFF2-40B4-BE49-F238E27FC236}">
                        <a16:creationId xmlns:a16="http://schemas.microsoft.com/office/drawing/2014/main" id="{36B7BB3B-025B-4E15-9FBF-E906EE2F192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69" y="981"/>
                    <a:ext cx="136" cy="136"/>
                    <a:chOff x="1202" y="1888"/>
                    <a:chExt cx="136" cy="136"/>
                  </a:xfrm>
                </p:grpSpPr>
                <p:sp>
                  <p:nvSpPr>
                    <p:cNvPr id="7183" name="Oval 15">
                      <a:extLst>
                        <a:ext uri="{FF2B5EF4-FFF2-40B4-BE49-F238E27FC236}">
                          <a16:creationId xmlns:a16="http://schemas.microsoft.com/office/drawing/2014/main" id="{A9D0D636-0850-4CA1-949F-D6A75B21E62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2" y="1888"/>
                      <a:ext cx="136" cy="136"/>
                    </a:xfrm>
                    <a:prstGeom prst="ellipse">
                      <a:avLst/>
                    </a:prstGeom>
                    <a:solidFill>
                      <a:srgbClr val="B2B2B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sp>
                  <p:nvSpPr>
                    <p:cNvPr id="7184" name="Oval 16">
                      <a:extLst>
                        <a:ext uri="{FF2B5EF4-FFF2-40B4-BE49-F238E27FC236}">
                          <a16:creationId xmlns:a16="http://schemas.microsoft.com/office/drawing/2014/main" id="{08F49EB7-797D-44BA-A532-9CF99D16E20A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7" y="1933"/>
                      <a:ext cx="46" cy="46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</p:grpSp>
              <p:grpSp>
                <p:nvGrpSpPr>
                  <p:cNvPr id="7185" name="Group 17">
                    <a:extLst>
                      <a:ext uri="{FF2B5EF4-FFF2-40B4-BE49-F238E27FC236}">
                        <a16:creationId xmlns:a16="http://schemas.microsoft.com/office/drawing/2014/main" id="{FAD6494D-06A0-4554-BCAB-D511228C8DBE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901" y="981"/>
                    <a:ext cx="136" cy="136"/>
                    <a:chOff x="1202" y="1888"/>
                    <a:chExt cx="136" cy="136"/>
                  </a:xfrm>
                </p:grpSpPr>
                <p:sp>
                  <p:nvSpPr>
                    <p:cNvPr id="7186" name="Oval 18">
                      <a:extLst>
                        <a:ext uri="{FF2B5EF4-FFF2-40B4-BE49-F238E27FC236}">
                          <a16:creationId xmlns:a16="http://schemas.microsoft.com/office/drawing/2014/main" id="{5D89DF35-C4D3-4B04-8382-846E2314DE0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2" y="1888"/>
                      <a:ext cx="136" cy="136"/>
                    </a:xfrm>
                    <a:prstGeom prst="ellipse">
                      <a:avLst/>
                    </a:prstGeom>
                    <a:solidFill>
                      <a:srgbClr val="B2B2B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sp>
                  <p:nvSpPr>
                    <p:cNvPr id="7187" name="Oval 19">
                      <a:extLst>
                        <a:ext uri="{FF2B5EF4-FFF2-40B4-BE49-F238E27FC236}">
                          <a16:creationId xmlns:a16="http://schemas.microsoft.com/office/drawing/2014/main" id="{7A56C8BF-1769-4555-9003-532F8D9156B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7" y="1933"/>
                      <a:ext cx="46" cy="46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</p:grpSp>
            </p:grpSp>
            <p:grpSp>
              <p:nvGrpSpPr>
                <p:cNvPr id="7193" name="Group 25">
                  <a:extLst>
                    <a:ext uri="{FF2B5EF4-FFF2-40B4-BE49-F238E27FC236}">
                      <a16:creationId xmlns:a16="http://schemas.microsoft.com/office/drawing/2014/main" id="{65257391-7674-48D6-AC29-21FD3D3029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263923">
                  <a:off x="2744" y="1884"/>
                  <a:ext cx="497" cy="156"/>
                  <a:chOff x="2700" y="1888"/>
                  <a:chExt cx="544" cy="156"/>
                </a:xfrm>
              </p:grpSpPr>
              <p:sp>
                <p:nvSpPr>
                  <p:cNvPr id="7194" name="AutoShape 26">
                    <a:extLst>
                      <a:ext uri="{FF2B5EF4-FFF2-40B4-BE49-F238E27FC236}">
                        <a16:creationId xmlns:a16="http://schemas.microsoft.com/office/drawing/2014/main" id="{46229C00-E499-4986-8070-35C43FACC3A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1054761">
                    <a:off x="2700" y="1924"/>
                    <a:ext cx="544" cy="12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7195" name="Oval 27">
                    <a:extLst>
                      <a:ext uri="{FF2B5EF4-FFF2-40B4-BE49-F238E27FC236}">
                        <a16:creationId xmlns:a16="http://schemas.microsoft.com/office/drawing/2014/main" id="{FC1AD822-6AA1-4DC6-97BA-F69B8BD182AF}"/>
                      </a:ext>
                    </a:extLst>
                  </p:cNvPr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139" y="1888"/>
                    <a:ext cx="68" cy="68"/>
                  </a:xfrm>
                  <a:prstGeom prst="ellipse">
                    <a:avLst/>
                  </a:prstGeom>
                  <a:solidFill>
                    <a:srgbClr val="B2B2B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7196" name="Group 28">
                  <a:extLst>
                    <a:ext uri="{FF2B5EF4-FFF2-40B4-BE49-F238E27FC236}">
                      <a16:creationId xmlns:a16="http://schemas.microsoft.com/office/drawing/2014/main" id="{75B79FEF-552D-44BB-96C3-E24F077B487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63" y="935"/>
                  <a:ext cx="690" cy="3288"/>
                  <a:chOff x="2563" y="935"/>
                  <a:chExt cx="690" cy="3288"/>
                </a:xfrm>
              </p:grpSpPr>
              <p:grpSp>
                <p:nvGrpSpPr>
                  <p:cNvPr id="7197" name="Group 29">
                    <a:extLst>
                      <a:ext uri="{FF2B5EF4-FFF2-40B4-BE49-F238E27FC236}">
                        <a16:creationId xmlns:a16="http://schemas.microsoft.com/office/drawing/2014/main" id="{321BB268-CF20-4623-BBEA-5D37998F785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4200000">
                    <a:off x="1747" y="1751"/>
                    <a:ext cx="1768" cy="136"/>
                    <a:chOff x="1269" y="981"/>
                    <a:chExt cx="1768" cy="136"/>
                  </a:xfrm>
                </p:grpSpPr>
                <p:sp>
                  <p:nvSpPr>
                    <p:cNvPr id="7198" name="Rectangle 30">
                      <a:extLst>
                        <a:ext uri="{FF2B5EF4-FFF2-40B4-BE49-F238E27FC236}">
                          <a16:creationId xmlns:a16="http://schemas.microsoft.com/office/drawing/2014/main" id="{22670E05-F0C4-410E-A31D-256F238D412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8" y="981"/>
                      <a:ext cx="1633" cy="136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grpSp>
                  <p:nvGrpSpPr>
                    <p:cNvPr id="7199" name="Group 31">
                      <a:extLst>
                        <a:ext uri="{FF2B5EF4-FFF2-40B4-BE49-F238E27FC236}">
                          <a16:creationId xmlns:a16="http://schemas.microsoft.com/office/drawing/2014/main" id="{72D01647-F6E8-480A-BA56-D34320F442B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69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200" name="Oval 32">
                        <a:extLst>
                          <a:ext uri="{FF2B5EF4-FFF2-40B4-BE49-F238E27FC236}">
                            <a16:creationId xmlns:a16="http://schemas.microsoft.com/office/drawing/2014/main" id="{DFE133E9-0A3C-4F60-A1EF-C229DF7EFFB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solidFill>
                        <a:srgbClr val="B2B2B2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201" name="Oval 33">
                        <a:extLst>
                          <a:ext uri="{FF2B5EF4-FFF2-40B4-BE49-F238E27FC236}">
                            <a16:creationId xmlns:a16="http://schemas.microsoft.com/office/drawing/2014/main" id="{33484B0E-344A-47F1-91DA-A1AE0010054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solidFill>
                        <a:schemeClr val="bg2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  <p:grpSp>
                  <p:nvGrpSpPr>
                    <p:cNvPr id="7202" name="Group 34">
                      <a:extLst>
                        <a:ext uri="{FF2B5EF4-FFF2-40B4-BE49-F238E27FC236}">
                          <a16:creationId xmlns:a16="http://schemas.microsoft.com/office/drawing/2014/main" id="{A4A5224B-D522-41DD-B504-A92653925B5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1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203" name="Oval 35">
                        <a:extLst>
                          <a:ext uri="{FF2B5EF4-FFF2-40B4-BE49-F238E27FC236}">
                            <a16:creationId xmlns:a16="http://schemas.microsoft.com/office/drawing/2014/main" id="{D97306FD-F89C-41D7-920F-1B32BD4867F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solidFill>
                        <a:srgbClr val="B2B2B2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204" name="Oval 36">
                        <a:extLst>
                          <a:ext uri="{FF2B5EF4-FFF2-40B4-BE49-F238E27FC236}">
                            <a16:creationId xmlns:a16="http://schemas.microsoft.com/office/drawing/2014/main" id="{28086860-07AA-4252-9E37-3285B6D18F4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solidFill>
                        <a:schemeClr val="bg2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</p:grpSp>
              <p:grpSp>
                <p:nvGrpSpPr>
                  <p:cNvPr id="7205" name="Group 37">
                    <a:extLst>
                      <a:ext uri="{FF2B5EF4-FFF2-40B4-BE49-F238E27FC236}">
                        <a16:creationId xmlns:a16="http://schemas.microsoft.com/office/drawing/2014/main" id="{93A6C90B-9EC4-4693-93E4-1AEDBCB931B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4200000">
                    <a:off x="2301" y="3271"/>
                    <a:ext cx="1768" cy="136"/>
                    <a:chOff x="1269" y="981"/>
                    <a:chExt cx="1768" cy="136"/>
                  </a:xfrm>
                </p:grpSpPr>
                <p:sp>
                  <p:nvSpPr>
                    <p:cNvPr id="7206" name="Rectangle 38">
                      <a:extLst>
                        <a:ext uri="{FF2B5EF4-FFF2-40B4-BE49-F238E27FC236}">
                          <a16:creationId xmlns:a16="http://schemas.microsoft.com/office/drawing/2014/main" id="{7CF2AFEB-2077-4D31-BC02-B11376FB4AC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8" y="981"/>
                      <a:ext cx="1633" cy="13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00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grpSp>
                  <p:nvGrpSpPr>
                    <p:cNvPr id="7207" name="Group 39">
                      <a:extLst>
                        <a:ext uri="{FF2B5EF4-FFF2-40B4-BE49-F238E27FC236}">
                          <a16:creationId xmlns:a16="http://schemas.microsoft.com/office/drawing/2014/main" id="{C4D99A10-A83E-41DE-810C-EE1CD44CB52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69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208" name="Oval 40">
                        <a:extLst>
                          <a:ext uri="{FF2B5EF4-FFF2-40B4-BE49-F238E27FC236}">
                            <a16:creationId xmlns:a16="http://schemas.microsoft.com/office/drawing/2014/main" id="{57C344BC-618B-432C-ADF8-7F4BA1F5031F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2B2B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209" name="Oval 41">
                        <a:extLst>
                          <a:ext uri="{FF2B5EF4-FFF2-40B4-BE49-F238E27FC236}">
                            <a16:creationId xmlns:a16="http://schemas.microsoft.com/office/drawing/2014/main" id="{B63AB89F-4BA1-4957-8842-D9ED7A53C9DD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  <p:grpSp>
                  <p:nvGrpSpPr>
                    <p:cNvPr id="7210" name="Group 42">
                      <a:extLst>
                        <a:ext uri="{FF2B5EF4-FFF2-40B4-BE49-F238E27FC236}">
                          <a16:creationId xmlns:a16="http://schemas.microsoft.com/office/drawing/2014/main" id="{4784A5CC-0D59-4250-8C7C-0EB78E49C253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1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211" name="Oval 43">
                        <a:extLst>
                          <a:ext uri="{FF2B5EF4-FFF2-40B4-BE49-F238E27FC236}">
                            <a16:creationId xmlns:a16="http://schemas.microsoft.com/office/drawing/2014/main" id="{5A3109F5-C758-457C-A876-FD96F0EF3761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2B2B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212" name="Oval 44">
                        <a:extLst>
                          <a:ext uri="{FF2B5EF4-FFF2-40B4-BE49-F238E27FC236}">
                            <a16:creationId xmlns:a16="http://schemas.microsoft.com/office/drawing/2014/main" id="{E650E4EB-3506-4F3F-9764-C253877FEE48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</p:grpSp>
            </p:grpSp>
          </p:grpSp>
          <p:grpSp>
            <p:nvGrpSpPr>
              <p:cNvPr id="7285" name="Group 117">
                <a:extLst>
                  <a:ext uri="{FF2B5EF4-FFF2-40B4-BE49-F238E27FC236}">
                    <a16:creationId xmlns:a16="http://schemas.microsoft.com/office/drawing/2014/main" id="{3FFC4318-6DB7-4CE8-87CF-37AC25FC133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H="1">
                <a:off x="2562" y="935"/>
                <a:ext cx="2005" cy="3288"/>
                <a:chOff x="1248" y="935"/>
                <a:chExt cx="2005" cy="3288"/>
              </a:xfrm>
            </p:grpSpPr>
            <p:sp>
              <p:nvSpPr>
                <p:cNvPr id="7286" name="Line 118">
                  <a:extLst>
                    <a:ext uri="{FF2B5EF4-FFF2-40B4-BE49-F238E27FC236}">
                      <a16:creationId xmlns:a16="http://schemas.microsoft.com/office/drawing/2014/main" id="{0AC52F1A-8AC2-4C7C-AF74-70345F1DE1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73" y="1706"/>
                  <a:ext cx="0" cy="227"/>
                </a:xfrm>
                <a:prstGeom prst="line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57150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hr-HR"/>
                </a:p>
              </p:txBody>
            </p:sp>
            <p:grpSp>
              <p:nvGrpSpPr>
                <p:cNvPr id="7287" name="Group 119">
                  <a:extLst>
                    <a:ext uri="{FF2B5EF4-FFF2-40B4-BE49-F238E27FC236}">
                      <a16:creationId xmlns:a16="http://schemas.microsoft.com/office/drawing/2014/main" id="{88F2A054-21BA-4043-991B-09B71FE0048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107" y="1071"/>
                  <a:ext cx="136" cy="454"/>
                  <a:chOff x="3107" y="1117"/>
                  <a:chExt cx="136" cy="544"/>
                </a:xfrm>
              </p:grpSpPr>
              <p:sp>
                <p:nvSpPr>
                  <p:cNvPr id="7288" name="Line 120">
                    <a:extLst>
                      <a:ext uri="{FF2B5EF4-FFF2-40B4-BE49-F238E27FC236}">
                        <a16:creationId xmlns:a16="http://schemas.microsoft.com/office/drawing/2014/main" id="{6A15FB2D-BFA3-474C-8D6B-628B1EF31EA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73" y="1117"/>
                    <a:ext cx="0" cy="544"/>
                  </a:xfrm>
                  <a:prstGeom prst="lin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57150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  <p:sp>
                <p:nvSpPr>
                  <p:cNvPr id="7289" name="Line 121">
                    <a:extLst>
                      <a:ext uri="{FF2B5EF4-FFF2-40B4-BE49-F238E27FC236}">
                        <a16:creationId xmlns:a16="http://schemas.microsoft.com/office/drawing/2014/main" id="{B94C0410-6245-4EE4-AAF9-75CCB6D2850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107" y="1661"/>
                    <a:ext cx="136" cy="0"/>
                  </a:xfrm>
                  <a:prstGeom prst="lin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76200">
                        <a:solidFill>
                          <a:schemeClr val="bg2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7290" name="Group 122">
                  <a:extLst>
                    <a:ext uri="{FF2B5EF4-FFF2-40B4-BE49-F238E27FC236}">
                      <a16:creationId xmlns:a16="http://schemas.microsoft.com/office/drawing/2014/main" id="{0C41CBF5-866A-43F2-AEF6-AE887A9C0F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48" y="1071"/>
                  <a:ext cx="271" cy="125"/>
                  <a:chOff x="1247" y="1899"/>
                  <a:chExt cx="271" cy="125"/>
                </a:xfrm>
              </p:grpSpPr>
              <p:sp>
                <p:nvSpPr>
                  <p:cNvPr id="7291" name="Freeform 123">
                    <a:extLst>
                      <a:ext uri="{FF2B5EF4-FFF2-40B4-BE49-F238E27FC236}">
                        <a16:creationId xmlns:a16="http://schemas.microsoft.com/office/drawing/2014/main" id="{744BC158-80DC-43CE-AA47-A197CAE2EEF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 rot="-1519181">
                    <a:off x="1247" y="1933"/>
                    <a:ext cx="181" cy="91"/>
                  </a:xfrm>
                  <a:custGeom>
                    <a:avLst/>
                    <a:gdLst>
                      <a:gd name="T0" fmla="*/ 0 w 181"/>
                      <a:gd name="T1" fmla="*/ 0 h 91"/>
                      <a:gd name="T2" fmla="*/ 90 w 181"/>
                      <a:gd name="T3" fmla="*/ 0 h 91"/>
                      <a:gd name="T4" fmla="*/ 181 w 181"/>
                      <a:gd name="T5" fmla="*/ 46 h 91"/>
                      <a:gd name="T6" fmla="*/ 90 w 181"/>
                      <a:gd name="T7" fmla="*/ 91 h 91"/>
                      <a:gd name="T8" fmla="*/ 0 w 181"/>
                      <a:gd name="T9" fmla="*/ 91 h 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81" h="91">
                        <a:moveTo>
                          <a:pt x="0" y="0"/>
                        </a:moveTo>
                        <a:lnTo>
                          <a:pt x="90" y="0"/>
                        </a:lnTo>
                        <a:lnTo>
                          <a:pt x="181" y="46"/>
                        </a:lnTo>
                        <a:lnTo>
                          <a:pt x="90" y="91"/>
                        </a:lnTo>
                        <a:lnTo>
                          <a:pt x="0" y="91"/>
                        </a:lnTo>
                      </a:path>
                    </a:pathLst>
                  </a:cu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28575" cmpd="sng">
                        <a:solidFill>
                          <a:srgbClr val="777777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  <p:sp>
                <p:nvSpPr>
                  <p:cNvPr id="7292" name="Line 124">
                    <a:extLst>
                      <a:ext uri="{FF2B5EF4-FFF2-40B4-BE49-F238E27FC236}">
                        <a16:creationId xmlns:a16="http://schemas.microsoft.com/office/drawing/2014/main" id="{818D778B-7269-4EEF-BAC4-7DEDC221DB3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405" y="1899"/>
                    <a:ext cx="113" cy="45"/>
                  </a:xfrm>
                  <a:prstGeom prst="lin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91240B29-F687-4F45-9708-019B960494DF}">
                      <a14:hiddenLine xmlns:a14="http://schemas.microsoft.com/office/drawing/2010/main" w="38100">
                        <a:solidFill>
                          <a:srgbClr val="777777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7293" name="Group 125">
                  <a:extLst>
                    <a:ext uri="{FF2B5EF4-FFF2-40B4-BE49-F238E27FC236}">
                      <a16:creationId xmlns:a16="http://schemas.microsoft.com/office/drawing/2014/main" id="{DF4A67A6-367C-4AB0-84AD-38A90F6364A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475" y="981"/>
                  <a:ext cx="1768" cy="136"/>
                  <a:chOff x="1269" y="981"/>
                  <a:chExt cx="1768" cy="136"/>
                </a:xfrm>
              </p:grpSpPr>
              <p:sp>
                <p:nvSpPr>
                  <p:cNvPr id="7294" name="Rectangle 126">
                    <a:extLst>
                      <a:ext uri="{FF2B5EF4-FFF2-40B4-BE49-F238E27FC236}">
                        <a16:creationId xmlns:a16="http://schemas.microsoft.com/office/drawing/2014/main" id="{6EF4D12B-3FEF-4159-9228-3D13955C216F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338" y="981"/>
                    <a:ext cx="1633" cy="13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00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grpSp>
                <p:nvGrpSpPr>
                  <p:cNvPr id="7295" name="Group 127">
                    <a:extLst>
                      <a:ext uri="{FF2B5EF4-FFF2-40B4-BE49-F238E27FC236}">
                        <a16:creationId xmlns:a16="http://schemas.microsoft.com/office/drawing/2014/main" id="{9CC4FFCB-944D-41D8-9319-00F2FE664DE5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269" y="981"/>
                    <a:ext cx="136" cy="136"/>
                    <a:chOff x="1202" y="1888"/>
                    <a:chExt cx="136" cy="136"/>
                  </a:xfrm>
                </p:grpSpPr>
                <p:sp>
                  <p:nvSpPr>
                    <p:cNvPr id="7296" name="Oval 128">
                      <a:extLst>
                        <a:ext uri="{FF2B5EF4-FFF2-40B4-BE49-F238E27FC236}">
                          <a16:creationId xmlns:a16="http://schemas.microsoft.com/office/drawing/2014/main" id="{E84E7661-D00C-4E51-A85B-4FE14CC24A1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2" y="1888"/>
                      <a:ext cx="136" cy="136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B2B2B2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sp>
                  <p:nvSpPr>
                    <p:cNvPr id="7297" name="Oval 129">
                      <a:extLst>
                        <a:ext uri="{FF2B5EF4-FFF2-40B4-BE49-F238E27FC236}">
                          <a16:creationId xmlns:a16="http://schemas.microsoft.com/office/drawing/2014/main" id="{1335D1AF-E1D2-4635-866A-F2176DDA63C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7" y="1933"/>
                      <a:ext cx="46" cy="46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bg2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</p:grpSp>
              <p:grpSp>
                <p:nvGrpSpPr>
                  <p:cNvPr id="7298" name="Group 130">
                    <a:extLst>
                      <a:ext uri="{FF2B5EF4-FFF2-40B4-BE49-F238E27FC236}">
                        <a16:creationId xmlns:a16="http://schemas.microsoft.com/office/drawing/2014/main" id="{1DBB4080-C0B1-4F9A-B252-0530740E00A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2901" y="981"/>
                    <a:ext cx="136" cy="136"/>
                    <a:chOff x="1202" y="1888"/>
                    <a:chExt cx="136" cy="136"/>
                  </a:xfrm>
                </p:grpSpPr>
                <p:sp>
                  <p:nvSpPr>
                    <p:cNvPr id="7299" name="Oval 131">
                      <a:extLst>
                        <a:ext uri="{FF2B5EF4-FFF2-40B4-BE49-F238E27FC236}">
                          <a16:creationId xmlns:a16="http://schemas.microsoft.com/office/drawing/2014/main" id="{76F0CB51-79DE-4090-A3C5-D76130FA434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02" y="1888"/>
                      <a:ext cx="136" cy="136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B2B2B2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sp>
                  <p:nvSpPr>
                    <p:cNvPr id="7300" name="Oval 132">
                      <a:extLst>
                        <a:ext uri="{FF2B5EF4-FFF2-40B4-BE49-F238E27FC236}">
                          <a16:creationId xmlns:a16="http://schemas.microsoft.com/office/drawing/2014/main" id="{1653051A-78BC-43DF-9ADC-362627A4CFB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247" y="1933"/>
                      <a:ext cx="46" cy="46"/>
                    </a:xfrm>
                    <a:prstGeom prst="ellipse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bg2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round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</p:grpSp>
            </p:grpSp>
            <p:grpSp>
              <p:nvGrpSpPr>
                <p:cNvPr id="7301" name="Group 133">
                  <a:extLst>
                    <a:ext uri="{FF2B5EF4-FFF2-40B4-BE49-F238E27FC236}">
                      <a16:creationId xmlns:a16="http://schemas.microsoft.com/office/drawing/2014/main" id="{AE07E4CC-4832-4F66-8943-CBCF9DDBCAF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263923">
                  <a:off x="2744" y="1884"/>
                  <a:ext cx="497" cy="156"/>
                  <a:chOff x="2700" y="1888"/>
                  <a:chExt cx="544" cy="156"/>
                </a:xfrm>
              </p:grpSpPr>
              <p:sp>
                <p:nvSpPr>
                  <p:cNvPr id="7302" name="AutoShape 134">
                    <a:extLst>
                      <a:ext uri="{FF2B5EF4-FFF2-40B4-BE49-F238E27FC236}">
                        <a16:creationId xmlns:a16="http://schemas.microsoft.com/office/drawing/2014/main" id="{CBD3548F-9947-442B-9493-9EA7B31FFB6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-1054761">
                    <a:off x="2700" y="1924"/>
                    <a:ext cx="544" cy="120"/>
                  </a:xfrm>
                  <a:prstGeom prst="roundRect">
                    <a:avLst>
                      <a:gd name="adj" fmla="val 50000"/>
                    </a:avLst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bg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  <p:sp>
                <p:nvSpPr>
                  <p:cNvPr id="7303" name="Oval 135">
                    <a:extLst>
                      <a:ext uri="{FF2B5EF4-FFF2-40B4-BE49-F238E27FC236}">
                        <a16:creationId xmlns:a16="http://schemas.microsoft.com/office/drawing/2014/main" id="{DE5BE5F4-E400-4BEF-B5CD-B5D5979D768E}"/>
                      </a:ext>
                    </a:extLst>
                  </p:cNvPr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3139" y="1888"/>
                    <a:ext cx="68" cy="68"/>
                  </a:xfrm>
                  <a:prstGeom prst="ellipse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B2B2B2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hr-HR"/>
                  </a:p>
                </p:txBody>
              </p:sp>
            </p:grpSp>
            <p:grpSp>
              <p:nvGrpSpPr>
                <p:cNvPr id="7304" name="Group 136">
                  <a:extLst>
                    <a:ext uri="{FF2B5EF4-FFF2-40B4-BE49-F238E27FC236}">
                      <a16:creationId xmlns:a16="http://schemas.microsoft.com/office/drawing/2014/main" id="{77E73942-E7D3-47AE-9B78-05289446C3C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563" y="935"/>
                  <a:ext cx="690" cy="3288"/>
                  <a:chOff x="2563" y="935"/>
                  <a:chExt cx="690" cy="3288"/>
                </a:xfrm>
              </p:grpSpPr>
              <p:grpSp>
                <p:nvGrpSpPr>
                  <p:cNvPr id="7305" name="Group 137">
                    <a:extLst>
                      <a:ext uri="{FF2B5EF4-FFF2-40B4-BE49-F238E27FC236}">
                        <a16:creationId xmlns:a16="http://schemas.microsoft.com/office/drawing/2014/main" id="{15700107-1F61-46CD-9DA5-600ACF63025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4200000">
                    <a:off x="1747" y="1751"/>
                    <a:ext cx="1768" cy="136"/>
                    <a:chOff x="1269" y="981"/>
                    <a:chExt cx="1768" cy="136"/>
                  </a:xfrm>
                </p:grpSpPr>
                <p:sp>
                  <p:nvSpPr>
                    <p:cNvPr id="7306" name="Rectangle 138">
                      <a:extLst>
                        <a:ext uri="{FF2B5EF4-FFF2-40B4-BE49-F238E27FC236}">
                          <a16:creationId xmlns:a16="http://schemas.microsoft.com/office/drawing/2014/main" id="{6E6D6348-FA78-46B1-B2FD-048E8446770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8" y="981"/>
                      <a:ext cx="1633" cy="13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00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grpSp>
                  <p:nvGrpSpPr>
                    <p:cNvPr id="7307" name="Group 139">
                      <a:extLst>
                        <a:ext uri="{FF2B5EF4-FFF2-40B4-BE49-F238E27FC236}">
                          <a16:creationId xmlns:a16="http://schemas.microsoft.com/office/drawing/2014/main" id="{441F3755-A25B-46A7-B67B-5F98BB547D4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69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308" name="Oval 140">
                        <a:extLst>
                          <a:ext uri="{FF2B5EF4-FFF2-40B4-BE49-F238E27FC236}">
                            <a16:creationId xmlns:a16="http://schemas.microsoft.com/office/drawing/2014/main" id="{4922CB6E-6761-40DC-AEC7-F20D1BD4B426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2B2B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309" name="Oval 141">
                        <a:extLst>
                          <a:ext uri="{FF2B5EF4-FFF2-40B4-BE49-F238E27FC236}">
                            <a16:creationId xmlns:a16="http://schemas.microsoft.com/office/drawing/2014/main" id="{204BBCBE-D325-453A-B7E9-E1DF1FBE1467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  <p:grpSp>
                  <p:nvGrpSpPr>
                    <p:cNvPr id="7310" name="Group 142">
                      <a:extLst>
                        <a:ext uri="{FF2B5EF4-FFF2-40B4-BE49-F238E27FC236}">
                          <a16:creationId xmlns:a16="http://schemas.microsoft.com/office/drawing/2014/main" id="{55F67BC1-AD11-4510-AD3C-6368744608ED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1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311" name="Oval 143">
                        <a:extLst>
                          <a:ext uri="{FF2B5EF4-FFF2-40B4-BE49-F238E27FC236}">
                            <a16:creationId xmlns:a16="http://schemas.microsoft.com/office/drawing/2014/main" id="{B5751DA1-0A28-4909-BA32-D9E01E3CA7B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2B2B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312" name="Oval 144">
                        <a:extLst>
                          <a:ext uri="{FF2B5EF4-FFF2-40B4-BE49-F238E27FC236}">
                            <a16:creationId xmlns:a16="http://schemas.microsoft.com/office/drawing/2014/main" id="{F4CB14A9-C8E4-4E36-8548-61963A8F7A25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</p:grpSp>
              <p:grpSp>
                <p:nvGrpSpPr>
                  <p:cNvPr id="7313" name="Group 145">
                    <a:extLst>
                      <a:ext uri="{FF2B5EF4-FFF2-40B4-BE49-F238E27FC236}">
                        <a16:creationId xmlns:a16="http://schemas.microsoft.com/office/drawing/2014/main" id="{99E48774-3959-4188-BAEC-1B5475874C2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 rot="4200000">
                    <a:off x="2301" y="3271"/>
                    <a:ext cx="1768" cy="136"/>
                    <a:chOff x="1269" y="981"/>
                    <a:chExt cx="1768" cy="136"/>
                  </a:xfrm>
                </p:grpSpPr>
                <p:sp>
                  <p:nvSpPr>
                    <p:cNvPr id="7314" name="Rectangle 146">
                      <a:extLst>
                        <a:ext uri="{FF2B5EF4-FFF2-40B4-BE49-F238E27FC236}">
                          <a16:creationId xmlns:a16="http://schemas.microsoft.com/office/drawing/2014/main" id="{D29725CD-668E-41CA-80DA-4CAF7449BB9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338" y="981"/>
                      <a:ext cx="1633" cy="13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00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hr-HR"/>
                    </a:p>
                  </p:txBody>
                </p:sp>
                <p:grpSp>
                  <p:nvGrpSpPr>
                    <p:cNvPr id="7315" name="Group 147">
                      <a:extLst>
                        <a:ext uri="{FF2B5EF4-FFF2-40B4-BE49-F238E27FC236}">
                          <a16:creationId xmlns:a16="http://schemas.microsoft.com/office/drawing/2014/main" id="{00477A0F-9BA5-49F7-B28D-60CBE6662695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69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316" name="Oval 148">
                        <a:extLst>
                          <a:ext uri="{FF2B5EF4-FFF2-40B4-BE49-F238E27FC236}">
                            <a16:creationId xmlns:a16="http://schemas.microsoft.com/office/drawing/2014/main" id="{9A2598D2-9AAF-49DF-B11B-964DD493EFAB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2B2B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317" name="Oval 149">
                        <a:extLst>
                          <a:ext uri="{FF2B5EF4-FFF2-40B4-BE49-F238E27FC236}">
                            <a16:creationId xmlns:a16="http://schemas.microsoft.com/office/drawing/2014/main" id="{D05738AF-6C93-4761-A858-0B2EF930C1AE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  <p:grpSp>
                  <p:nvGrpSpPr>
                    <p:cNvPr id="7318" name="Group 150">
                      <a:extLst>
                        <a:ext uri="{FF2B5EF4-FFF2-40B4-BE49-F238E27FC236}">
                          <a16:creationId xmlns:a16="http://schemas.microsoft.com/office/drawing/2014/main" id="{716D0EC8-A464-4421-A0C2-0FC626862F1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901" y="981"/>
                      <a:ext cx="136" cy="136"/>
                      <a:chOff x="1202" y="1888"/>
                      <a:chExt cx="136" cy="136"/>
                    </a:xfrm>
                  </p:grpSpPr>
                  <p:sp>
                    <p:nvSpPr>
                      <p:cNvPr id="7319" name="Oval 151">
                        <a:extLst>
                          <a:ext uri="{FF2B5EF4-FFF2-40B4-BE49-F238E27FC236}">
                            <a16:creationId xmlns:a16="http://schemas.microsoft.com/office/drawing/2014/main" id="{B88ECD0E-6F30-4C55-9A83-A002B0B59B52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02" y="1888"/>
                        <a:ext cx="136" cy="13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B2B2B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  <p:sp>
                    <p:nvSpPr>
                      <p:cNvPr id="7320" name="Oval 152">
                        <a:extLst>
                          <a:ext uri="{FF2B5EF4-FFF2-40B4-BE49-F238E27FC236}">
                            <a16:creationId xmlns:a16="http://schemas.microsoft.com/office/drawing/2014/main" id="{BDAC784B-FE12-494B-8F84-6FA0C6F20269}"/>
                          </a:ext>
                        </a:extLst>
                      </p:cNvPr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1247" y="1933"/>
                        <a:ext cx="46" cy="46"/>
                      </a:xfrm>
                      <a:prstGeom prst="ellipse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2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round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hr-HR"/>
                      </a:p>
                    </p:txBody>
                  </p:sp>
                </p:grpSp>
              </p:grpSp>
            </p:grpSp>
          </p:grpSp>
        </p:grpSp>
        <p:sp>
          <p:nvSpPr>
            <p:cNvPr id="7171" name="Rectangle 3">
              <a:extLst>
                <a:ext uri="{FF2B5EF4-FFF2-40B4-BE49-F238E27FC236}">
                  <a16:creationId xmlns:a16="http://schemas.microsoft.com/office/drawing/2014/main" id="{4546B967-918F-43C0-8A77-8B104FF2A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1480"/>
              <a:ext cx="136" cy="295"/>
            </a:xfrm>
            <a:prstGeom prst="rect">
              <a:avLst/>
            </a:prstGeom>
            <a:gradFill rotWithShape="1">
              <a:gsLst>
                <a:gs pos="0">
                  <a:srgbClr val="0000FF"/>
                </a:gs>
                <a:gs pos="50000">
                  <a:schemeClr val="bg1"/>
                </a:gs>
                <a:gs pos="100000">
                  <a:srgbClr val="0000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hr-HR"/>
            </a:p>
          </p:txBody>
        </p:sp>
      </p:grpSp>
      <p:sp>
        <p:nvSpPr>
          <p:cNvPr id="7327" name="Arc 159">
            <a:extLst>
              <a:ext uri="{FF2B5EF4-FFF2-40B4-BE49-F238E27FC236}">
                <a16:creationId xmlns:a16="http://schemas.microsoft.com/office/drawing/2014/main" id="{EDF39774-1D7D-480C-931F-D058A6B6E5EF}"/>
              </a:ext>
            </a:extLst>
          </p:cNvPr>
          <p:cNvSpPr>
            <a:spLocks/>
          </p:cNvSpPr>
          <p:nvPr/>
        </p:nvSpPr>
        <p:spPr bwMode="auto">
          <a:xfrm rot="-8542426" flipH="1" flipV="1">
            <a:off x="3779838" y="4206875"/>
            <a:ext cx="215900" cy="1952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328" name="Arc 160">
            <a:extLst>
              <a:ext uri="{FF2B5EF4-FFF2-40B4-BE49-F238E27FC236}">
                <a16:creationId xmlns:a16="http://schemas.microsoft.com/office/drawing/2014/main" id="{5D914D8B-5E5F-40CC-ACA2-F3D6E5FECF36}"/>
              </a:ext>
            </a:extLst>
          </p:cNvPr>
          <p:cNvSpPr>
            <a:spLocks/>
          </p:cNvSpPr>
          <p:nvPr/>
        </p:nvSpPr>
        <p:spPr bwMode="auto">
          <a:xfrm rot="12800443" flipH="1">
            <a:off x="3241675" y="4652963"/>
            <a:ext cx="358775" cy="280987"/>
          </a:xfrm>
          <a:custGeom>
            <a:avLst/>
            <a:gdLst>
              <a:gd name="G0" fmla="+- 0 0 0"/>
              <a:gd name="G1" fmla="+- 21022 0 0"/>
              <a:gd name="G2" fmla="+- 21600 0 0"/>
              <a:gd name="T0" fmla="*/ 4963 w 21600"/>
              <a:gd name="T1" fmla="*/ 0 h 21022"/>
              <a:gd name="T2" fmla="*/ 21600 w 21600"/>
              <a:gd name="T3" fmla="*/ 21022 h 21022"/>
              <a:gd name="T4" fmla="*/ 0 w 21600"/>
              <a:gd name="T5" fmla="*/ 21022 h 210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022" fill="none" extrusionOk="0">
                <a:moveTo>
                  <a:pt x="4963" y="-1"/>
                </a:moveTo>
                <a:cubicBezTo>
                  <a:pt x="14712" y="2301"/>
                  <a:pt x="21600" y="11004"/>
                  <a:pt x="21600" y="21022"/>
                </a:cubicBezTo>
              </a:path>
              <a:path w="21600" h="21022" stroke="0" extrusionOk="0">
                <a:moveTo>
                  <a:pt x="4963" y="-1"/>
                </a:moveTo>
                <a:cubicBezTo>
                  <a:pt x="14712" y="2301"/>
                  <a:pt x="21600" y="11004"/>
                  <a:pt x="21600" y="21022"/>
                </a:cubicBezTo>
                <a:lnTo>
                  <a:pt x="0" y="21022"/>
                </a:lnTo>
                <a:close/>
              </a:path>
            </a:pathLst>
          </a:cu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329" name="Arc 161">
            <a:extLst>
              <a:ext uri="{FF2B5EF4-FFF2-40B4-BE49-F238E27FC236}">
                <a16:creationId xmlns:a16="http://schemas.microsoft.com/office/drawing/2014/main" id="{8F4409F1-E7F7-4391-BC69-21F29B985787}"/>
              </a:ext>
            </a:extLst>
          </p:cNvPr>
          <p:cNvSpPr>
            <a:spLocks/>
          </p:cNvSpPr>
          <p:nvPr/>
        </p:nvSpPr>
        <p:spPr bwMode="auto">
          <a:xfrm rot="16022035" flipV="1">
            <a:off x="4464051" y="4367212"/>
            <a:ext cx="285750" cy="504825"/>
          </a:xfrm>
          <a:custGeom>
            <a:avLst/>
            <a:gdLst>
              <a:gd name="G0" fmla="+- 505 0 0"/>
              <a:gd name="G1" fmla="+- 21600 0 0"/>
              <a:gd name="G2" fmla="+- 21600 0 0"/>
              <a:gd name="T0" fmla="*/ 0 w 22105"/>
              <a:gd name="T1" fmla="*/ 6 h 43052"/>
              <a:gd name="T2" fmla="*/ 3032 w 22105"/>
              <a:gd name="T3" fmla="*/ 43052 h 43052"/>
              <a:gd name="T4" fmla="*/ 505 w 22105"/>
              <a:gd name="T5" fmla="*/ 21600 h 43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105" h="43052" fill="none" extrusionOk="0">
                <a:moveTo>
                  <a:pt x="-1" y="5"/>
                </a:moveTo>
                <a:cubicBezTo>
                  <a:pt x="168" y="1"/>
                  <a:pt x="336" y="0"/>
                  <a:pt x="505" y="0"/>
                </a:cubicBezTo>
                <a:cubicBezTo>
                  <a:pt x="12434" y="0"/>
                  <a:pt x="22105" y="9670"/>
                  <a:pt x="22105" y="21600"/>
                </a:cubicBezTo>
                <a:cubicBezTo>
                  <a:pt x="22105" y="32551"/>
                  <a:pt x="13908" y="41770"/>
                  <a:pt x="3031" y="43051"/>
                </a:cubicBezTo>
              </a:path>
              <a:path w="22105" h="43052" stroke="0" extrusionOk="0">
                <a:moveTo>
                  <a:pt x="-1" y="5"/>
                </a:moveTo>
                <a:cubicBezTo>
                  <a:pt x="168" y="1"/>
                  <a:pt x="336" y="0"/>
                  <a:pt x="505" y="0"/>
                </a:cubicBezTo>
                <a:cubicBezTo>
                  <a:pt x="12434" y="0"/>
                  <a:pt x="22105" y="9670"/>
                  <a:pt x="22105" y="21600"/>
                </a:cubicBezTo>
                <a:cubicBezTo>
                  <a:pt x="22105" y="32551"/>
                  <a:pt x="13908" y="41770"/>
                  <a:pt x="3031" y="43051"/>
                </a:cubicBezTo>
                <a:lnTo>
                  <a:pt x="505" y="21600"/>
                </a:lnTo>
                <a:close/>
              </a:path>
            </a:pathLst>
          </a:cu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hr-HR"/>
          </a:p>
        </p:txBody>
      </p:sp>
      <p:sp>
        <p:nvSpPr>
          <p:cNvPr id="7332" name="AutoShape 164">
            <a:extLst>
              <a:ext uri="{FF2B5EF4-FFF2-40B4-BE49-F238E27FC236}">
                <a16:creationId xmlns:a16="http://schemas.microsoft.com/office/drawing/2014/main" id="{FD564341-5147-433C-A9F1-58D136ED5397}"/>
              </a:ext>
            </a:extLst>
          </p:cNvPr>
          <p:cNvSpPr>
            <a:spLocks noChangeArrowheads="1"/>
          </p:cNvSpPr>
          <p:nvPr/>
        </p:nvSpPr>
        <p:spPr bwMode="auto">
          <a:xfrm rot="2700000">
            <a:off x="3633788" y="4292600"/>
            <a:ext cx="71438" cy="433387"/>
          </a:xfrm>
          <a:prstGeom prst="upArrow">
            <a:avLst>
              <a:gd name="adj1" fmla="val 50000"/>
              <a:gd name="adj2" fmla="val 151665"/>
            </a:avLst>
          </a:prstGeom>
          <a:solidFill>
            <a:srgbClr val="CC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hr-HR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139 L 0.02153 -0.0287 " pathEditMode="relative" rAng="0" ptsTypes="AA">
                                      <p:cBhvr>
                                        <p:cTn id="24" dur="3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8" y="-1505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140000">
                                      <p:cBhvr>
                                        <p:cTn id="26" dur="3000" fill="hold"/>
                                        <p:tgtEl>
                                          <p:spTgt spid="73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</TotalTime>
  <Words>139</Words>
  <Application>Microsoft Office PowerPoint</Application>
  <PresentationFormat>Prikaz na zaslonu (4:3)</PresentationFormat>
  <Paragraphs>42</Paragraphs>
  <Slides>6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Abadi</vt:lpstr>
      <vt:lpstr>Arial</vt:lpstr>
      <vt:lpstr>Tahoma</vt:lpstr>
      <vt:lpstr>Tempus Sans ITC</vt:lpstr>
      <vt:lpstr>Zadani dizajn</vt:lpstr>
      <vt:lpstr>Pogoni robota</vt:lpstr>
      <vt:lpstr>Elektromagnetni pogon</vt:lpstr>
      <vt:lpstr>Elektromotorni pogon</vt:lpstr>
      <vt:lpstr>PowerPoint prezentacija</vt:lpstr>
      <vt:lpstr>PowerPoint prezentacija</vt:lpstr>
      <vt:lpstr>PowerPoint prezentacija</vt:lpstr>
    </vt:vector>
  </TitlesOfParts>
  <Company>MZOŠ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hidraulika</dc:title>
  <dc:creator>Boško</dc:creator>
  <cp:lastModifiedBy>Boško Šetka</cp:lastModifiedBy>
  <cp:revision>46</cp:revision>
  <dcterms:created xsi:type="dcterms:W3CDTF">2006-04-28T21:36:20Z</dcterms:created>
  <dcterms:modified xsi:type="dcterms:W3CDTF">2025-04-21T07:26:08Z</dcterms:modified>
</cp:coreProperties>
</file>