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0" r:id="rId3"/>
    <p:sldId id="259" r:id="rId4"/>
    <p:sldId id="261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7C00"/>
    <a:srgbClr val="AC6600"/>
    <a:srgbClr val="9A7200"/>
    <a:srgbClr val="7E5D00"/>
    <a:srgbClr val="C08E00"/>
    <a:srgbClr val="A87C00"/>
    <a:srgbClr val="C072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1" autoAdjust="0"/>
    <p:restoredTop sz="97218" autoAdjust="0"/>
  </p:normalViewPr>
  <p:slideViewPr>
    <p:cSldViewPr>
      <p:cViewPr varScale="1">
        <p:scale>
          <a:sx n="82" d="100"/>
          <a:sy n="82" d="100"/>
        </p:scale>
        <p:origin x="13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9C76B5F-C2D8-47CC-AA71-AA0B48F521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4A10655-E3AA-46A6-8889-80B8120D37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 altLang="sr-Latn-R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4E3DC75-1CBF-4812-BBB3-2CE23F68DD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185E5034-8427-4FB8-8938-2ECA1A76E0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34C7C1-81F8-4380-91D0-0F6D81FE6A5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C88E84-355D-4330-818C-566DD1502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D5967DD-937A-4249-88F3-C92B680B4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8EC700-42E5-49FF-AE0B-218528FB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44235E-4F6E-49F7-9D33-09C1BE42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C04000-7188-4932-84E0-C7E64653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516E8-6FD6-40B5-9337-36C68535DED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65848503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6202D-D41C-4113-8775-A49FECB0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AD429A5-5BCE-4B5B-A900-40D4F6721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E155FB-7915-4407-9EE7-F39322CC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2C3329E-0638-4B33-840E-DBDA0097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8B54A2E-71A1-4368-B4DF-E576E8EA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120B3-44C6-4258-B745-EF116872AC3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47059276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2ED05C3-8765-4DAD-B71B-2ED0C77EB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65E044F-7571-4FAF-9A35-4AD32E078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11CA0C4-5CD3-452A-B84C-D185FAF1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EB129B-299A-4CE8-985A-FE127E62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A9F09A-98C0-4ABB-B2B0-48AFD99F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3B8EA-0A99-4645-B976-07317FF6318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4455987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997F97-118F-4F4C-8B62-32B043A7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4E93E9-8845-4173-BF9C-A861D0C18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FDB732-B570-4A8C-B334-8E45C66C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BA8F3F-BF46-49BD-8908-7A54836A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09BA713-30D4-4871-BFEE-1684BB99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6C646-A998-4865-909C-48369A47A60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88603040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E1202-A94F-41E0-A115-E8785E90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03F015A-DD19-4B6D-88B4-DBB998242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022B50-0A5B-4C3F-A9BA-8DB424F7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1D8A3C-2857-4866-8214-49E139C4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77FE56-878E-44DB-9C35-5625B1B5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C23E2-5E77-4951-913B-446F8FA4729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97104937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B7AFF-EB8D-4C01-96C6-E7AD35C1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6D2D8D-A961-4C2E-9EB5-530A1E9A1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7DC919D-2419-4FB5-BDC1-CE72427AE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3C9000-2D1A-45F3-AE37-6038C6DF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38A7C40-C71A-4FD6-9725-A939BC2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8A26A3-0764-406D-8ED0-FCAD0152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3BE8B-7D7D-4399-BEBD-34F774665AA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12365248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64FB38-451E-458A-AA08-E1C150AD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1DEEF03-BDBD-4857-9D8F-0AC5E8424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BD63EDD-0641-4330-9B1A-18C585276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3D49C2B-5E65-410B-A74C-2CCCACE3C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DF208CF-3F14-43A2-A31E-C6C36CC0F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3356ED3-48D4-4436-B0DE-7314BC05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4BE48E2-9725-48AC-9934-EAD0B0E0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8467629-439C-4F2F-B66D-A055E39B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8AFF1-F5F8-4426-B3BA-301294D7A0B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73131696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8EB155-11B5-4586-A365-9CCB2687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5026789-1BB0-4272-909A-EDD3ABC30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5FFFE40-D389-4E9B-9135-E5A0DF9B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7F91C2A-F9B7-4F2D-80C1-291FFC53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0076C-561A-436B-A06B-08FF37E4D6D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45044094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853232D-58F7-4644-B56D-61C6DED7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4E2E92B-8188-4B8E-BFE7-8A6D200F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CD70518-F11A-4E2E-8EDF-8E7A4CE8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2D2D6-AC20-4F8A-BE5A-B371662F1A2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8967457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FB372D-6254-4499-8C34-04EC08D4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3BD07C-7345-4859-B694-612E3FC9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3F6AA7B-BBEF-41A2-991D-6C676F46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CFC72BF-E34F-40EF-B28A-36ADCF1F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F683925-A6E4-4373-A3A3-5D14D7B1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16CD2F6-5D70-4041-AE3C-40515822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FC5A-128F-4EEB-AAE7-DFE3E0C524A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14703989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CBEE9C-0A00-4B29-A07E-EF83A6ED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C7750BC-83D5-44F3-89AF-99F914A74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B4C5129-4A68-4528-B6A7-DF2483F85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71B2448-DCAA-40C2-A489-D29F4CFF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AE9680D-C9EC-4FE8-8959-843CC17E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3D23471-2DDC-4D69-BA47-1D57C9E4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6D2F3-C9D4-4612-BCF0-DDCE7EA26E5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34979034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čovjekoliki">
            <a:extLst>
              <a:ext uri="{FF2B5EF4-FFF2-40B4-BE49-F238E27FC236}">
                <a16:creationId xmlns:a16="http://schemas.microsoft.com/office/drawing/2014/main" id="{14FC9FC3-0A22-4157-8BBB-0F0FC87191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0"/>
            <a:ext cx="5610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5BE0145E-B96B-48EC-AB1A-132BA6B0B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8B3EAB-6757-4E87-901A-705FAC26C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D80C6F-3AED-48BE-AD4D-FED1D6B6A2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hr-HR" altLang="sr-Latn-R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125E51-AF48-44D2-AC6F-77924B4030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hr-HR" altLang="sr-Latn-R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E3C20E-C55D-454B-9204-3FBE5D904E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857F6B4-B7D8-4C18-9E26-D2635FF2CC7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2F1D98A-DF86-4F04-A25F-3B3D3489DF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hr-HR" altLang="sr-Latn-RS" sz="4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Mehanička osnova robota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DEA265D-9F72-4881-82AA-43F011C1DD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hr-HR" altLang="sr-Latn-RS" sz="28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Geometrija robota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959F2B94-2BBA-4ACB-99FE-EDFCDF2C8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3744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RS" altLang="sr-Latn-R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2FE4F9DD-B51E-4426-A109-F25A821BB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42481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hr-HR" altLang="sr-Latn-RS" sz="1600">
                <a:solidFill>
                  <a:schemeClr val="accent2"/>
                </a:solidFill>
                <a:latin typeface="Tahoma" panose="020B0604030504040204" pitchFamily="34" charset="0"/>
              </a:rPr>
              <a:t>Kinematički par:</a:t>
            </a:r>
            <a:endParaRPr lang="hr-HR" altLang="sr-Latn-RS" sz="1600">
              <a:latin typeface="Tahoma" panose="020B060403050404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hr-HR" altLang="sr-Latn-RS" sz="1600">
                <a:latin typeface="Tahoma" panose="020B0604030504040204" pitchFamily="34" charset="0"/>
              </a:rPr>
              <a:t>dva dijela robota povezana zglobom</a:t>
            </a:r>
          </a:p>
          <a:p>
            <a:pPr>
              <a:lnSpc>
                <a:spcPct val="50000"/>
              </a:lnSpc>
              <a:spcBef>
                <a:spcPct val="100000"/>
              </a:spcBef>
            </a:pPr>
            <a:r>
              <a:rPr lang="hr-HR" altLang="sr-Latn-RS" sz="1600">
                <a:solidFill>
                  <a:schemeClr val="accent2"/>
                </a:solidFill>
                <a:latin typeface="Tahoma" panose="020B0604030504040204" pitchFamily="34" charset="0"/>
              </a:rPr>
              <a:t>Kinematički lanac: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hr-HR" altLang="sr-Latn-RS" sz="1600">
                <a:latin typeface="Tahoma" panose="020B0604030504040204" pitchFamily="34" charset="0"/>
              </a:rPr>
              <a:t>niz kinematičkih parova (mehanizam robota)</a:t>
            </a:r>
          </a:p>
          <a:p>
            <a:pPr>
              <a:spcBef>
                <a:spcPct val="50000"/>
              </a:spcBef>
            </a:pPr>
            <a:r>
              <a:rPr lang="hr-HR" altLang="sr-Latn-RS" sz="1600">
                <a:solidFill>
                  <a:schemeClr val="accent2"/>
                </a:solidFill>
                <a:latin typeface="Tahoma" panose="020B0604030504040204" pitchFamily="34" charset="0"/>
              </a:rPr>
              <a:t>Stupanj slobode: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hr-HR" altLang="sr-Latn-RS" sz="1600">
                <a:latin typeface="Tahoma" panose="020B0604030504040204" pitchFamily="34" charset="0"/>
              </a:rPr>
              <a:t>broj mogućih gibanja dijelova robota</a:t>
            </a:r>
          </a:p>
          <a:p>
            <a:pPr>
              <a:spcBef>
                <a:spcPct val="50000"/>
              </a:spcBef>
            </a:pPr>
            <a:r>
              <a:rPr lang="hr-HR" altLang="sr-Latn-RS" sz="1600">
                <a:solidFill>
                  <a:schemeClr val="accent2"/>
                </a:solidFill>
                <a:latin typeface="Tahoma" panose="020B0604030504040204" pitchFamily="34" charset="0"/>
              </a:rPr>
              <a:t>Gibanja dijelova robota: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hr-HR" altLang="sr-Latn-RS" sz="1600">
                <a:latin typeface="Tahoma" panose="020B0604030504040204" pitchFamily="34" charset="0"/>
              </a:rPr>
              <a:t>rotacija i translacija</a:t>
            </a:r>
          </a:p>
        </p:txBody>
      </p:sp>
      <p:pic>
        <p:nvPicPr>
          <p:cNvPr id="9221" name="Picture 5" descr="školska ruka">
            <a:extLst>
              <a:ext uri="{FF2B5EF4-FFF2-40B4-BE49-F238E27FC236}">
                <a16:creationId xmlns:a16="http://schemas.microsoft.com/office/drawing/2014/main" id="{844A1118-A98A-4D79-83AC-88F4BA53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F0F5"/>
              </a:clrFrom>
              <a:clrTo>
                <a:srgbClr val="EDF0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024188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6F5AA02">
            <a:extLst>
              <a:ext uri="{FF2B5EF4-FFF2-40B4-BE49-F238E27FC236}">
                <a16:creationId xmlns:a16="http://schemas.microsoft.com/office/drawing/2014/main" id="{418BD78D-A320-4322-9F49-409233473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33430" r="30768" b="44154"/>
          <a:stretch>
            <a:fillRect/>
          </a:stretch>
        </p:blipFill>
        <p:spPr bwMode="auto">
          <a:xfrm>
            <a:off x="684213" y="3933825"/>
            <a:ext cx="4824412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58EDE24C-2D36-4876-B9AE-F571E073F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3987800"/>
            <a:ext cx="20891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Tahoma" panose="020B0604030504040204" pitchFamily="34" charset="0"/>
              </a:rPr>
              <a:t>rotacija</a:t>
            </a:r>
          </a:p>
          <a:p>
            <a:pPr>
              <a:spcBef>
                <a:spcPct val="50000"/>
              </a:spcBef>
            </a:pPr>
            <a:r>
              <a:rPr lang="hr-HR" altLang="sr-Latn-RS" sz="1400">
                <a:latin typeface="Tahoma" panose="020B0604030504040204" pitchFamily="34" charset="0"/>
              </a:rPr>
              <a:t>rotacija</a:t>
            </a:r>
          </a:p>
          <a:p>
            <a:pPr>
              <a:spcBef>
                <a:spcPct val="50000"/>
              </a:spcBef>
            </a:pPr>
            <a:r>
              <a:rPr lang="hr-HR" altLang="sr-Latn-RS" sz="1400">
                <a:latin typeface="Tahoma" panose="020B0604030504040204" pitchFamily="34" charset="0"/>
              </a:rPr>
              <a:t>translacija</a:t>
            </a:r>
          </a:p>
          <a:p>
            <a:pPr>
              <a:spcBef>
                <a:spcPct val="50000"/>
              </a:spcBef>
            </a:pPr>
            <a:r>
              <a:rPr lang="hr-HR" altLang="sr-Latn-RS" sz="1400">
                <a:latin typeface="Tahoma" panose="020B0604030504040204" pitchFamily="34" charset="0"/>
              </a:rPr>
              <a:t>rotacija</a:t>
            </a:r>
          </a:p>
          <a:p>
            <a:pPr>
              <a:spcBef>
                <a:spcPct val="50000"/>
              </a:spcBef>
            </a:pPr>
            <a:r>
              <a:rPr lang="hr-HR" altLang="sr-Latn-RS" sz="1400">
                <a:latin typeface="Tahoma" panose="020B0604030504040204" pitchFamily="34" charset="0"/>
              </a:rPr>
              <a:t>rotacija</a:t>
            </a:r>
          </a:p>
          <a:p>
            <a:pPr>
              <a:spcBef>
                <a:spcPct val="50000"/>
              </a:spcBef>
            </a:pPr>
            <a:r>
              <a:rPr lang="hr-HR" altLang="sr-Latn-RS" sz="1400">
                <a:latin typeface="Tahoma" panose="020B0604030504040204" pitchFamily="34" charset="0"/>
              </a:rPr>
              <a:t>rotacija</a:t>
            </a:r>
          </a:p>
          <a:p>
            <a:pPr>
              <a:spcBef>
                <a:spcPct val="50000"/>
              </a:spcBef>
            </a:pPr>
            <a:r>
              <a:rPr lang="hr-HR" altLang="sr-Latn-RS" sz="1400">
                <a:latin typeface="Tahoma" panose="020B0604030504040204" pitchFamily="34" charset="0"/>
              </a:rPr>
              <a:t>rotacija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25">
            <a:extLst>
              <a:ext uri="{FF2B5EF4-FFF2-40B4-BE49-F238E27FC236}">
                <a16:creationId xmlns:a16="http://schemas.microsoft.com/office/drawing/2014/main" id="{60C27E5B-6F7A-4917-92B5-8A6391BC6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5" y="2349500"/>
            <a:ext cx="1223963" cy="1320800"/>
          </a:xfrm>
          <a:prstGeom prst="rect">
            <a:avLst/>
          </a:prstGeom>
          <a:gradFill rotWithShape="1">
            <a:gsLst>
              <a:gs pos="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2001"/>
                </a:srgbClr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206" name="Oval 62">
            <a:extLst>
              <a:ext uri="{FF2B5EF4-FFF2-40B4-BE49-F238E27FC236}">
                <a16:creationId xmlns:a16="http://schemas.microsoft.com/office/drawing/2014/main" id="{2EEF3A5F-F243-4F69-9DE1-B0C0EF9EB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5" y="4295775"/>
            <a:ext cx="936625" cy="403225"/>
          </a:xfrm>
          <a:prstGeom prst="ellipse">
            <a:avLst/>
          </a:prstGeom>
          <a:noFill/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201" name="Oval 57">
            <a:extLst>
              <a:ext uri="{FF2B5EF4-FFF2-40B4-BE49-F238E27FC236}">
                <a16:creationId xmlns:a16="http://schemas.microsoft.com/office/drawing/2014/main" id="{C5DE1EE3-429E-483F-9FAD-5F638A6A3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933825"/>
            <a:ext cx="2449513" cy="1079500"/>
          </a:xfrm>
          <a:prstGeom prst="ellipse">
            <a:avLst/>
          </a:prstGeom>
          <a:noFill/>
          <a:ln w="31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148" name="Freeform 4">
            <a:extLst>
              <a:ext uri="{FF2B5EF4-FFF2-40B4-BE49-F238E27FC236}">
                <a16:creationId xmlns:a16="http://schemas.microsoft.com/office/drawing/2014/main" id="{52D6FF32-8EEC-4177-8A9F-02960167E112}"/>
              </a:ext>
            </a:extLst>
          </p:cNvPr>
          <p:cNvSpPr>
            <a:spLocks/>
          </p:cNvSpPr>
          <p:nvPr/>
        </p:nvSpPr>
        <p:spPr bwMode="auto">
          <a:xfrm>
            <a:off x="1620838" y="4724400"/>
            <a:ext cx="719137" cy="288925"/>
          </a:xfrm>
          <a:custGeom>
            <a:avLst/>
            <a:gdLst>
              <a:gd name="T0" fmla="*/ 0 w 453"/>
              <a:gd name="T1" fmla="*/ 0 h 182"/>
              <a:gd name="T2" fmla="*/ 136 w 453"/>
              <a:gd name="T3" fmla="*/ 0 h 182"/>
              <a:gd name="T4" fmla="*/ 136 w 453"/>
              <a:gd name="T5" fmla="*/ 91 h 182"/>
              <a:gd name="T6" fmla="*/ 453 w 453"/>
              <a:gd name="T7" fmla="*/ 91 h 182"/>
              <a:gd name="T8" fmla="*/ 453 w 453"/>
              <a:gd name="T9" fmla="*/ 182 h 182"/>
              <a:gd name="T10" fmla="*/ 0 w 453"/>
              <a:gd name="T11" fmla="*/ 182 h 182"/>
              <a:gd name="T12" fmla="*/ 0 w 453"/>
              <a:gd name="T13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3" h="182">
                <a:moveTo>
                  <a:pt x="0" y="0"/>
                </a:moveTo>
                <a:lnTo>
                  <a:pt x="136" y="0"/>
                </a:lnTo>
                <a:lnTo>
                  <a:pt x="136" y="91"/>
                </a:lnTo>
                <a:lnTo>
                  <a:pt x="453" y="91"/>
                </a:lnTo>
                <a:lnTo>
                  <a:pt x="453" y="182"/>
                </a:lnTo>
                <a:lnTo>
                  <a:pt x="0" y="182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513000" prstMaterial="legacyMatte">
            <a:bevelT w="13500" h="13500" prst="angle"/>
            <a:bevelB w="13500" h="13500" prst="angle"/>
            <a:extrusionClr>
              <a:srgbClr val="6699FF"/>
            </a:extrusionClr>
            <a:contourClr>
              <a:srgbClr val="66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hr-H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B67CC0C-81AC-489B-A484-8CB230150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508500"/>
            <a:ext cx="504825" cy="360363"/>
          </a:xfrm>
          <a:prstGeom prst="rect">
            <a:avLst/>
          </a:prstGeom>
          <a:solidFill>
            <a:srgbClr val="F9B1C7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9B1C7"/>
            </a:extrusionClr>
            <a:contourClr>
              <a:srgbClr val="F9B1C7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r-HR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63B0626-762D-4736-9F13-608B96B8E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724400"/>
            <a:ext cx="215900" cy="288925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513000" prstMaterial="legacyMatte">
            <a:bevelT w="13500" h="13500" prst="angle"/>
            <a:bevelB w="13500" h="13500" prst="angle"/>
            <a:extrusionClr>
              <a:srgbClr val="6699FF"/>
            </a:extrusionClr>
            <a:contourClr>
              <a:srgbClr val="66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r-HR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BBFD1A4-5187-47ED-A433-8C1C813FC2A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52638" y="2708275"/>
            <a:ext cx="215900" cy="1746250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r-HR"/>
          </a:p>
        </p:txBody>
      </p: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0EBBB676-B13E-45F2-967D-2B781B2CFA3C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4005263"/>
            <a:ext cx="576263" cy="503237"/>
            <a:chOff x="3107" y="754"/>
            <a:chExt cx="363" cy="317"/>
          </a:xfrm>
        </p:grpSpPr>
        <p:sp>
          <p:nvSpPr>
            <p:cNvPr id="6153" name="Freeform 9">
              <a:extLst>
                <a:ext uri="{FF2B5EF4-FFF2-40B4-BE49-F238E27FC236}">
                  <a16:creationId xmlns:a16="http://schemas.microsoft.com/office/drawing/2014/main" id="{B035ACC7-E90D-4034-A7C9-B752A9F3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754"/>
              <a:ext cx="363" cy="317"/>
            </a:xfrm>
            <a:custGeom>
              <a:avLst/>
              <a:gdLst>
                <a:gd name="T0" fmla="*/ 0 w 363"/>
                <a:gd name="T1" fmla="*/ 317 h 317"/>
                <a:gd name="T2" fmla="*/ 227 w 363"/>
                <a:gd name="T3" fmla="*/ 317 h 317"/>
                <a:gd name="T4" fmla="*/ 227 w 363"/>
                <a:gd name="T5" fmla="*/ 136 h 317"/>
                <a:gd name="T6" fmla="*/ 317 w 363"/>
                <a:gd name="T7" fmla="*/ 45 h 317"/>
                <a:gd name="T8" fmla="*/ 363 w 363"/>
                <a:gd name="T9" fmla="*/ 0 h 317"/>
                <a:gd name="T10" fmla="*/ 272 w 363"/>
                <a:gd name="T11" fmla="*/ 0 h 317"/>
                <a:gd name="T12" fmla="*/ 272 w 363"/>
                <a:gd name="T13" fmla="*/ 45 h 317"/>
                <a:gd name="T14" fmla="*/ 227 w 363"/>
                <a:gd name="T15" fmla="*/ 91 h 317"/>
                <a:gd name="T16" fmla="*/ 91 w 363"/>
                <a:gd name="T17" fmla="*/ 91 h 317"/>
                <a:gd name="T18" fmla="*/ 91 w 363"/>
                <a:gd name="T19" fmla="*/ 45 h 317"/>
                <a:gd name="T20" fmla="*/ 0 w 363"/>
                <a:gd name="T21" fmla="*/ 136 h 317"/>
                <a:gd name="T22" fmla="*/ 227 w 363"/>
                <a:gd name="T23" fmla="*/ 136 h 317"/>
                <a:gd name="T24" fmla="*/ 227 w 363"/>
                <a:gd name="T25" fmla="*/ 317 h 317"/>
                <a:gd name="T26" fmla="*/ 0 w 363"/>
                <a:gd name="T27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" h="317">
                  <a:moveTo>
                    <a:pt x="0" y="317"/>
                  </a:moveTo>
                  <a:lnTo>
                    <a:pt x="227" y="317"/>
                  </a:lnTo>
                  <a:lnTo>
                    <a:pt x="227" y="136"/>
                  </a:lnTo>
                  <a:lnTo>
                    <a:pt x="317" y="45"/>
                  </a:lnTo>
                  <a:lnTo>
                    <a:pt x="363" y="0"/>
                  </a:lnTo>
                  <a:lnTo>
                    <a:pt x="272" y="0"/>
                  </a:lnTo>
                  <a:lnTo>
                    <a:pt x="272" y="45"/>
                  </a:lnTo>
                  <a:lnTo>
                    <a:pt x="227" y="91"/>
                  </a:lnTo>
                  <a:lnTo>
                    <a:pt x="91" y="91"/>
                  </a:lnTo>
                  <a:lnTo>
                    <a:pt x="91" y="45"/>
                  </a:lnTo>
                  <a:lnTo>
                    <a:pt x="0" y="136"/>
                  </a:lnTo>
                  <a:lnTo>
                    <a:pt x="227" y="136"/>
                  </a:lnTo>
                  <a:lnTo>
                    <a:pt x="227" y="317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154" name="Freeform 10">
              <a:extLst>
                <a:ext uri="{FF2B5EF4-FFF2-40B4-BE49-F238E27FC236}">
                  <a16:creationId xmlns:a16="http://schemas.microsoft.com/office/drawing/2014/main" id="{FC27D6CD-8114-435D-BCD7-E8AAA798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754"/>
              <a:ext cx="136" cy="317"/>
            </a:xfrm>
            <a:custGeom>
              <a:avLst/>
              <a:gdLst>
                <a:gd name="T0" fmla="*/ 136 w 136"/>
                <a:gd name="T1" fmla="*/ 0 h 317"/>
                <a:gd name="T2" fmla="*/ 136 w 136"/>
                <a:gd name="T3" fmla="*/ 181 h 317"/>
                <a:gd name="T4" fmla="*/ 0 w 136"/>
                <a:gd name="T5" fmla="*/ 317 h 317"/>
                <a:gd name="T6" fmla="*/ 0 w 136"/>
                <a:gd name="T7" fmla="*/ 136 h 317"/>
                <a:gd name="T8" fmla="*/ 136 w 13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17">
                  <a:moveTo>
                    <a:pt x="136" y="0"/>
                  </a:moveTo>
                  <a:lnTo>
                    <a:pt x="136" y="181"/>
                  </a:lnTo>
                  <a:lnTo>
                    <a:pt x="0" y="317"/>
                  </a:lnTo>
                  <a:lnTo>
                    <a:pt x="0" y="13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155" name="Freeform 11">
              <a:extLst>
                <a:ext uri="{FF2B5EF4-FFF2-40B4-BE49-F238E27FC236}">
                  <a16:creationId xmlns:a16="http://schemas.microsoft.com/office/drawing/2014/main" id="{2893C10C-F8FA-4168-B620-E784F134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890"/>
              <a:ext cx="227" cy="181"/>
            </a:xfrm>
            <a:custGeom>
              <a:avLst/>
              <a:gdLst>
                <a:gd name="T0" fmla="*/ 0 w 227"/>
                <a:gd name="T1" fmla="*/ 0 h 181"/>
                <a:gd name="T2" fmla="*/ 0 w 227"/>
                <a:gd name="T3" fmla="*/ 181 h 181"/>
                <a:gd name="T4" fmla="*/ 227 w 227"/>
                <a:gd name="T5" fmla="*/ 181 h 181"/>
                <a:gd name="T6" fmla="*/ 227 w 227"/>
                <a:gd name="T7" fmla="*/ 0 h 181"/>
                <a:gd name="T8" fmla="*/ 0 w 227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1">
                  <a:moveTo>
                    <a:pt x="0" y="0"/>
                  </a:moveTo>
                  <a:lnTo>
                    <a:pt x="0" y="181"/>
                  </a:lnTo>
                  <a:lnTo>
                    <a:pt x="227" y="181"/>
                  </a:lnTo>
                  <a:lnTo>
                    <a:pt x="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6159" name="Group 15">
            <a:extLst>
              <a:ext uri="{FF2B5EF4-FFF2-40B4-BE49-F238E27FC236}">
                <a16:creationId xmlns:a16="http://schemas.microsoft.com/office/drawing/2014/main" id="{6EF0FC8B-FC1D-4F05-976D-EFB49E0BEB7E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246563"/>
            <a:ext cx="1871662" cy="144462"/>
            <a:chOff x="431" y="2675"/>
            <a:chExt cx="1179" cy="91"/>
          </a:xfrm>
        </p:grpSpPr>
        <p:sp>
          <p:nvSpPr>
            <p:cNvPr id="6156" name="Rectangle 12">
              <a:extLst>
                <a:ext uri="{FF2B5EF4-FFF2-40B4-BE49-F238E27FC236}">
                  <a16:creationId xmlns:a16="http://schemas.microsoft.com/office/drawing/2014/main" id="{6AF4C63E-2AD3-4EFA-9DF5-C444BB56A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705"/>
              <a:ext cx="1044" cy="44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hr-HR"/>
            </a:p>
          </p:txBody>
        </p:sp>
        <p:sp>
          <p:nvSpPr>
            <p:cNvPr id="6157" name="Freeform 13">
              <a:extLst>
                <a:ext uri="{FF2B5EF4-FFF2-40B4-BE49-F238E27FC236}">
                  <a16:creationId xmlns:a16="http://schemas.microsoft.com/office/drawing/2014/main" id="{35F19447-11E6-4E2F-BA73-B07CA1B1B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675"/>
              <a:ext cx="136" cy="91"/>
            </a:xfrm>
            <a:custGeom>
              <a:avLst/>
              <a:gdLst>
                <a:gd name="T0" fmla="*/ 0 w 227"/>
                <a:gd name="T1" fmla="*/ 0 h 182"/>
                <a:gd name="T2" fmla="*/ 227 w 227"/>
                <a:gd name="T3" fmla="*/ 0 h 182"/>
                <a:gd name="T4" fmla="*/ 227 w 227"/>
                <a:gd name="T5" fmla="*/ 46 h 182"/>
                <a:gd name="T6" fmla="*/ 46 w 227"/>
                <a:gd name="T7" fmla="*/ 46 h 182"/>
                <a:gd name="T8" fmla="*/ 46 w 227"/>
                <a:gd name="T9" fmla="*/ 136 h 182"/>
                <a:gd name="T10" fmla="*/ 227 w 227"/>
                <a:gd name="T11" fmla="*/ 136 h 182"/>
                <a:gd name="T12" fmla="*/ 227 w 227"/>
                <a:gd name="T13" fmla="*/ 182 h 182"/>
                <a:gd name="T14" fmla="*/ 0 w 227"/>
                <a:gd name="T15" fmla="*/ 182 h 182"/>
                <a:gd name="T16" fmla="*/ 0 w 227"/>
                <a:gd name="T1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182">
                  <a:moveTo>
                    <a:pt x="0" y="0"/>
                  </a:moveTo>
                  <a:lnTo>
                    <a:pt x="227" y="0"/>
                  </a:lnTo>
                  <a:lnTo>
                    <a:pt x="227" y="46"/>
                  </a:lnTo>
                  <a:lnTo>
                    <a:pt x="46" y="46"/>
                  </a:lnTo>
                  <a:lnTo>
                    <a:pt x="46" y="136"/>
                  </a:lnTo>
                  <a:lnTo>
                    <a:pt x="227" y="136"/>
                  </a:lnTo>
                  <a:lnTo>
                    <a:pt x="227" y="182"/>
                  </a:lnTo>
                  <a:lnTo>
                    <a:pt x="0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11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hr-HR"/>
            </a:p>
          </p:txBody>
        </p:sp>
      </p:grpSp>
      <p:sp>
        <p:nvSpPr>
          <p:cNvPr id="6158" name="Rectangle 14">
            <a:extLst>
              <a:ext uri="{FF2B5EF4-FFF2-40B4-BE49-F238E27FC236}">
                <a16:creationId xmlns:a16="http://schemas.microsoft.com/office/drawing/2014/main" id="{FEF4317C-A8A4-4072-9442-E409BF436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588" y="4219575"/>
            <a:ext cx="360362" cy="288925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EAEAEA"/>
            </a:extrusionClr>
            <a:contourClr>
              <a:srgbClr val="EAEA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r-HR"/>
          </a:p>
        </p:txBody>
      </p:sp>
      <p:sp>
        <p:nvSpPr>
          <p:cNvPr id="6165" name="Line 21">
            <a:extLst>
              <a:ext uri="{FF2B5EF4-FFF2-40B4-BE49-F238E27FC236}">
                <a16:creationId xmlns:a16="http://schemas.microsoft.com/office/drawing/2014/main" id="{57A7FB70-E900-481E-AA5D-2349F96B0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4318000"/>
            <a:ext cx="12239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id="{797B8B86-C010-4EE1-99C9-38681EB10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997200"/>
            <a:ext cx="1223963" cy="1320800"/>
          </a:xfrm>
          <a:prstGeom prst="rect">
            <a:avLst/>
          </a:prstGeom>
          <a:gradFill rotWithShape="1">
            <a:gsLst>
              <a:gs pos="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2001"/>
                </a:srgbClr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167" name="AutoShape 23">
            <a:extLst>
              <a:ext uri="{FF2B5EF4-FFF2-40B4-BE49-F238E27FC236}">
                <a16:creationId xmlns:a16="http://schemas.microsoft.com/office/drawing/2014/main" id="{7A1FC24E-D109-41BF-850F-91801BB89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349500"/>
            <a:ext cx="1843088" cy="647700"/>
          </a:xfrm>
          <a:prstGeom prst="parallelogram">
            <a:avLst>
              <a:gd name="adj" fmla="val 95815"/>
            </a:avLst>
          </a:prstGeom>
          <a:gradFill rotWithShape="1">
            <a:gsLst>
              <a:gs pos="0">
                <a:srgbClr val="99CCFF">
                  <a:alpha val="28999"/>
                </a:srgbClr>
              </a:gs>
              <a:gs pos="100000">
                <a:srgbClr val="99CCFF">
                  <a:gamma/>
                  <a:shade val="46275"/>
                  <a:invGamma/>
                  <a:alpha val="28999"/>
                </a:srgbClr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170" name="AutoShape 26">
            <a:extLst>
              <a:ext uri="{FF2B5EF4-FFF2-40B4-BE49-F238E27FC236}">
                <a16:creationId xmlns:a16="http://schemas.microsoft.com/office/drawing/2014/main" id="{4908ABF0-F4D3-4D77-8C0E-728274EEB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670300"/>
            <a:ext cx="1843088" cy="647700"/>
          </a:xfrm>
          <a:prstGeom prst="parallelogram">
            <a:avLst>
              <a:gd name="adj" fmla="val 95815"/>
            </a:avLst>
          </a:prstGeom>
          <a:gradFill rotWithShape="1">
            <a:gsLst>
              <a:gs pos="0">
                <a:srgbClr val="99CCFF">
                  <a:alpha val="28999"/>
                </a:srgbClr>
              </a:gs>
              <a:gs pos="100000">
                <a:srgbClr val="99CCFF">
                  <a:gamma/>
                  <a:shade val="46275"/>
                  <a:invGamma/>
                  <a:alpha val="28999"/>
                </a:srgbClr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30978871-8EBE-46E9-B3A1-0C59F350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0350"/>
            <a:ext cx="3529012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hr-HR" altLang="sr-Latn-RS" sz="2000" u="sng">
                <a:solidFill>
                  <a:srgbClr val="FF9900"/>
                </a:solidFill>
              </a:rPr>
              <a:t>Radni prostor robota</a:t>
            </a:r>
            <a:br>
              <a:rPr lang="hr-HR" altLang="sr-Latn-RS" sz="2000" u="sng">
                <a:solidFill>
                  <a:srgbClr val="FF9900"/>
                </a:solidFill>
              </a:rPr>
            </a:br>
            <a:br>
              <a:rPr lang="hr-HR" altLang="sr-Latn-RS" sz="1600">
                <a:solidFill>
                  <a:srgbClr val="FF9900"/>
                </a:solidFill>
              </a:rPr>
            </a:br>
            <a:r>
              <a:rPr lang="hr-HR" altLang="sr-Latn-RS" sz="1600">
                <a:solidFill>
                  <a:srgbClr val="000000"/>
                </a:solidFill>
              </a:rPr>
              <a:t>Prostor u kojem se može gibati prihvatnica robota</a:t>
            </a:r>
            <a:br>
              <a:rPr lang="hr-HR" altLang="sr-Latn-RS" sz="1600">
                <a:solidFill>
                  <a:srgbClr val="000000"/>
                </a:solidFill>
              </a:rPr>
            </a:br>
            <a:endParaRPr lang="hr-HR" altLang="sr-Latn-RS" sz="1600">
              <a:solidFill>
                <a:srgbClr val="FF9900"/>
              </a:solidFill>
            </a:endParaRPr>
          </a:p>
        </p:txBody>
      </p:sp>
      <p:sp>
        <p:nvSpPr>
          <p:cNvPr id="6172" name="Line 28">
            <a:extLst>
              <a:ext uri="{FF2B5EF4-FFF2-40B4-BE49-F238E27FC236}">
                <a16:creationId xmlns:a16="http://schemas.microsoft.com/office/drawing/2014/main" id="{4CFBA070-92AF-4EBF-9656-53751CA4F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50133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173" name="Line 29">
            <a:extLst>
              <a:ext uri="{FF2B5EF4-FFF2-40B4-BE49-F238E27FC236}">
                <a16:creationId xmlns:a16="http://schemas.microsoft.com/office/drawing/2014/main" id="{8E85579B-902C-41F9-AFFC-BC83D51AD6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44370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174" name="Text Box 30">
            <a:extLst>
              <a:ext uri="{FF2B5EF4-FFF2-40B4-BE49-F238E27FC236}">
                <a16:creationId xmlns:a16="http://schemas.microsoft.com/office/drawing/2014/main" id="{9B9F7191-CA83-4488-B93E-4AFEF0BEA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93395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b="1">
                <a:solidFill>
                  <a:srgbClr val="FF0000"/>
                </a:solidFill>
                <a:latin typeface="Tempus Sans ITC" panose="04020404030D07020202" pitchFamily="82" charset="0"/>
              </a:rPr>
              <a:t>x</a:t>
            </a:r>
          </a:p>
        </p:txBody>
      </p:sp>
      <p:sp>
        <p:nvSpPr>
          <p:cNvPr id="6175" name="Text Box 31">
            <a:extLst>
              <a:ext uri="{FF2B5EF4-FFF2-40B4-BE49-F238E27FC236}">
                <a16:creationId xmlns:a16="http://schemas.microsoft.com/office/drawing/2014/main" id="{16EA4AC1-21B8-4178-87B2-A15094656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432911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b="1">
                <a:solidFill>
                  <a:srgbClr val="FF0000"/>
                </a:solidFill>
                <a:latin typeface="Tempus Sans ITC" panose="04020404030D07020202" pitchFamily="82" charset="0"/>
              </a:rPr>
              <a:t>z</a:t>
            </a:r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D7BC44F7-146A-4825-8790-0D2AE718F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4508500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b="1">
                <a:solidFill>
                  <a:srgbClr val="FF0000"/>
                </a:solidFill>
                <a:latin typeface="Tempus Sans ITC" panose="04020404030D07020202" pitchFamily="82" charset="0"/>
              </a:rPr>
              <a:t>y</a:t>
            </a:r>
          </a:p>
        </p:txBody>
      </p:sp>
      <p:sp>
        <p:nvSpPr>
          <p:cNvPr id="6177" name="Line 33">
            <a:extLst>
              <a:ext uri="{FF2B5EF4-FFF2-40B4-BE49-F238E27FC236}">
                <a16:creationId xmlns:a16="http://schemas.microsoft.com/office/drawing/2014/main" id="{D0BD9B16-63A9-4EF0-B419-A74AF7263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4652963"/>
            <a:ext cx="3587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59DC0F44-9953-49B6-BA8C-3A35A48FF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38463"/>
            <a:ext cx="36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200" b="1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</a:p>
        </p:txBody>
      </p:sp>
      <p:sp>
        <p:nvSpPr>
          <p:cNvPr id="6179" name="Text Box 35">
            <a:extLst>
              <a:ext uri="{FF2B5EF4-FFF2-40B4-BE49-F238E27FC236}">
                <a16:creationId xmlns:a16="http://schemas.microsoft.com/office/drawing/2014/main" id="{4064829F-2FD9-4F0C-B460-571AA58FD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332038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200" b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</a:p>
        </p:txBody>
      </p:sp>
      <p:sp>
        <p:nvSpPr>
          <p:cNvPr id="6180" name="Text Box 36">
            <a:extLst>
              <a:ext uri="{FF2B5EF4-FFF2-40B4-BE49-F238E27FC236}">
                <a16:creationId xmlns:a16="http://schemas.microsoft.com/office/drawing/2014/main" id="{CBB75B1E-3935-4DB3-BF26-600C42F57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93846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200" b="1">
                <a:solidFill>
                  <a:srgbClr val="000000"/>
                </a:solidFill>
                <a:latin typeface="Verdana" panose="020B0604030504040204" pitchFamily="34" charset="0"/>
              </a:rPr>
              <a:t>D</a:t>
            </a:r>
          </a:p>
        </p:txBody>
      </p:sp>
      <p:sp>
        <p:nvSpPr>
          <p:cNvPr id="6181" name="Text Box 37">
            <a:extLst>
              <a:ext uri="{FF2B5EF4-FFF2-40B4-BE49-F238E27FC236}">
                <a16:creationId xmlns:a16="http://schemas.microsoft.com/office/drawing/2014/main" id="{7D727590-A613-426D-A196-9FF622CE7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349500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200" b="1">
                <a:solidFill>
                  <a:srgbClr val="000000"/>
                </a:solidFill>
                <a:latin typeface="Verdana" panose="020B0604030504040204" pitchFamily="34" charset="0"/>
              </a:rPr>
              <a:t>F</a:t>
            </a:r>
          </a:p>
        </p:txBody>
      </p:sp>
      <p:sp>
        <p:nvSpPr>
          <p:cNvPr id="6182" name="Text Box 38">
            <a:extLst>
              <a:ext uri="{FF2B5EF4-FFF2-40B4-BE49-F238E27FC236}">
                <a16:creationId xmlns:a16="http://schemas.microsoft.com/office/drawing/2014/main" id="{FA8D5BCC-CBDC-446C-A82E-DAFCB6D0D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644900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200" b="1">
                <a:solidFill>
                  <a:srgbClr val="000000"/>
                </a:solidFill>
                <a:latin typeface="Verdana" panose="020B0604030504040204" pitchFamily="34" charset="0"/>
              </a:rPr>
              <a:t>G</a:t>
            </a:r>
          </a:p>
        </p:txBody>
      </p:sp>
      <p:sp>
        <p:nvSpPr>
          <p:cNvPr id="6183" name="Text Box 39">
            <a:extLst>
              <a:ext uri="{FF2B5EF4-FFF2-40B4-BE49-F238E27FC236}">
                <a16:creationId xmlns:a16="http://schemas.microsoft.com/office/drawing/2014/main" id="{B6460D6B-E866-4C1D-B52F-D7366FCA9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629025"/>
            <a:ext cx="360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200" b="1">
                <a:solidFill>
                  <a:srgbClr val="000000"/>
                </a:solidFill>
                <a:latin typeface="Verdana" panose="020B0604030504040204" pitchFamily="34" charset="0"/>
              </a:rPr>
              <a:t>H</a:t>
            </a:r>
          </a:p>
        </p:txBody>
      </p:sp>
      <p:sp>
        <p:nvSpPr>
          <p:cNvPr id="6184" name="Text Box 40">
            <a:extLst>
              <a:ext uri="{FF2B5EF4-FFF2-40B4-BE49-F238E27FC236}">
                <a16:creationId xmlns:a16="http://schemas.microsoft.com/office/drawing/2014/main" id="{E6C16195-FDA7-4B72-9CB1-8F92CDC57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4276725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200" b="1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6185" name="Text Box 41">
            <a:extLst>
              <a:ext uri="{FF2B5EF4-FFF2-40B4-BE49-F238E27FC236}">
                <a16:creationId xmlns:a16="http://schemas.microsoft.com/office/drawing/2014/main" id="{439C772E-BAEF-4529-8255-D34CF16C1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4276725"/>
            <a:ext cx="360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200" b="1">
                <a:solidFill>
                  <a:srgbClr val="000000"/>
                </a:solidFill>
                <a:latin typeface="Verdana" panose="020B0604030504040204" pitchFamily="34" charset="0"/>
              </a:rPr>
              <a:t>B</a:t>
            </a:r>
          </a:p>
        </p:txBody>
      </p:sp>
      <p:sp>
        <p:nvSpPr>
          <p:cNvPr id="6187" name="Text Box 43">
            <a:extLst>
              <a:ext uri="{FF2B5EF4-FFF2-40B4-BE49-F238E27FC236}">
                <a16:creationId xmlns:a16="http://schemas.microsoft.com/office/drawing/2014/main" id="{B806E26B-A86A-4BA2-8CCE-50DE5C8D4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73688"/>
            <a:ext cx="36718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>
                <a:latin typeface="Tahoma" panose="020B0604030504040204" pitchFamily="34" charset="0"/>
              </a:rPr>
              <a:t>Model robota s </a:t>
            </a:r>
            <a:r>
              <a:rPr lang="hr-HR" altLang="sr-Latn-RS" sz="1600" b="1" u="sng">
                <a:latin typeface="Tahoma" panose="020B0604030504040204" pitchFamily="34" charset="0"/>
              </a:rPr>
              <a:t>3</a:t>
            </a:r>
            <a:r>
              <a:rPr lang="hr-HR" altLang="sr-Latn-RS" sz="1600" u="sng">
                <a:latin typeface="Tahoma" panose="020B0604030504040204" pitchFamily="34" charset="0"/>
              </a:rPr>
              <a:t> stupnja slobode</a:t>
            </a:r>
            <a:r>
              <a:rPr lang="hr-HR" altLang="sr-Latn-RS" sz="1600">
                <a:latin typeface="Tahoma" panose="020B0604030504040204" pitchFamily="34" charset="0"/>
              </a:rPr>
              <a:t>:</a:t>
            </a:r>
          </a:p>
          <a:p>
            <a:r>
              <a:rPr lang="hr-HR" altLang="sr-Latn-RS" sz="1600">
                <a:latin typeface="Tahoma" panose="020B0604030504040204" pitchFamily="34" charset="0"/>
              </a:rPr>
              <a:t>3 translacije</a:t>
            </a:r>
          </a:p>
          <a:p>
            <a:pPr>
              <a:spcBef>
                <a:spcPct val="50000"/>
              </a:spcBef>
            </a:pPr>
            <a:r>
              <a:rPr lang="hr-HR" altLang="sr-Latn-RS" sz="1600">
                <a:latin typeface="Tahoma" panose="020B0604030504040204" pitchFamily="34" charset="0"/>
              </a:rPr>
              <a:t>Radni prostor je </a:t>
            </a:r>
            <a:r>
              <a:rPr lang="hr-HR" altLang="sr-Latn-RS" sz="1600" b="1">
                <a:latin typeface="Tahoma" panose="020B0604030504040204" pitchFamily="34" charset="0"/>
              </a:rPr>
              <a:t>kvadar</a:t>
            </a:r>
            <a:r>
              <a:rPr lang="hr-HR" altLang="sr-Latn-RS" sz="1600">
                <a:latin typeface="Tahoma" panose="020B0604030504040204" pitchFamily="34" charset="0"/>
              </a:rPr>
              <a:t>!</a:t>
            </a:r>
          </a:p>
        </p:txBody>
      </p:sp>
      <p:sp>
        <p:nvSpPr>
          <p:cNvPr id="6190" name="Line 46">
            <a:extLst>
              <a:ext uri="{FF2B5EF4-FFF2-40B4-BE49-F238E27FC236}">
                <a16:creationId xmlns:a16="http://schemas.microsoft.com/office/drawing/2014/main" id="{648DB7EA-F161-4043-BE23-AE869A606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191" name="AutoShape 47">
            <a:extLst>
              <a:ext uri="{FF2B5EF4-FFF2-40B4-BE49-F238E27FC236}">
                <a16:creationId xmlns:a16="http://schemas.microsoft.com/office/drawing/2014/main" id="{8D42BDA3-CF57-48B2-A247-6D60A48A4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0" y="3359150"/>
            <a:ext cx="176213" cy="1152525"/>
          </a:xfrm>
          <a:prstGeom prst="can">
            <a:avLst>
              <a:gd name="adj" fmla="val 3031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grpSp>
        <p:nvGrpSpPr>
          <p:cNvPr id="6192" name="Group 48">
            <a:extLst>
              <a:ext uri="{FF2B5EF4-FFF2-40B4-BE49-F238E27FC236}">
                <a16:creationId xmlns:a16="http://schemas.microsoft.com/office/drawing/2014/main" id="{FB59059D-942B-4E29-844E-88F2D74BA4FD}"/>
              </a:ext>
            </a:extLst>
          </p:cNvPr>
          <p:cNvGrpSpPr>
            <a:grpSpLocks/>
          </p:cNvGrpSpPr>
          <p:nvPr/>
        </p:nvGrpSpPr>
        <p:grpSpPr bwMode="auto">
          <a:xfrm>
            <a:off x="6731000" y="2422525"/>
            <a:ext cx="825500" cy="433388"/>
            <a:chOff x="3243" y="2341"/>
            <a:chExt cx="520" cy="273"/>
          </a:xfrm>
        </p:grpSpPr>
        <p:sp>
          <p:nvSpPr>
            <p:cNvPr id="6193" name="AutoShape 49">
              <a:extLst>
                <a:ext uri="{FF2B5EF4-FFF2-40B4-BE49-F238E27FC236}">
                  <a16:creationId xmlns:a16="http://schemas.microsoft.com/office/drawing/2014/main" id="{796419F3-2725-4A43-996E-961FB8B32C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500000">
              <a:off x="3470" y="2341"/>
              <a:ext cx="46" cy="499"/>
            </a:xfrm>
            <a:prstGeom prst="can">
              <a:avLst>
                <a:gd name="adj" fmla="val 76085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6194" name="Freeform 50">
              <a:extLst>
                <a:ext uri="{FF2B5EF4-FFF2-40B4-BE49-F238E27FC236}">
                  <a16:creationId xmlns:a16="http://schemas.microsoft.com/office/drawing/2014/main" id="{5A72A1A7-8273-4EE6-AA67-2EB917F4C09C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3627" y="2341"/>
              <a:ext cx="136" cy="91"/>
            </a:xfrm>
            <a:custGeom>
              <a:avLst/>
              <a:gdLst>
                <a:gd name="T0" fmla="*/ 0 w 227"/>
                <a:gd name="T1" fmla="*/ 0 h 182"/>
                <a:gd name="T2" fmla="*/ 227 w 227"/>
                <a:gd name="T3" fmla="*/ 0 h 182"/>
                <a:gd name="T4" fmla="*/ 227 w 227"/>
                <a:gd name="T5" fmla="*/ 46 h 182"/>
                <a:gd name="T6" fmla="*/ 46 w 227"/>
                <a:gd name="T7" fmla="*/ 46 h 182"/>
                <a:gd name="T8" fmla="*/ 46 w 227"/>
                <a:gd name="T9" fmla="*/ 136 h 182"/>
                <a:gd name="T10" fmla="*/ 227 w 227"/>
                <a:gd name="T11" fmla="*/ 136 h 182"/>
                <a:gd name="T12" fmla="*/ 227 w 227"/>
                <a:gd name="T13" fmla="*/ 182 h 182"/>
                <a:gd name="T14" fmla="*/ 0 w 227"/>
                <a:gd name="T15" fmla="*/ 182 h 182"/>
                <a:gd name="T16" fmla="*/ 0 w 227"/>
                <a:gd name="T1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182">
                  <a:moveTo>
                    <a:pt x="0" y="0"/>
                  </a:moveTo>
                  <a:lnTo>
                    <a:pt x="227" y="0"/>
                  </a:lnTo>
                  <a:lnTo>
                    <a:pt x="227" y="46"/>
                  </a:lnTo>
                  <a:lnTo>
                    <a:pt x="46" y="46"/>
                  </a:lnTo>
                  <a:lnTo>
                    <a:pt x="46" y="136"/>
                  </a:lnTo>
                  <a:lnTo>
                    <a:pt x="227" y="136"/>
                  </a:lnTo>
                  <a:lnTo>
                    <a:pt x="227" y="182"/>
                  </a:lnTo>
                  <a:lnTo>
                    <a:pt x="0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hr-HR"/>
            </a:p>
          </p:txBody>
        </p:sp>
      </p:grpSp>
      <p:sp>
        <p:nvSpPr>
          <p:cNvPr id="6195" name="AutoShape 51">
            <a:extLst>
              <a:ext uri="{FF2B5EF4-FFF2-40B4-BE49-F238E27FC236}">
                <a16:creationId xmlns:a16="http://schemas.microsoft.com/office/drawing/2014/main" id="{7A6E57A7-320C-404C-ABAF-D8C77B108C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78587" y="3179763"/>
            <a:ext cx="360363" cy="287338"/>
          </a:xfrm>
          <a:prstGeom prst="parallelogram">
            <a:avLst>
              <a:gd name="adj" fmla="val 39221"/>
            </a:avLst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1160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r-HR"/>
          </a:p>
        </p:txBody>
      </p:sp>
      <p:sp>
        <p:nvSpPr>
          <p:cNvPr id="6196" name="AutoShape 52">
            <a:extLst>
              <a:ext uri="{FF2B5EF4-FFF2-40B4-BE49-F238E27FC236}">
                <a16:creationId xmlns:a16="http://schemas.microsoft.com/office/drawing/2014/main" id="{76444F52-F676-4F48-AAB0-287805FA2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0" y="1919288"/>
            <a:ext cx="176213" cy="1223962"/>
          </a:xfrm>
          <a:prstGeom prst="can">
            <a:avLst>
              <a:gd name="adj" fmla="val 32189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197" name="AutoShape 53">
            <a:extLst>
              <a:ext uri="{FF2B5EF4-FFF2-40B4-BE49-F238E27FC236}">
                <a16:creationId xmlns:a16="http://schemas.microsoft.com/office/drawing/2014/main" id="{4FA2E167-BF67-4929-B074-24C6E2CCD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2711450"/>
            <a:ext cx="142875" cy="647700"/>
          </a:xfrm>
          <a:prstGeom prst="upDownArrow">
            <a:avLst>
              <a:gd name="adj1" fmla="val 50000"/>
              <a:gd name="adj2" fmla="val 90667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hr-HR"/>
          </a:p>
        </p:txBody>
      </p:sp>
      <p:sp>
        <p:nvSpPr>
          <p:cNvPr id="6198" name="AutoShape 54">
            <a:extLst>
              <a:ext uri="{FF2B5EF4-FFF2-40B4-BE49-F238E27FC236}">
                <a16:creationId xmlns:a16="http://schemas.microsoft.com/office/drawing/2014/main" id="{5D7C024D-0401-4E22-8DE5-6AFC48D35F30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7100888" y="2447925"/>
            <a:ext cx="142875" cy="288925"/>
          </a:xfrm>
          <a:prstGeom prst="upDownArrow">
            <a:avLst>
              <a:gd name="adj1" fmla="val 50000"/>
              <a:gd name="adj2" fmla="val 40444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hr-HR"/>
          </a:p>
        </p:txBody>
      </p:sp>
      <p:grpSp>
        <p:nvGrpSpPr>
          <p:cNvPr id="6214" name="Group 70">
            <a:extLst>
              <a:ext uri="{FF2B5EF4-FFF2-40B4-BE49-F238E27FC236}">
                <a16:creationId xmlns:a16="http://schemas.microsoft.com/office/drawing/2014/main" id="{F7A9BA4B-832D-40EA-BDB5-82EED917E45D}"/>
              </a:ext>
            </a:extLst>
          </p:cNvPr>
          <p:cNvGrpSpPr>
            <a:grpSpLocks/>
          </p:cNvGrpSpPr>
          <p:nvPr/>
        </p:nvGrpSpPr>
        <p:grpSpPr bwMode="auto">
          <a:xfrm>
            <a:off x="5507038" y="1414463"/>
            <a:ext cx="2451100" cy="3086100"/>
            <a:chOff x="3469" y="618"/>
            <a:chExt cx="1544" cy="1944"/>
          </a:xfrm>
        </p:grpSpPr>
        <p:sp>
          <p:nvSpPr>
            <p:cNvPr id="6203" name="Line 59">
              <a:extLst>
                <a:ext uri="{FF2B5EF4-FFF2-40B4-BE49-F238E27FC236}">
                  <a16:creationId xmlns:a16="http://schemas.microsoft.com/office/drawing/2014/main" id="{692A8D4F-DF50-4BDE-8E07-39A44EFED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9" y="957"/>
              <a:ext cx="0" cy="1587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202" name="Oval 58">
              <a:extLst>
                <a:ext uri="{FF2B5EF4-FFF2-40B4-BE49-F238E27FC236}">
                  <a16:creationId xmlns:a16="http://schemas.microsoft.com/office/drawing/2014/main" id="{D4453D32-A872-4493-A7C2-A6709D0A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618"/>
              <a:ext cx="1543" cy="680"/>
            </a:xfrm>
            <a:prstGeom prst="ellips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6204" name="Line 60">
              <a:extLst>
                <a:ext uri="{FF2B5EF4-FFF2-40B4-BE49-F238E27FC236}">
                  <a16:creationId xmlns:a16="http://schemas.microsoft.com/office/drawing/2014/main" id="{FA48062A-DE47-4442-98F7-C77868EEB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" y="957"/>
              <a:ext cx="0" cy="1587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207" name="Line 63">
              <a:extLst>
                <a:ext uri="{FF2B5EF4-FFF2-40B4-BE49-F238E27FC236}">
                  <a16:creationId xmlns:a16="http://schemas.microsoft.com/office/drawing/2014/main" id="{48945B95-8838-46E8-87B2-09AA3E38F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0" y="975"/>
              <a:ext cx="0" cy="1587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208" name="Line 64">
              <a:extLst>
                <a:ext uri="{FF2B5EF4-FFF2-40B4-BE49-F238E27FC236}">
                  <a16:creationId xmlns:a16="http://schemas.microsoft.com/office/drawing/2014/main" id="{13E07FA7-748D-4FA5-970E-2B09ADBBE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975"/>
              <a:ext cx="0" cy="1587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6209" name="Oval 65">
              <a:extLst>
                <a:ext uri="{FF2B5EF4-FFF2-40B4-BE49-F238E27FC236}">
                  <a16:creationId xmlns:a16="http://schemas.microsoft.com/office/drawing/2014/main" id="{68D60A72-3326-44DB-802B-A4EE8CD2D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845"/>
              <a:ext cx="590" cy="254"/>
            </a:xfrm>
            <a:prstGeom prst="ellips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6210" name="Arc 66">
            <a:extLst>
              <a:ext uri="{FF2B5EF4-FFF2-40B4-BE49-F238E27FC236}">
                <a16:creationId xmlns:a16="http://schemas.microsoft.com/office/drawing/2014/main" id="{29EA0C9E-B63F-42D2-9777-2E5ACAB28DFC}"/>
              </a:ext>
            </a:extLst>
          </p:cNvPr>
          <p:cNvSpPr>
            <a:spLocks/>
          </p:cNvSpPr>
          <p:nvPr/>
        </p:nvSpPr>
        <p:spPr bwMode="auto">
          <a:xfrm rot="2391725">
            <a:off x="7370763" y="2374900"/>
            <a:ext cx="287337" cy="217488"/>
          </a:xfrm>
          <a:custGeom>
            <a:avLst/>
            <a:gdLst>
              <a:gd name="G0" fmla="+- 0 0 0"/>
              <a:gd name="G1" fmla="+- 21563 0 0"/>
              <a:gd name="G2" fmla="+- 21600 0 0"/>
              <a:gd name="T0" fmla="*/ 1261 w 21600"/>
              <a:gd name="T1" fmla="*/ 0 h 37732"/>
              <a:gd name="T2" fmla="*/ 14322 w 21600"/>
              <a:gd name="T3" fmla="*/ 37732 h 37732"/>
              <a:gd name="T4" fmla="*/ 0 w 21600"/>
              <a:gd name="T5" fmla="*/ 21563 h 37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732" fill="none" extrusionOk="0">
                <a:moveTo>
                  <a:pt x="1261" y="-1"/>
                </a:moveTo>
                <a:cubicBezTo>
                  <a:pt x="12681" y="667"/>
                  <a:pt x="21600" y="10123"/>
                  <a:pt x="21600" y="21563"/>
                </a:cubicBezTo>
                <a:cubicBezTo>
                  <a:pt x="21600" y="27745"/>
                  <a:pt x="18950" y="33632"/>
                  <a:pt x="14322" y="37732"/>
                </a:cubicBezTo>
              </a:path>
              <a:path w="21600" h="37732" stroke="0" extrusionOk="0">
                <a:moveTo>
                  <a:pt x="1261" y="-1"/>
                </a:moveTo>
                <a:cubicBezTo>
                  <a:pt x="12681" y="667"/>
                  <a:pt x="21600" y="10123"/>
                  <a:pt x="21600" y="21563"/>
                </a:cubicBezTo>
                <a:cubicBezTo>
                  <a:pt x="21600" y="27745"/>
                  <a:pt x="18950" y="33632"/>
                  <a:pt x="14322" y="37732"/>
                </a:cubicBezTo>
                <a:lnTo>
                  <a:pt x="0" y="21563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211" name="Arc 67">
            <a:extLst>
              <a:ext uri="{FF2B5EF4-FFF2-40B4-BE49-F238E27FC236}">
                <a16:creationId xmlns:a16="http://schemas.microsoft.com/office/drawing/2014/main" id="{335A3909-849F-4FB7-9E01-D06318DEEEEE}"/>
              </a:ext>
            </a:extLst>
          </p:cNvPr>
          <p:cNvSpPr>
            <a:spLocks/>
          </p:cNvSpPr>
          <p:nvPr/>
        </p:nvSpPr>
        <p:spPr bwMode="auto">
          <a:xfrm rot="4840042">
            <a:off x="6594475" y="3051175"/>
            <a:ext cx="471488" cy="750888"/>
          </a:xfrm>
          <a:custGeom>
            <a:avLst/>
            <a:gdLst>
              <a:gd name="G0" fmla="+- 0 0 0"/>
              <a:gd name="G1" fmla="+- 19499 0 0"/>
              <a:gd name="G2" fmla="+- 21600 0 0"/>
              <a:gd name="T0" fmla="*/ 9292 w 21600"/>
              <a:gd name="T1" fmla="*/ 0 h 37196"/>
              <a:gd name="T2" fmla="*/ 12384 w 21600"/>
              <a:gd name="T3" fmla="*/ 37196 h 37196"/>
              <a:gd name="T4" fmla="*/ 0 w 21600"/>
              <a:gd name="T5" fmla="*/ 19499 h 37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196" fill="none" extrusionOk="0">
                <a:moveTo>
                  <a:pt x="9292" y="-1"/>
                </a:moveTo>
                <a:cubicBezTo>
                  <a:pt x="16811" y="3582"/>
                  <a:pt x="21600" y="11169"/>
                  <a:pt x="21600" y="19499"/>
                </a:cubicBezTo>
                <a:cubicBezTo>
                  <a:pt x="21600" y="26548"/>
                  <a:pt x="18159" y="33154"/>
                  <a:pt x="12384" y="37196"/>
                </a:cubicBezTo>
              </a:path>
              <a:path w="21600" h="37196" stroke="0" extrusionOk="0">
                <a:moveTo>
                  <a:pt x="9292" y="-1"/>
                </a:moveTo>
                <a:cubicBezTo>
                  <a:pt x="16811" y="3582"/>
                  <a:pt x="21600" y="11169"/>
                  <a:pt x="21600" y="19499"/>
                </a:cubicBezTo>
                <a:cubicBezTo>
                  <a:pt x="21600" y="26548"/>
                  <a:pt x="18159" y="33154"/>
                  <a:pt x="12384" y="37196"/>
                </a:cubicBezTo>
                <a:lnTo>
                  <a:pt x="0" y="19499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212" name="Text Box 68">
            <a:extLst>
              <a:ext uri="{FF2B5EF4-FFF2-40B4-BE49-F238E27FC236}">
                <a16:creationId xmlns:a16="http://schemas.microsoft.com/office/drawing/2014/main" id="{C6436292-56E7-4658-8A52-4C430CCD8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373688"/>
            <a:ext cx="3671888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>
                <a:latin typeface="Tahoma" panose="020B0604030504040204" pitchFamily="34" charset="0"/>
              </a:rPr>
              <a:t>Model robota s </a:t>
            </a:r>
            <a:r>
              <a:rPr lang="hr-HR" altLang="sr-Latn-RS" sz="1600" b="1" u="sng">
                <a:latin typeface="Tahoma" panose="020B0604030504040204" pitchFamily="34" charset="0"/>
              </a:rPr>
              <a:t>4</a:t>
            </a:r>
            <a:r>
              <a:rPr lang="hr-HR" altLang="sr-Latn-RS" sz="1600" u="sng">
                <a:latin typeface="Tahoma" panose="020B0604030504040204" pitchFamily="34" charset="0"/>
              </a:rPr>
              <a:t> stupnja slobode</a:t>
            </a:r>
            <a:r>
              <a:rPr lang="hr-HR" altLang="sr-Latn-RS" sz="1600">
                <a:latin typeface="Tahoma" panose="020B0604030504040204" pitchFamily="34" charset="0"/>
              </a:rPr>
              <a:t>:</a:t>
            </a:r>
          </a:p>
          <a:p>
            <a:r>
              <a:rPr lang="hr-HR" altLang="sr-Latn-RS" sz="1600">
                <a:latin typeface="Tahoma" panose="020B0604030504040204" pitchFamily="34" charset="0"/>
              </a:rPr>
              <a:t>2 translacije i 2 rotacije</a:t>
            </a:r>
          </a:p>
          <a:p>
            <a:pPr>
              <a:spcBef>
                <a:spcPct val="50000"/>
              </a:spcBef>
            </a:pPr>
            <a:r>
              <a:rPr lang="hr-HR" altLang="sr-Latn-RS" sz="1600">
                <a:latin typeface="Tahoma" panose="020B0604030504040204" pitchFamily="34" charset="0"/>
              </a:rPr>
              <a:t>Radni prostor je </a:t>
            </a:r>
            <a:r>
              <a:rPr lang="hr-HR" altLang="sr-Latn-RS" sz="1600" b="1">
                <a:latin typeface="Tahoma" panose="020B0604030504040204" pitchFamily="34" charset="0"/>
              </a:rPr>
              <a:t>šuplji valjak</a:t>
            </a:r>
            <a:r>
              <a:rPr lang="hr-HR" altLang="sr-Latn-RS" sz="1600">
                <a:latin typeface="Tahoma" panose="020B0604030504040204" pitchFamily="34" charset="0"/>
              </a:rPr>
              <a:t>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charRg st="22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71">
                                            <p:txEl>
                                              <p:charRg st="22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3386 3.7037E-7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4.07407E-6 L 0.13386 -0.18889 " pathEditMode="fixed" rAng="0" ptsTypes="AA">
                                      <p:cBhvr>
                                        <p:cTn id="43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fixed" ptsTypes="AA">
                                      <p:cBhvr>
                                        <p:cTn id="45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fixed" ptsTypes="AA">
                                      <p:cBhvr>
                                        <p:cTn id="4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-0.19236 L 0.20486 -0.287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474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1 -0.09468 " pathEditMode="relative" ptsTypes="AA">
                                      <p:cBhvr>
                                        <p:cTn id="6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18889 L 0.07084 -0.2835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474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18889 L 0.07084 -0.2835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474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1 -0.09468 " pathEditMode="relative" ptsTypes="AA">
                                      <p:cBhvr>
                                        <p:cTn id="7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10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1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1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/>
      <p:bldP spid="6179" grpId="0"/>
      <p:bldP spid="6180" grpId="0"/>
      <p:bldP spid="6181" grpId="0"/>
      <p:bldP spid="6182" grpId="0"/>
      <p:bldP spid="6183" grpId="0"/>
      <p:bldP spid="6184" grpId="0"/>
      <p:bldP spid="61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C0687FA7-B859-4DC3-8C54-0451A1965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333375"/>
            <a:ext cx="64008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hr-HR" altLang="sr-Latn-RS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Prijenos gibanja</a:t>
            </a:r>
          </a:p>
        </p:txBody>
      </p:sp>
      <p:pic>
        <p:nvPicPr>
          <p:cNvPr id="10245" name="Picture 5" descr="logo-robot_ruka">
            <a:extLst>
              <a:ext uri="{FF2B5EF4-FFF2-40B4-BE49-F238E27FC236}">
                <a16:creationId xmlns:a16="http://schemas.microsoft.com/office/drawing/2014/main" id="{0FB8EE18-6626-45F2-AE53-38C5A3E3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51138"/>
            <a:ext cx="3889375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7D2B4F6C-EA43-46D4-943F-9EB382C8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309688"/>
            <a:ext cx="414020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>
                <a:latin typeface="Trebuchet MS" panose="020B0603020202020204" pitchFamily="34" charset="0"/>
              </a:rPr>
              <a:t>Kod robota se najčešće koristi pogon </a:t>
            </a:r>
            <a:r>
              <a:rPr lang="hr-HR" altLang="sr-Latn-RS" sz="1600" u="sng">
                <a:latin typeface="Trebuchet MS" panose="020B0603020202020204" pitchFamily="34" charset="0"/>
              </a:rPr>
              <a:t>elektromotorom</a:t>
            </a:r>
            <a:r>
              <a:rPr lang="hr-HR" altLang="sr-Latn-RS" sz="1600">
                <a:latin typeface="Trebuchet MS" panose="020B0603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r-HR" altLang="sr-Latn-RS" sz="1600">
                <a:latin typeface="Trebuchet MS" panose="020B0603020202020204" pitchFamily="34" charset="0"/>
              </a:rPr>
              <a:t>S njega se gibanje prenosi na ostale dijelove robota raznim </a:t>
            </a:r>
            <a:r>
              <a:rPr lang="hr-HR" altLang="sr-Latn-RS" sz="1600" u="sng">
                <a:latin typeface="Trebuchet MS" panose="020B0603020202020204" pitchFamily="34" charset="0"/>
              </a:rPr>
              <a:t>prijenosnim mehanizmima</a:t>
            </a:r>
            <a:r>
              <a:rPr lang="hr-HR" altLang="sr-Latn-RS" sz="1600">
                <a:latin typeface="Trebuchet MS" panose="020B0603020202020204" pitchFamily="34" charset="0"/>
              </a:rPr>
              <a:t>:</a:t>
            </a:r>
          </a:p>
          <a:p>
            <a:pPr>
              <a:spcBef>
                <a:spcPct val="50000"/>
              </a:spcBef>
              <a:buSzPct val="70000"/>
              <a:buFontTx/>
              <a:buBlip>
                <a:blip r:embed="rId3"/>
              </a:buBlip>
            </a:pPr>
            <a:r>
              <a:rPr lang="hr-HR" altLang="sr-Latn-RS" sz="1600">
                <a:latin typeface="Trebuchet MS" panose="020B0603020202020204" pitchFamily="34" charset="0"/>
              </a:rPr>
              <a:t> zupčani prijenos</a:t>
            </a:r>
          </a:p>
          <a:p>
            <a:pPr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r-HR" altLang="sr-Latn-RS" sz="1600">
                <a:latin typeface="Trebuchet MS" panose="020B0603020202020204" pitchFamily="34" charset="0"/>
              </a:rPr>
              <a:t> remenski prijenos</a:t>
            </a:r>
          </a:p>
          <a:p>
            <a:pPr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r-HR" altLang="sr-Latn-RS" sz="1600">
                <a:latin typeface="Trebuchet MS" panose="020B0603020202020204" pitchFamily="34" charset="0"/>
              </a:rPr>
              <a:t> lančani prijenos</a:t>
            </a:r>
          </a:p>
          <a:p>
            <a:pPr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r-HR" altLang="sr-Latn-RS" sz="1600">
                <a:latin typeface="Trebuchet MS" panose="020B0603020202020204" pitchFamily="34" charset="0"/>
              </a:rPr>
              <a:t> tarni prijenos</a:t>
            </a:r>
          </a:p>
          <a:p>
            <a:pPr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r-HR" altLang="sr-Latn-RS" sz="1600">
                <a:latin typeface="Trebuchet MS" panose="020B0603020202020204" pitchFamily="34" charset="0"/>
              </a:rPr>
              <a:t> pužni prijenos</a:t>
            </a:r>
          </a:p>
          <a:p>
            <a:pPr>
              <a:spcBef>
                <a:spcPct val="20000"/>
              </a:spcBef>
              <a:buSzPct val="70000"/>
              <a:buFontTx/>
              <a:buBlip>
                <a:blip r:embed="rId3"/>
              </a:buBlip>
            </a:pPr>
            <a:r>
              <a:rPr lang="hr-HR" altLang="sr-Latn-RS" sz="1600">
                <a:latin typeface="Trebuchet MS" panose="020B0603020202020204" pitchFamily="34" charset="0"/>
              </a:rPr>
              <a:t> prijenos zubnom letvom</a:t>
            </a:r>
          </a:p>
        </p:txBody>
      </p:sp>
      <p:grpSp>
        <p:nvGrpSpPr>
          <p:cNvPr id="10282" name="Group 42">
            <a:extLst>
              <a:ext uri="{FF2B5EF4-FFF2-40B4-BE49-F238E27FC236}">
                <a16:creationId xmlns:a16="http://schemas.microsoft.com/office/drawing/2014/main" id="{92330B8B-2A97-4BE0-A3C0-FC621FF32762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3860800"/>
            <a:ext cx="1728787" cy="1512888"/>
            <a:chOff x="385" y="1298"/>
            <a:chExt cx="1089" cy="953"/>
          </a:xfrm>
        </p:grpSpPr>
        <p:sp>
          <p:nvSpPr>
            <p:cNvPr id="10269" name="Text Box 29">
              <a:extLst>
                <a:ext uri="{FF2B5EF4-FFF2-40B4-BE49-F238E27FC236}">
                  <a16:creationId xmlns:a16="http://schemas.microsoft.com/office/drawing/2014/main" id="{8BCE3832-DCFD-436B-9DE6-926B35E38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533"/>
              <a:ext cx="771" cy="17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>
                  <a:latin typeface="Trebuchet MS" panose="020B0603020202020204" pitchFamily="34" charset="0"/>
                </a:rPr>
                <a:t>elektromotori</a:t>
              </a:r>
            </a:p>
          </p:txBody>
        </p:sp>
        <p:sp>
          <p:nvSpPr>
            <p:cNvPr id="10270" name="Line 30">
              <a:extLst>
                <a:ext uri="{FF2B5EF4-FFF2-40B4-BE49-F238E27FC236}">
                  <a16:creationId xmlns:a16="http://schemas.microsoft.com/office/drawing/2014/main" id="{2CAE5E69-2246-4182-8539-C89464469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3" y="1706"/>
              <a:ext cx="273" cy="54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271" name="Line 31">
              <a:extLst>
                <a:ext uri="{FF2B5EF4-FFF2-40B4-BE49-F238E27FC236}">
                  <a16:creationId xmlns:a16="http://schemas.microsoft.com/office/drawing/2014/main" id="{25DF6850-DE17-4668-98B4-29852AB0F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" y="1298"/>
              <a:ext cx="681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2000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2000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0"/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86" name="Group 78">
            <a:extLst>
              <a:ext uri="{FF2B5EF4-FFF2-40B4-BE49-F238E27FC236}">
                <a16:creationId xmlns:a16="http://schemas.microsoft.com/office/drawing/2014/main" id="{101E95B4-4874-43F4-868F-4104579A4B4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752850"/>
            <a:ext cx="2160588" cy="2124075"/>
            <a:chOff x="1133" y="2364"/>
            <a:chExt cx="1361" cy="1338"/>
          </a:xfrm>
        </p:grpSpPr>
        <p:sp>
          <p:nvSpPr>
            <p:cNvPr id="17418" name="Oval 10">
              <a:extLst>
                <a:ext uri="{FF2B5EF4-FFF2-40B4-BE49-F238E27FC236}">
                  <a16:creationId xmlns:a16="http://schemas.microsoft.com/office/drawing/2014/main" id="{93435AF4-986D-432A-B9D1-9A7E81B1B6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1133" y="2364"/>
              <a:ext cx="1361" cy="1338"/>
            </a:xfrm>
            <a:prstGeom prst="ellipse">
              <a:avLst/>
            </a:prstGeom>
            <a:solidFill>
              <a:srgbClr val="AC6600"/>
            </a:solidFill>
            <a:ln w="76200" cap="rnd">
              <a:solidFill>
                <a:srgbClr val="AC66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7419" name="Oval 11">
              <a:extLst>
                <a:ext uri="{FF2B5EF4-FFF2-40B4-BE49-F238E27FC236}">
                  <a16:creationId xmlns:a16="http://schemas.microsoft.com/office/drawing/2014/main" id="{FFAF91A9-70B2-452B-9CE0-2708A3FAE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1156" y="3024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17485" name="Group 77">
            <a:extLst>
              <a:ext uri="{FF2B5EF4-FFF2-40B4-BE49-F238E27FC236}">
                <a16:creationId xmlns:a16="http://schemas.microsoft.com/office/drawing/2014/main" id="{523143DA-EBB2-417D-A2AE-1BAC55DFBEAB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4465638"/>
            <a:ext cx="720725" cy="720725"/>
            <a:chOff x="2517" y="2813"/>
            <a:chExt cx="454" cy="454"/>
          </a:xfrm>
        </p:grpSpPr>
        <p:sp>
          <p:nvSpPr>
            <p:cNvPr id="17414" name="Oval 6">
              <a:extLst>
                <a:ext uri="{FF2B5EF4-FFF2-40B4-BE49-F238E27FC236}">
                  <a16:creationId xmlns:a16="http://schemas.microsoft.com/office/drawing/2014/main" id="{87A2FBA7-CF42-4FA4-B40E-D14EB79AF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813"/>
              <a:ext cx="454" cy="454"/>
            </a:xfrm>
            <a:prstGeom prst="ellipse">
              <a:avLst/>
            </a:prstGeom>
            <a:solidFill>
              <a:srgbClr val="6600FF"/>
            </a:solidFill>
            <a:ln w="76200" cap="rnd">
              <a:solidFill>
                <a:srgbClr val="66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7415" name="Line 7">
              <a:extLst>
                <a:ext uri="{FF2B5EF4-FFF2-40B4-BE49-F238E27FC236}">
                  <a16:creationId xmlns:a16="http://schemas.microsoft.com/office/drawing/2014/main" id="{D3D196A5-42A9-4831-A05B-D867B4D14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3039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7416" name="Oval 8">
              <a:extLst>
                <a:ext uri="{FF2B5EF4-FFF2-40B4-BE49-F238E27FC236}">
                  <a16:creationId xmlns:a16="http://schemas.microsoft.com/office/drawing/2014/main" id="{EB6CDEEB-8104-4229-8D76-8E27C246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3017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17483" name="Group 75">
            <a:extLst>
              <a:ext uri="{FF2B5EF4-FFF2-40B4-BE49-F238E27FC236}">
                <a16:creationId xmlns:a16="http://schemas.microsoft.com/office/drawing/2014/main" id="{02AE1AFD-EFC7-4CF6-938E-411221AB4D33}"/>
              </a:ext>
            </a:extLst>
          </p:cNvPr>
          <p:cNvGrpSpPr>
            <a:grpSpLocks/>
          </p:cNvGrpSpPr>
          <p:nvPr/>
        </p:nvGrpSpPr>
        <p:grpSpPr bwMode="auto">
          <a:xfrm>
            <a:off x="4249738" y="4641850"/>
            <a:ext cx="360362" cy="360363"/>
            <a:chOff x="2994" y="2924"/>
            <a:chExt cx="227" cy="227"/>
          </a:xfrm>
        </p:grpSpPr>
        <p:sp>
          <p:nvSpPr>
            <p:cNvPr id="17421" name="Oval 13">
              <a:extLst>
                <a:ext uri="{FF2B5EF4-FFF2-40B4-BE49-F238E27FC236}">
                  <a16:creationId xmlns:a16="http://schemas.microsoft.com/office/drawing/2014/main" id="{E23A64CD-C08E-4933-9E60-9C8B84EDD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2924"/>
              <a:ext cx="227" cy="227"/>
            </a:xfrm>
            <a:prstGeom prst="ellipse">
              <a:avLst/>
            </a:prstGeom>
            <a:solidFill>
              <a:srgbClr val="009900"/>
            </a:solidFill>
            <a:ln w="76200" cap="rnd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7422" name="Oval 14">
              <a:extLst>
                <a:ext uri="{FF2B5EF4-FFF2-40B4-BE49-F238E27FC236}">
                  <a16:creationId xmlns:a16="http://schemas.microsoft.com/office/drawing/2014/main" id="{6427357C-1B18-48AC-977F-94C21F1AC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3022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17484" name="Group 76">
            <a:extLst>
              <a:ext uri="{FF2B5EF4-FFF2-40B4-BE49-F238E27FC236}">
                <a16:creationId xmlns:a16="http://schemas.microsoft.com/office/drawing/2014/main" id="{2D547AF7-876F-4F7D-AB43-C36FD9B3C387}"/>
              </a:ext>
            </a:extLst>
          </p:cNvPr>
          <p:cNvGrpSpPr>
            <a:grpSpLocks/>
          </p:cNvGrpSpPr>
          <p:nvPr/>
        </p:nvGrpSpPr>
        <p:grpSpPr bwMode="auto">
          <a:xfrm>
            <a:off x="4646613" y="4321175"/>
            <a:ext cx="1079500" cy="1079500"/>
            <a:chOff x="3244" y="2722"/>
            <a:chExt cx="680" cy="680"/>
          </a:xfrm>
        </p:grpSpPr>
        <p:sp>
          <p:nvSpPr>
            <p:cNvPr id="17424" name="Oval 16">
              <a:extLst>
                <a:ext uri="{FF2B5EF4-FFF2-40B4-BE49-F238E27FC236}">
                  <a16:creationId xmlns:a16="http://schemas.microsoft.com/office/drawing/2014/main" id="{2F6EFE1A-72BC-4495-99B0-882B8A09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722"/>
              <a:ext cx="680" cy="680"/>
            </a:xfrm>
            <a:prstGeom prst="ellipse">
              <a:avLst/>
            </a:prstGeom>
            <a:solidFill>
              <a:srgbClr val="CC3300"/>
            </a:solidFill>
            <a:ln w="76200" cap="rnd">
              <a:solidFill>
                <a:srgbClr val="CC33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7425" name="Oval 17">
              <a:extLst>
                <a:ext uri="{FF2B5EF4-FFF2-40B4-BE49-F238E27FC236}">
                  <a16:creationId xmlns:a16="http://schemas.microsoft.com/office/drawing/2014/main" id="{C59EAEFA-EABC-45AA-890F-1457D1EE2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22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7426" name="Line 18">
            <a:extLst>
              <a:ext uri="{FF2B5EF4-FFF2-40B4-BE49-F238E27FC236}">
                <a16:creationId xmlns:a16="http://schemas.microsoft.com/office/drawing/2014/main" id="{81332C86-A6D5-4F13-87EB-49022D46E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4832350"/>
            <a:ext cx="5113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17455" name="Group 47">
            <a:extLst>
              <a:ext uri="{FF2B5EF4-FFF2-40B4-BE49-F238E27FC236}">
                <a16:creationId xmlns:a16="http://schemas.microsoft.com/office/drawing/2014/main" id="{628C10A0-1AAC-4C31-8F5F-2C40EC3F567F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981075"/>
            <a:ext cx="2232025" cy="779463"/>
            <a:chOff x="1293" y="2795"/>
            <a:chExt cx="1406" cy="491"/>
          </a:xfrm>
        </p:grpSpPr>
        <p:sp>
          <p:nvSpPr>
            <p:cNvPr id="17456" name="Text Box 48">
              <a:extLst>
                <a:ext uri="{FF2B5EF4-FFF2-40B4-BE49-F238E27FC236}">
                  <a16:creationId xmlns:a16="http://schemas.microsoft.com/office/drawing/2014/main" id="{08A98101-3CBD-47BE-80B4-49327CB21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022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 b="1">
                  <a:latin typeface="Trebuchet MS" panose="020B0603020202020204" pitchFamily="34" charset="0"/>
                </a:rPr>
                <a:t>1</a:t>
              </a:r>
            </a:p>
          </p:txBody>
        </p:sp>
        <p:sp>
          <p:nvSpPr>
            <p:cNvPr id="17457" name="Text Box 49">
              <a:extLst>
                <a:ext uri="{FF2B5EF4-FFF2-40B4-BE49-F238E27FC236}">
                  <a16:creationId xmlns:a16="http://schemas.microsoft.com/office/drawing/2014/main" id="{2EDE2D5F-A4A9-4B6B-94E3-FF3C10305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" y="2795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 b="1">
                  <a:latin typeface="Trebuchet MS" panose="020B0603020202020204" pitchFamily="34" charset="0"/>
                </a:rPr>
                <a:t>2</a:t>
              </a:r>
            </a:p>
          </p:txBody>
        </p:sp>
        <p:sp>
          <p:nvSpPr>
            <p:cNvPr id="17458" name="Text Box 50">
              <a:extLst>
                <a:ext uri="{FF2B5EF4-FFF2-40B4-BE49-F238E27FC236}">
                  <a16:creationId xmlns:a16="http://schemas.microsoft.com/office/drawing/2014/main" id="{A2B9EC2A-77C1-43C2-9209-DFE1CEE90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3113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 b="1">
                  <a:latin typeface="Trebuchet MS" panose="020B0603020202020204" pitchFamily="34" charset="0"/>
                </a:rPr>
                <a:t>3</a:t>
              </a:r>
            </a:p>
          </p:txBody>
        </p:sp>
        <p:sp>
          <p:nvSpPr>
            <p:cNvPr id="17459" name="Text Box 51">
              <a:extLst>
                <a:ext uri="{FF2B5EF4-FFF2-40B4-BE49-F238E27FC236}">
                  <a16:creationId xmlns:a16="http://schemas.microsoft.com/office/drawing/2014/main" id="{837F244A-2C65-43EA-A7FC-B27820B5E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2985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 b="1">
                  <a:latin typeface="Trebuchet MS" panose="020B0603020202020204" pitchFamily="34" charset="0"/>
                </a:rPr>
                <a:t>4</a:t>
              </a:r>
            </a:p>
          </p:txBody>
        </p:sp>
      </p:grpSp>
      <p:sp>
        <p:nvSpPr>
          <p:cNvPr id="17460" name="Text Box 52">
            <a:extLst>
              <a:ext uri="{FF2B5EF4-FFF2-40B4-BE49-F238E27FC236}">
                <a16:creationId xmlns:a16="http://schemas.microsoft.com/office/drawing/2014/main" id="{1EB6B201-2A9F-4C0A-8336-8A559CE5F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00225"/>
            <a:ext cx="180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1-pogonski kotač</a:t>
            </a:r>
          </a:p>
          <a:p>
            <a:pPr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2,3,..-gonjeni kotači</a:t>
            </a:r>
          </a:p>
        </p:txBody>
      </p:sp>
      <p:sp>
        <p:nvSpPr>
          <p:cNvPr id="17461" name="Text Box 53">
            <a:extLst>
              <a:ext uri="{FF2B5EF4-FFF2-40B4-BE49-F238E27FC236}">
                <a16:creationId xmlns:a16="http://schemas.microsoft.com/office/drawing/2014/main" id="{538C69CA-C0F2-400C-8B1B-C1DDA887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59769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u="sng">
                <a:solidFill>
                  <a:srgbClr val="FF9900"/>
                </a:solidFill>
                <a:latin typeface="Trebuchet MS" panose="020B0603020202020204" pitchFamily="34" charset="0"/>
              </a:rPr>
              <a:t>Brzina okretanja kotača</a:t>
            </a:r>
          </a:p>
          <a:p>
            <a:pPr>
              <a:spcBef>
                <a:spcPct val="50000"/>
              </a:spcBef>
            </a:pPr>
            <a:r>
              <a:rPr lang="hr-HR" altLang="sr-Latn-RS" sz="1600">
                <a:latin typeface="Trebuchet MS" panose="020B0603020202020204" pitchFamily="34" charset="0"/>
              </a:rPr>
              <a:t>ovisi o njegovoj veličini.</a:t>
            </a:r>
          </a:p>
        </p:txBody>
      </p:sp>
      <p:grpSp>
        <p:nvGrpSpPr>
          <p:cNvPr id="17462" name="Group 54">
            <a:extLst>
              <a:ext uri="{FF2B5EF4-FFF2-40B4-BE49-F238E27FC236}">
                <a16:creationId xmlns:a16="http://schemas.microsoft.com/office/drawing/2014/main" id="{43535381-1F61-4BC4-96F1-98AA45253EBA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420938"/>
            <a:ext cx="2665413" cy="274637"/>
            <a:chOff x="1156" y="3702"/>
            <a:chExt cx="1679" cy="173"/>
          </a:xfrm>
        </p:grpSpPr>
        <p:sp>
          <p:nvSpPr>
            <p:cNvPr id="17463" name="Text Box 55">
              <a:extLst>
                <a:ext uri="{FF2B5EF4-FFF2-40B4-BE49-F238E27FC236}">
                  <a16:creationId xmlns:a16="http://schemas.microsoft.com/office/drawing/2014/main" id="{C1527764-4D79-43C4-A594-E9CF23E41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702"/>
              <a:ext cx="4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>
                  <a:latin typeface="Trebuchet MS" panose="020B0603020202020204" pitchFamily="34" charset="0"/>
                </a:rPr>
                <a:t>2 cm</a:t>
              </a:r>
            </a:p>
          </p:txBody>
        </p:sp>
        <p:sp>
          <p:nvSpPr>
            <p:cNvPr id="17464" name="Text Box 56">
              <a:extLst>
                <a:ext uri="{FF2B5EF4-FFF2-40B4-BE49-F238E27FC236}">
                  <a16:creationId xmlns:a16="http://schemas.microsoft.com/office/drawing/2014/main" id="{B532B5D7-214C-4EBB-9FB1-2BF6B8F1B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3702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>
                  <a:latin typeface="Trebuchet MS" panose="020B0603020202020204" pitchFamily="34" charset="0"/>
                </a:rPr>
                <a:t>1 cm</a:t>
              </a:r>
            </a:p>
          </p:txBody>
        </p:sp>
        <p:sp>
          <p:nvSpPr>
            <p:cNvPr id="17465" name="Text Box 57">
              <a:extLst>
                <a:ext uri="{FF2B5EF4-FFF2-40B4-BE49-F238E27FC236}">
                  <a16:creationId xmlns:a16="http://schemas.microsoft.com/office/drawing/2014/main" id="{58237EB7-4FDC-4EB9-A656-6C4F9E098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702"/>
              <a:ext cx="4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>
                  <a:latin typeface="Trebuchet MS" panose="020B0603020202020204" pitchFamily="34" charset="0"/>
                </a:rPr>
                <a:t>6 cm</a:t>
              </a:r>
            </a:p>
          </p:txBody>
        </p:sp>
        <p:sp>
          <p:nvSpPr>
            <p:cNvPr id="17466" name="Text Box 58">
              <a:extLst>
                <a:ext uri="{FF2B5EF4-FFF2-40B4-BE49-F238E27FC236}">
                  <a16:creationId xmlns:a16="http://schemas.microsoft.com/office/drawing/2014/main" id="{1D40107E-5388-4DB1-AE49-8E039AF14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7" y="3702"/>
              <a:ext cx="4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>
                  <a:latin typeface="Trebuchet MS" panose="020B0603020202020204" pitchFamily="34" charset="0"/>
                </a:rPr>
                <a:t>3 cm</a:t>
              </a:r>
            </a:p>
          </p:txBody>
        </p:sp>
      </p:grpSp>
      <p:sp>
        <p:nvSpPr>
          <p:cNvPr id="17467" name="Text Box 59">
            <a:extLst>
              <a:ext uri="{FF2B5EF4-FFF2-40B4-BE49-F238E27FC236}">
                <a16:creationId xmlns:a16="http://schemas.microsoft.com/office/drawing/2014/main" id="{4B5B149C-F030-47CE-9C78-19F6F88B7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709863"/>
            <a:ext cx="720725" cy="2746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20 </a:t>
            </a:r>
            <a:r>
              <a:rPr lang="hr-HR" altLang="sr-Latn-RS" sz="1200" b="1" baseline="30000">
                <a:latin typeface="Trebuchet MS" panose="020B0603020202020204" pitchFamily="34" charset="0"/>
              </a:rPr>
              <a:t>o</a:t>
            </a:r>
            <a:r>
              <a:rPr lang="hr-HR" altLang="sr-Latn-RS" sz="1200">
                <a:latin typeface="Trebuchet MS" panose="020B0603020202020204" pitchFamily="34" charset="0"/>
              </a:rPr>
              <a:t>/min</a:t>
            </a:r>
          </a:p>
        </p:txBody>
      </p:sp>
      <p:sp>
        <p:nvSpPr>
          <p:cNvPr id="17468" name="Text Box 60">
            <a:extLst>
              <a:ext uri="{FF2B5EF4-FFF2-40B4-BE49-F238E27FC236}">
                <a16:creationId xmlns:a16="http://schemas.microsoft.com/office/drawing/2014/main" id="{C6C59F9A-B085-45CB-A280-71B59C0B5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2709863"/>
            <a:ext cx="720725" cy="274637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60 </a:t>
            </a:r>
            <a:r>
              <a:rPr lang="hr-HR" altLang="sr-Latn-RS" sz="1200" b="1" baseline="30000">
                <a:latin typeface="Trebuchet MS" panose="020B0603020202020204" pitchFamily="34" charset="0"/>
              </a:rPr>
              <a:t>o</a:t>
            </a:r>
            <a:r>
              <a:rPr lang="hr-HR" altLang="sr-Latn-RS" sz="1200">
                <a:latin typeface="Trebuchet MS" panose="020B0603020202020204" pitchFamily="34" charset="0"/>
              </a:rPr>
              <a:t>/min</a:t>
            </a:r>
          </a:p>
        </p:txBody>
      </p:sp>
      <p:sp>
        <p:nvSpPr>
          <p:cNvPr id="17469" name="Text Box 61">
            <a:extLst>
              <a:ext uri="{FF2B5EF4-FFF2-40B4-BE49-F238E27FC236}">
                <a16:creationId xmlns:a16="http://schemas.microsoft.com/office/drawing/2014/main" id="{A71F4A84-A855-4DE3-8952-53B34CFF3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709863"/>
            <a:ext cx="720725" cy="2746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120 </a:t>
            </a:r>
            <a:r>
              <a:rPr lang="hr-HR" altLang="sr-Latn-RS" sz="1200" b="1" baseline="30000">
                <a:latin typeface="Trebuchet MS" panose="020B0603020202020204" pitchFamily="34" charset="0"/>
              </a:rPr>
              <a:t>o</a:t>
            </a:r>
            <a:r>
              <a:rPr lang="hr-HR" altLang="sr-Latn-RS" sz="1200">
                <a:latin typeface="Trebuchet MS" panose="020B0603020202020204" pitchFamily="34" charset="0"/>
              </a:rPr>
              <a:t>/min</a:t>
            </a:r>
          </a:p>
        </p:txBody>
      </p:sp>
      <p:sp>
        <p:nvSpPr>
          <p:cNvPr id="17470" name="Text Box 62">
            <a:extLst>
              <a:ext uri="{FF2B5EF4-FFF2-40B4-BE49-F238E27FC236}">
                <a16:creationId xmlns:a16="http://schemas.microsoft.com/office/drawing/2014/main" id="{215964CB-0C8B-4FA7-8D33-19C66E5E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709863"/>
            <a:ext cx="720725" cy="274637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40 </a:t>
            </a:r>
            <a:r>
              <a:rPr lang="hr-HR" altLang="sr-Latn-RS" sz="1200" b="1" baseline="30000">
                <a:latin typeface="Trebuchet MS" panose="020B0603020202020204" pitchFamily="34" charset="0"/>
              </a:rPr>
              <a:t>o</a:t>
            </a:r>
            <a:r>
              <a:rPr lang="hr-HR" altLang="sr-Latn-RS" sz="1200">
                <a:latin typeface="Trebuchet MS" panose="020B0603020202020204" pitchFamily="34" charset="0"/>
              </a:rPr>
              <a:t>/min</a:t>
            </a:r>
          </a:p>
        </p:txBody>
      </p:sp>
      <p:grpSp>
        <p:nvGrpSpPr>
          <p:cNvPr id="17471" name="Group 63">
            <a:extLst>
              <a:ext uri="{FF2B5EF4-FFF2-40B4-BE49-F238E27FC236}">
                <a16:creationId xmlns:a16="http://schemas.microsoft.com/office/drawing/2014/main" id="{951E5E01-8BEB-461B-9802-70768AB72F89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1270000"/>
            <a:ext cx="2952750" cy="1223963"/>
            <a:chOff x="975" y="2977"/>
            <a:chExt cx="1860" cy="771"/>
          </a:xfrm>
        </p:grpSpPr>
        <p:sp>
          <p:nvSpPr>
            <p:cNvPr id="17472" name="Oval 64">
              <a:extLst>
                <a:ext uri="{FF2B5EF4-FFF2-40B4-BE49-F238E27FC236}">
                  <a16:creationId xmlns:a16="http://schemas.microsoft.com/office/drawing/2014/main" id="{0DC93A6F-9E07-4E75-8976-3349DCCED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77"/>
              <a:ext cx="811" cy="77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hr-HR"/>
            </a:p>
          </p:txBody>
        </p:sp>
        <p:sp>
          <p:nvSpPr>
            <p:cNvPr id="17473" name="Oval 65">
              <a:extLst>
                <a:ext uri="{FF2B5EF4-FFF2-40B4-BE49-F238E27FC236}">
                  <a16:creationId xmlns:a16="http://schemas.microsoft.com/office/drawing/2014/main" id="{A5124FA7-C125-461F-BF92-82EA828ED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3204"/>
              <a:ext cx="380" cy="362"/>
            </a:xfrm>
            <a:prstGeom prst="ellipse">
              <a:avLst/>
            </a:prstGeom>
            <a:solidFill>
              <a:srgbClr val="6666FF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6666FF"/>
              </a:extrusionClr>
              <a:contourClr>
                <a:srgbClr val="6666FF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hr-HR"/>
            </a:p>
          </p:txBody>
        </p:sp>
        <p:sp>
          <p:nvSpPr>
            <p:cNvPr id="17474" name="Oval 66">
              <a:extLst>
                <a:ext uri="{FF2B5EF4-FFF2-40B4-BE49-F238E27FC236}">
                  <a16:creationId xmlns:a16="http://schemas.microsoft.com/office/drawing/2014/main" id="{56E4CFAD-3165-4557-BBFA-E409740F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3294"/>
              <a:ext cx="191" cy="18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hr-HR"/>
            </a:p>
          </p:txBody>
        </p:sp>
        <p:sp>
          <p:nvSpPr>
            <p:cNvPr id="17475" name="Oval 67">
              <a:extLst>
                <a:ext uri="{FF2B5EF4-FFF2-40B4-BE49-F238E27FC236}">
                  <a16:creationId xmlns:a16="http://schemas.microsoft.com/office/drawing/2014/main" id="{A6DAE521-AB78-4813-A1CC-37499CF44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3158"/>
              <a:ext cx="477" cy="45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hr-HR"/>
            </a:p>
          </p:txBody>
        </p:sp>
      </p:grpSp>
      <p:sp>
        <p:nvSpPr>
          <p:cNvPr id="17476" name="Arc 68">
            <a:extLst>
              <a:ext uri="{FF2B5EF4-FFF2-40B4-BE49-F238E27FC236}">
                <a16:creationId xmlns:a16="http://schemas.microsoft.com/office/drawing/2014/main" id="{DD7F65C2-3B56-4190-9267-AEF253C2948D}"/>
              </a:ext>
            </a:extLst>
          </p:cNvPr>
          <p:cNvSpPr>
            <a:spLocks/>
          </p:cNvSpPr>
          <p:nvPr/>
        </p:nvSpPr>
        <p:spPr bwMode="auto">
          <a:xfrm>
            <a:off x="3132138" y="1773238"/>
            <a:ext cx="142875" cy="268287"/>
          </a:xfrm>
          <a:custGeom>
            <a:avLst/>
            <a:gdLst>
              <a:gd name="G0" fmla="+- 21600 0 0"/>
              <a:gd name="G1" fmla="+- 20998 0 0"/>
              <a:gd name="G2" fmla="+- 21600 0 0"/>
              <a:gd name="T0" fmla="*/ 574 w 21600"/>
              <a:gd name="T1" fmla="*/ 25945 h 25945"/>
              <a:gd name="T2" fmla="*/ 16536 w 21600"/>
              <a:gd name="T3" fmla="*/ 0 h 25945"/>
              <a:gd name="T4" fmla="*/ 21600 w 21600"/>
              <a:gd name="T5" fmla="*/ 20998 h 25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945" fill="none" extrusionOk="0">
                <a:moveTo>
                  <a:pt x="574" y="25944"/>
                </a:moveTo>
                <a:cubicBezTo>
                  <a:pt x="192" y="24323"/>
                  <a:pt x="0" y="22663"/>
                  <a:pt x="0" y="20998"/>
                </a:cubicBezTo>
                <a:cubicBezTo>
                  <a:pt x="0" y="11019"/>
                  <a:pt x="6835" y="2339"/>
                  <a:pt x="16536" y="0"/>
                </a:cubicBezTo>
              </a:path>
              <a:path w="21600" h="25945" stroke="0" extrusionOk="0">
                <a:moveTo>
                  <a:pt x="574" y="25944"/>
                </a:moveTo>
                <a:cubicBezTo>
                  <a:pt x="192" y="24323"/>
                  <a:pt x="0" y="22663"/>
                  <a:pt x="0" y="20998"/>
                </a:cubicBezTo>
                <a:cubicBezTo>
                  <a:pt x="0" y="11019"/>
                  <a:pt x="6835" y="2339"/>
                  <a:pt x="16536" y="0"/>
                </a:cubicBezTo>
                <a:lnTo>
                  <a:pt x="21600" y="2099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7477" name="Arc 69">
            <a:extLst>
              <a:ext uri="{FF2B5EF4-FFF2-40B4-BE49-F238E27FC236}">
                <a16:creationId xmlns:a16="http://schemas.microsoft.com/office/drawing/2014/main" id="{7CA288FD-4C02-4F3D-A572-66B3FCA47CFA}"/>
              </a:ext>
            </a:extLst>
          </p:cNvPr>
          <p:cNvSpPr>
            <a:spLocks/>
          </p:cNvSpPr>
          <p:nvPr/>
        </p:nvSpPr>
        <p:spPr bwMode="auto">
          <a:xfrm>
            <a:off x="2555875" y="1701800"/>
            <a:ext cx="360363" cy="349250"/>
          </a:xfrm>
          <a:custGeom>
            <a:avLst/>
            <a:gdLst>
              <a:gd name="G0" fmla="+- 0 0 0"/>
              <a:gd name="G1" fmla="+- 13095 0 0"/>
              <a:gd name="G2" fmla="+- 21600 0 0"/>
              <a:gd name="T0" fmla="*/ 17178 w 21600"/>
              <a:gd name="T1" fmla="*/ 0 h 13095"/>
              <a:gd name="T2" fmla="*/ 21600 w 21600"/>
              <a:gd name="T3" fmla="*/ 13095 h 13095"/>
              <a:gd name="T4" fmla="*/ 0 w 21600"/>
              <a:gd name="T5" fmla="*/ 13095 h 1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095" fill="none" extrusionOk="0">
                <a:moveTo>
                  <a:pt x="17177" y="0"/>
                </a:moveTo>
                <a:cubicBezTo>
                  <a:pt x="20046" y="3762"/>
                  <a:pt x="21600" y="8363"/>
                  <a:pt x="21600" y="13095"/>
                </a:cubicBezTo>
              </a:path>
              <a:path w="21600" h="13095" stroke="0" extrusionOk="0">
                <a:moveTo>
                  <a:pt x="17177" y="0"/>
                </a:moveTo>
                <a:cubicBezTo>
                  <a:pt x="20046" y="3762"/>
                  <a:pt x="21600" y="8363"/>
                  <a:pt x="21600" y="13095"/>
                </a:cubicBezTo>
                <a:lnTo>
                  <a:pt x="0" y="1309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7478" name="Arc 70">
            <a:extLst>
              <a:ext uri="{FF2B5EF4-FFF2-40B4-BE49-F238E27FC236}">
                <a16:creationId xmlns:a16="http://schemas.microsoft.com/office/drawing/2014/main" id="{2F3AFA62-37EB-4306-8B8C-0BAC32AB4E01}"/>
              </a:ext>
            </a:extLst>
          </p:cNvPr>
          <p:cNvSpPr>
            <a:spLocks/>
          </p:cNvSpPr>
          <p:nvPr/>
        </p:nvSpPr>
        <p:spPr bwMode="auto">
          <a:xfrm flipV="1">
            <a:off x="3708400" y="1844675"/>
            <a:ext cx="255588" cy="290513"/>
          </a:xfrm>
          <a:custGeom>
            <a:avLst/>
            <a:gdLst>
              <a:gd name="G0" fmla="+- 5001 0 0"/>
              <a:gd name="G1" fmla="+- 21600 0 0"/>
              <a:gd name="G2" fmla="+- 21600 0 0"/>
              <a:gd name="T0" fmla="*/ 0 w 16341"/>
              <a:gd name="T1" fmla="*/ 587 h 21600"/>
              <a:gd name="T2" fmla="*/ 16341 w 16341"/>
              <a:gd name="T3" fmla="*/ 3216 h 21600"/>
              <a:gd name="T4" fmla="*/ 5001 w 1634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41" h="21600" fill="none" extrusionOk="0">
                <a:moveTo>
                  <a:pt x="-1" y="586"/>
                </a:moveTo>
                <a:cubicBezTo>
                  <a:pt x="1638" y="196"/>
                  <a:pt x="3316" y="0"/>
                  <a:pt x="5001" y="0"/>
                </a:cubicBezTo>
                <a:cubicBezTo>
                  <a:pt x="9006" y="0"/>
                  <a:pt x="12932" y="1113"/>
                  <a:pt x="16340" y="3216"/>
                </a:cubicBezTo>
              </a:path>
              <a:path w="16341" h="21600" stroke="0" extrusionOk="0">
                <a:moveTo>
                  <a:pt x="-1" y="586"/>
                </a:moveTo>
                <a:cubicBezTo>
                  <a:pt x="1638" y="196"/>
                  <a:pt x="3316" y="0"/>
                  <a:pt x="5001" y="0"/>
                </a:cubicBezTo>
                <a:cubicBezTo>
                  <a:pt x="9006" y="0"/>
                  <a:pt x="12932" y="1113"/>
                  <a:pt x="16340" y="3216"/>
                </a:cubicBezTo>
                <a:lnTo>
                  <a:pt x="500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7479" name="Arc 71">
            <a:extLst>
              <a:ext uri="{FF2B5EF4-FFF2-40B4-BE49-F238E27FC236}">
                <a16:creationId xmlns:a16="http://schemas.microsoft.com/office/drawing/2014/main" id="{8C662294-B2E1-4494-BED3-3086693E389A}"/>
              </a:ext>
            </a:extLst>
          </p:cNvPr>
          <p:cNvSpPr>
            <a:spLocks/>
          </p:cNvSpPr>
          <p:nvPr/>
        </p:nvSpPr>
        <p:spPr bwMode="auto">
          <a:xfrm flipH="1">
            <a:off x="4067175" y="1758950"/>
            <a:ext cx="144463" cy="301625"/>
          </a:xfrm>
          <a:custGeom>
            <a:avLst/>
            <a:gdLst>
              <a:gd name="G0" fmla="+- 0 0 0"/>
              <a:gd name="G1" fmla="+- 20159 0 0"/>
              <a:gd name="G2" fmla="+- 21600 0 0"/>
              <a:gd name="T0" fmla="*/ 7757 w 21600"/>
              <a:gd name="T1" fmla="*/ 0 h 20159"/>
              <a:gd name="T2" fmla="*/ 21600 w 21600"/>
              <a:gd name="T3" fmla="*/ 20159 h 20159"/>
              <a:gd name="T4" fmla="*/ 0 w 21600"/>
              <a:gd name="T5" fmla="*/ 20159 h 20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159" fill="none" extrusionOk="0">
                <a:moveTo>
                  <a:pt x="7757" y="-1"/>
                </a:moveTo>
                <a:cubicBezTo>
                  <a:pt x="16097" y="3209"/>
                  <a:pt x="21600" y="11222"/>
                  <a:pt x="21600" y="20159"/>
                </a:cubicBezTo>
              </a:path>
              <a:path w="21600" h="20159" stroke="0" extrusionOk="0">
                <a:moveTo>
                  <a:pt x="7757" y="-1"/>
                </a:moveTo>
                <a:cubicBezTo>
                  <a:pt x="16097" y="3209"/>
                  <a:pt x="21600" y="11222"/>
                  <a:pt x="21600" y="20159"/>
                </a:cubicBezTo>
                <a:lnTo>
                  <a:pt x="0" y="2015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7480" name="Text Box 72">
            <a:extLst>
              <a:ext uri="{FF2B5EF4-FFF2-40B4-BE49-F238E27FC236}">
                <a16:creationId xmlns:a16="http://schemas.microsoft.com/office/drawing/2014/main" id="{9A735209-1737-4A64-9295-7AEAD0FEE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171700"/>
            <a:ext cx="2808288" cy="8255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b="1" u="sng">
                <a:latin typeface="Trebuchet MS" panose="020B0603020202020204" pitchFamily="34" charset="0"/>
              </a:rPr>
              <a:t>Manji kotač</a:t>
            </a:r>
            <a:r>
              <a:rPr lang="hr-HR" altLang="sr-Latn-RS" sz="1600" b="1">
                <a:latin typeface="Trebuchet MS" panose="020B0603020202020204" pitchFamily="34" charset="0"/>
              </a:rPr>
              <a:t> se okreće </a:t>
            </a:r>
            <a:r>
              <a:rPr lang="hr-HR" altLang="sr-Latn-RS" sz="1600" b="1" u="sng">
                <a:latin typeface="Trebuchet MS" panose="020B0603020202020204" pitchFamily="34" charset="0"/>
              </a:rPr>
              <a:t>BRŽE</a:t>
            </a:r>
            <a:r>
              <a:rPr lang="hr-HR" altLang="sr-Latn-RS" sz="1600" b="1">
                <a:latin typeface="Trebuchet MS" panose="020B0603020202020204" pitchFamily="34" charset="0"/>
              </a:rPr>
              <a:t> onoliko puta </a:t>
            </a:r>
            <a:r>
              <a:rPr lang="hr-HR" altLang="sr-Latn-RS" sz="1600" b="1" u="sng">
                <a:latin typeface="Trebuchet MS" panose="020B0603020202020204" pitchFamily="34" charset="0"/>
              </a:rPr>
              <a:t>koliko je puta manji</a:t>
            </a:r>
            <a:r>
              <a:rPr lang="hr-HR" altLang="sr-Latn-RS" sz="1600" b="1">
                <a:latin typeface="Trebuchet MS" panose="020B0603020202020204" pitchFamily="34" charset="0"/>
              </a:rPr>
              <a:t>!!</a:t>
            </a:r>
          </a:p>
        </p:txBody>
      </p:sp>
      <p:grpSp>
        <p:nvGrpSpPr>
          <p:cNvPr id="17491" name="Group 83">
            <a:extLst>
              <a:ext uri="{FF2B5EF4-FFF2-40B4-BE49-F238E27FC236}">
                <a16:creationId xmlns:a16="http://schemas.microsoft.com/office/drawing/2014/main" id="{BF3C76A0-2711-4DEB-BF17-78BE2FFA9380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4687888"/>
            <a:ext cx="2987675" cy="287337"/>
            <a:chOff x="1746" y="2953"/>
            <a:chExt cx="1882" cy="181"/>
          </a:xfrm>
        </p:grpSpPr>
        <p:sp>
          <p:nvSpPr>
            <p:cNvPr id="17487" name="Oval 79">
              <a:extLst>
                <a:ext uri="{FF2B5EF4-FFF2-40B4-BE49-F238E27FC236}">
                  <a16:creationId xmlns:a16="http://schemas.microsoft.com/office/drawing/2014/main" id="{DF78D9A4-5675-4A8E-B906-374C44BFE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953"/>
              <a:ext cx="181" cy="1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7488" name="Oval 80">
              <a:extLst>
                <a:ext uri="{FF2B5EF4-FFF2-40B4-BE49-F238E27FC236}">
                  <a16:creationId xmlns:a16="http://schemas.microsoft.com/office/drawing/2014/main" id="{91F1EBE4-4438-467F-80FE-DA111E1D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2999"/>
              <a:ext cx="90" cy="9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7489" name="Oval 81">
              <a:extLst>
                <a:ext uri="{FF2B5EF4-FFF2-40B4-BE49-F238E27FC236}">
                  <a16:creationId xmlns:a16="http://schemas.microsoft.com/office/drawing/2014/main" id="{69C9BAA3-6DF4-4EE1-BF5E-5704449E2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3022"/>
              <a:ext cx="46" cy="4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7490" name="Oval 82">
              <a:extLst>
                <a:ext uri="{FF2B5EF4-FFF2-40B4-BE49-F238E27FC236}">
                  <a16:creationId xmlns:a16="http://schemas.microsoft.com/office/drawing/2014/main" id="{6AC8DADB-861F-4A41-AC67-C75A1B3E0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3015"/>
              <a:ext cx="68" cy="6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64800000">
                                      <p:cBhvr>
                                        <p:cTn id="116" dur="30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18" dur="30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129600000">
                                      <p:cBhvr>
                                        <p:cTn id="120" dur="30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122" dur="30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0" grpId="0"/>
      <p:bldP spid="17467" grpId="0" animBg="1"/>
      <p:bldP spid="17468" grpId="0" animBg="1"/>
      <p:bldP spid="17469" grpId="0" animBg="1"/>
      <p:bldP spid="17470" grpId="0" animBg="1"/>
      <p:bldP spid="174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va ravna zupčanika">
            <a:extLst>
              <a:ext uri="{FF2B5EF4-FFF2-40B4-BE49-F238E27FC236}">
                <a16:creationId xmlns:a16="http://schemas.microsoft.com/office/drawing/2014/main" id="{EAE26112-18AF-4D28-9105-EB9626E00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87700"/>
            <a:ext cx="187325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remenski prijenos">
            <a:extLst>
              <a:ext uri="{FF2B5EF4-FFF2-40B4-BE49-F238E27FC236}">
                <a16:creationId xmlns:a16="http://schemas.microsoft.com/office/drawing/2014/main" id="{3AE0DAAD-1A8F-495D-9BA8-604182CA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7FE"/>
              </a:clrFrom>
              <a:clrTo>
                <a:srgbClr val="F4F7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713"/>
            <a:ext cx="2663825" cy="16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menski_prij_uvijeni remen">
            <a:extLst>
              <a:ext uri="{FF2B5EF4-FFF2-40B4-BE49-F238E27FC236}">
                <a16:creationId xmlns:a16="http://schemas.microsoft.com/office/drawing/2014/main" id="{A478AA40-683D-431F-8DCB-607948F2C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EDEF"/>
              </a:clrFrom>
              <a:clrTo>
                <a:srgbClr val="F3ED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349500"/>
            <a:ext cx="2663825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remenski prij_složena">
            <a:extLst>
              <a:ext uri="{FF2B5EF4-FFF2-40B4-BE49-F238E27FC236}">
                <a16:creationId xmlns:a16="http://schemas.microsoft.com/office/drawing/2014/main" id="{EE079EBB-4717-4BF6-B0A9-FF2778B5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606925"/>
            <a:ext cx="4032250" cy="17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men_prij_auto">
            <a:extLst>
              <a:ext uri="{FF2B5EF4-FFF2-40B4-BE49-F238E27FC236}">
                <a16:creationId xmlns:a16="http://schemas.microsoft.com/office/drawing/2014/main" id="{E3599ADD-8C54-4B2C-BDBC-244BB86E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5"/>
          <a:stretch>
            <a:fillRect/>
          </a:stretch>
        </p:blipFill>
        <p:spPr bwMode="auto">
          <a:xfrm>
            <a:off x="3276600" y="1052513"/>
            <a:ext cx="2449513" cy="22844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zupčasti prijenos">
            <a:extLst>
              <a:ext uri="{FF2B5EF4-FFF2-40B4-BE49-F238E27FC236}">
                <a16:creationId xmlns:a16="http://schemas.microsoft.com/office/drawing/2014/main" id="{E3DA7AC4-59A5-435D-A7B7-436C6578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1857375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Text Box 11">
            <a:extLst>
              <a:ext uri="{FF2B5EF4-FFF2-40B4-BE49-F238E27FC236}">
                <a16:creationId xmlns:a16="http://schemas.microsoft.com/office/drawing/2014/main" id="{ACE466F9-8A20-442A-BE5B-86EBC3854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5600"/>
            <a:ext cx="2160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u="sng">
                <a:solidFill>
                  <a:srgbClr val="FF9900"/>
                </a:solidFill>
                <a:latin typeface="Trebuchet MS" panose="020B0603020202020204" pitchFamily="34" charset="0"/>
              </a:rPr>
              <a:t>Zupčani prijenos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D5211C29-E87A-4D5E-B2E0-9586A0739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55600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u="sng">
                <a:solidFill>
                  <a:srgbClr val="FF9900"/>
                </a:solidFill>
                <a:latin typeface="Trebuchet MS" panose="020B0603020202020204" pitchFamily="34" charset="0"/>
              </a:rPr>
              <a:t>Remenski prijenos</a:t>
            </a:r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id="{23498262-575F-4F9F-A6F1-7D6438A463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4750" y="3141663"/>
            <a:ext cx="503238" cy="144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1278" name="Line 14">
            <a:extLst>
              <a:ext uri="{FF2B5EF4-FFF2-40B4-BE49-F238E27FC236}">
                <a16:creationId xmlns:a16="http://schemas.microsoft.com/office/drawing/2014/main" id="{2A7A10F5-48A2-4529-A02D-147FB4D7B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76250"/>
            <a:ext cx="0" cy="59769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>
            <a:prstShdw prst="shdw18" dist="17961" dir="135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1279" name="Arc 15">
            <a:extLst>
              <a:ext uri="{FF2B5EF4-FFF2-40B4-BE49-F238E27FC236}">
                <a16:creationId xmlns:a16="http://schemas.microsoft.com/office/drawing/2014/main" id="{A9AC4753-264E-4195-9118-50F8BA8D491A}"/>
              </a:ext>
            </a:extLst>
          </p:cNvPr>
          <p:cNvSpPr>
            <a:spLocks/>
          </p:cNvSpPr>
          <p:nvPr/>
        </p:nvSpPr>
        <p:spPr bwMode="auto">
          <a:xfrm flipH="1" flipV="1">
            <a:off x="6372225" y="2781300"/>
            <a:ext cx="420688" cy="465138"/>
          </a:xfrm>
          <a:custGeom>
            <a:avLst/>
            <a:gdLst>
              <a:gd name="G0" fmla="+- 0 0 0"/>
              <a:gd name="G1" fmla="+- 19952 0 0"/>
              <a:gd name="G2" fmla="+- 21600 0 0"/>
              <a:gd name="T0" fmla="*/ 8276 w 21013"/>
              <a:gd name="T1" fmla="*/ 0 h 19952"/>
              <a:gd name="T2" fmla="*/ 21013 w 21013"/>
              <a:gd name="T3" fmla="*/ 14951 h 19952"/>
              <a:gd name="T4" fmla="*/ 0 w 21013"/>
              <a:gd name="T5" fmla="*/ 19952 h 19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13" h="19952" fill="none" extrusionOk="0">
                <a:moveTo>
                  <a:pt x="8275" y="0"/>
                </a:moveTo>
                <a:cubicBezTo>
                  <a:pt x="14672" y="2653"/>
                  <a:pt x="19409" y="8213"/>
                  <a:pt x="21013" y="14950"/>
                </a:cubicBezTo>
              </a:path>
              <a:path w="21013" h="19952" stroke="0" extrusionOk="0">
                <a:moveTo>
                  <a:pt x="8275" y="0"/>
                </a:moveTo>
                <a:cubicBezTo>
                  <a:pt x="14672" y="2653"/>
                  <a:pt x="19409" y="8213"/>
                  <a:pt x="21013" y="14950"/>
                </a:cubicBezTo>
                <a:lnTo>
                  <a:pt x="0" y="19952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grpSp>
        <p:nvGrpSpPr>
          <p:cNvPr id="11286" name="Group 22">
            <a:extLst>
              <a:ext uri="{FF2B5EF4-FFF2-40B4-BE49-F238E27FC236}">
                <a16:creationId xmlns:a16="http://schemas.microsoft.com/office/drawing/2014/main" id="{5D9DA571-9FAF-43CF-AEA0-8A21E4F3B23B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1196975"/>
            <a:ext cx="1079500" cy="1220788"/>
            <a:chOff x="4468" y="754"/>
            <a:chExt cx="680" cy="769"/>
          </a:xfrm>
        </p:grpSpPr>
        <p:sp>
          <p:nvSpPr>
            <p:cNvPr id="11281" name="Text Box 17">
              <a:extLst>
                <a:ext uri="{FF2B5EF4-FFF2-40B4-BE49-F238E27FC236}">
                  <a16:creationId xmlns:a16="http://schemas.microsoft.com/office/drawing/2014/main" id="{578D2672-71C3-43C0-90D3-808A5CEA1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1344"/>
              <a:ext cx="544" cy="17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>
                  <a:latin typeface="Trebuchet MS" panose="020B0603020202020204" pitchFamily="34" charset="0"/>
                </a:rPr>
                <a:t>remenice</a:t>
              </a:r>
            </a:p>
          </p:txBody>
        </p:sp>
        <p:sp>
          <p:nvSpPr>
            <p:cNvPr id="11282" name="Line 18">
              <a:extLst>
                <a:ext uri="{FF2B5EF4-FFF2-40B4-BE49-F238E27FC236}">
                  <a16:creationId xmlns:a16="http://schemas.microsoft.com/office/drawing/2014/main" id="{DC2EAE97-A711-4EA4-8A76-17B2888A9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68" y="754"/>
              <a:ext cx="317" cy="59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1283" name="Line 19">
              <a:extLst>
                <a:ext uri="{FF2B5EF4-FFF2-40B4-BE49-F238E27FC236}">
                  <a16:creationId xmlns:a16="http://schemas.microsoft.com/office/drawing/2014/main" id="{B78EDF0D-4197-45A5-BFAD-13DB5D8AC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754"/>
              <a:ext cx="0" cy="59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1284" name="Text Box 20">
            <a:extLst>
              <a:ext uri="{FF2B5EF4-FFF2-40B4-BE49-F238E27FC236}">
                <a16:creationId xmlns:a16="http://schemas.microsoft.com/office/drawing/2014/main" id="{06A72D66-4FA1-439F-A587-F20BD08FA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76250"/>
            <a:ext cx="647700" cy="284163"/>
          </a:xfrm>
          <a:prstGeom prst="rect">
            <a:avLst/>
          </a:prstGeom>
          <a:solidFill>
            <a:srgbClr val="FF9900"/>
          </a:solidFill>
          <a:ln w="9525">
            <a:solidFill>
              <a:srgbClr val="66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remen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2577757F-D308-43DE-BDC4-EDA528558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703638"/>
            <a:ext cx="30241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Trebuchet MS" panose="020B0603020202020204" pitchFamily="34" charset="0"/>
              </a:rPr>
              <a:t>Remenice se okreću zbog sile </a:t>
            </a:r>
            <a:r>
              <a:rPr lang="hr-HR" altLang="sr-Latn-RS" sz="1400" b="1" u="sng">
                <a:latin typeface="Trebuchet MS" panose="020B0603020202020204" pitchFamily="34" charset="0"/>
              </a:rPr>
              <a:t>trenja </a:t>
            </a:r>
            <a:r>
              <a:rPr lang="hr-HR" altLang="sr-Latn-RS" sz="1400">
                <a:latin typeface="Trebuchet MS" panose="020B0603020202020204" pitchFamily="34" charset="0"/>
              </a:rPr>
              <a:t>između remenice i remena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/>
      <p:bldP spid="11284" grpId="0" animBg="1"/>
      <p:bldP spid="11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ančani prij_bicikl">
            <a:extLst>
              <a:ext uri="{FF2B5EF4-FFF2-40B4-BE49-F238E27FC236}">
                <a16:creationId xmlns:a16="http://schemas.microsoft.com/office/drawing/2014/main" id="{B096C011-BEFB-4F74-99D9-69F0F8A0D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3097212" cy="23098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lančani prijenos">
            <a:extLst>
              <a:ext uri="{FF2B5EF4-FFF2-40B4-BE49-F238E27FC236}">
                <a16:creationId xmlns:a16="http://schemas.microsoft.com/office/drawing/2014/main" id="{0EF96234-DDBB-4CCA-A4AD-23ED215D0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309721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tarni prijenos_dinamo-bicikl">
            <a:extLst>
              <a:ext uri="{FF2B5EF4-FFF2-40B4-BE49-F238E27FC236}">
                <a16:creationId xmlns:a16="http://schemas.microsoft.com/office/drawing/2014/main" id="{BB64DB48-DDDF-4249-A061-935998443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84300"/>
            <a:ext cx="3611562" cy="2260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tarni prijenos">
            <a:extLst>
              <a:ext uri="{FF2B5EF4-FFF2-40B4-BE49-F238E27FC236}">
                <a16:creationId xmlns:a16="http://schemas.microsoft.com/office/drawing/2014/main" id="{43424609-0682-40CE-A2D2-219FF2256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230562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9">
            <a:extLst>
              <a:ext uri="{FF2B5EF4-FFF2-40B4-BE49-F238E27FC236}">
                <a16:creationId xmlns:a16="http://schemas.microsoft.com/office/drawing/2014/main" id="{B0787B29-03C6-40DA-94B7-85437CF0D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44525"/>
            <a:ext cx="309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u="sng">
                <a:solidFill>
                  <a:srgbClr val="FF9900"/>
                </a:solidFill>
                <a:latin typeface="Trebuchet MS" panose="020B0603020202020204" pitchFamily="34" charset="0"/>
              </a:rPr>
              <a:t>Lančani prijenos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3CA7B86F-52BE-4A6A-B8F2-BF52BBCDF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4525"/>
            <a:ext cx="309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u="sng">
                <a:solidFill>
                  <a:srgbClr val="FF9900"/>
                </a:solidFill>
                <a:latin typeface="Trebuchet MS" panose="020B0603020202020204" pitchFamily="34" charset="0"/>
              </a:rPr>
              <a:t>Tarni prijenos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F0284F58-7B3B-4A0D-B56D-65B96725A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005263"/>
            <a:ext cx="576263" cy="284162"/>
          </a:xfrm>
          <a:prstGeom prst="rect">
            <a:avLst/>
          </a:prstGeom>
          <a:solidFill>
            <a:srgbClr val="FF9900"/>
          </a:solidFill>
          <a:ln w="9525">
            <a:solidFill>
              <a:srgbClr val="66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lanac</a:t>
            </a:r>
          </a:p>
        </p:txBody>
      </p:sp>
      <p:grpSp>
        <p:nvGrpSpPr>
          <p:cNvPr id="12306" name="Group 18">
            <a:extLst>
              <a:ext uri="{FF2B5EF4-FFF2-40B4-BE49-F238E27FC236}">
                <a16:creationId xmlns:a16="http://schemas.microsoft.com/office/drawing/2014/main" id="{83486353-95B0-40B2-B361-D14090EC10D6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4581525"/>
            <a:ext cx="1800225" cy="1795463"/>
            <a:chOff x="748" y="2886"/>
            <a:chExt cx="1134" cy="1131"/>
          </a:xfrm>
        </p:grpSpPr>
        <p:sp>
          <p:nvSpPr>
            <p:cNvPr id="12300" name="Text Box 12">
              <a:extLst>
                <a:ext uri="{FF2B5EF4-FFF2-40B4-BE49-F238E27FC236}">
                  <a16:creationId xmlns:a16="http://schemas.microsoft.com/office/drawing/2014/main" id="{CEEFB7CB-1369-4B18-9F63-787CC2539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3838"/>
              <a:ext cx="544" cy="17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200">
                  <a:latin typeface="Trebuchet MS" panose="020B0603020202020204" pitchFamily="34" charset="0"/>
                </a:rPr>
                <a:t>lančanici</a:t>
              </a:r>
            </a:p>
          </p:txBody>
        </p:sp>
        <p:sp>
          <p:nvSpPr>
            <p:cNvPr id="12301" name="Line 13">
              <a:extLst>
                <a:ext uri="{FF2B5EF4-FFF2-40B4-BE49-F238E27FC236}">
                  <a16:creationId xmlns:a16="http://schemas.microsoft.com/office/drawing/2014/main" id="{E9257B67-400B-4A16-854B-3EDADAA00D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8" y="3385"/>
              <a:ext cx="136" cy="45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02" name="Line 14">
              <a:extLst>
                <a:ext uri="{FF2B5EF4-FFF2-40B4-BE49-F238E27FC236}">
                  <a16:creationId xmlns:a16="http://schemas.microsoft.com/office/drawing/2014/main" id="{FF84C27D-B7C5-4122-BDF1-ED16D40F6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8" y="2886"/>
              <a:ext cx="544" cy="95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2303" name="Text Box 15">
            <a:extLst>
              <a:ext uri="{FF2B5EF4-FFF2-40B4-BE49-F238E27FC236}">
                <a16:creationId xmlns:a16="http://schemas.microsoft.com/office/drawing/2014/main" id="{F91317DE-D4CD-4C6D-B14F-7802540F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005263"/>
            <a:ext cx="863600" cy="284162"/>
          </a:xfrm>
          <a:prstGeom prst="rect">
            <a:avLst/>
          </a:prstGeom>
          <a:solidFill>
            <a:srgbClr val="FF9900"/>
          </a:solidFill>
          <a:ln w="9525">
            <a:solidFill>
              <a:srgbClr val="66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tarenice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D7EE9404-5863-4738-A80A-A02E17E75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805488"/>
            <a:ext cx="18716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Trebuchet MS" panose="020B0603020202020204" pitchFamily="34" charset="0"/>
              </a:rPr>
              <a:t>Tarenice se okreću zbog sile </a:t>
            </a:r>
            <a:r>
              <a:rPr lang="hr-HR" altLang="sr-Latn-RS" sz="1400" b="1" u="sng">
                <a:latin typeface="Trebuchet MS" panose="020B0603020202020204" pitchFamily="34" charset="0"/>
              </a:rPr>
              <a:t>trenja </a:t>
            </a:r>
            <a:r>
              <a:rPr lang="hr-HR" altLang="sr-Latn-RS" sz="1400">
                <a:latin typeface="Trebuchet MS" panose="020B0603020202020204" pitchFamily="34" charset="0"/>
              </a:rPr>
              <a:t>između njih</a:t>
            </a:r>
          </a:p>
        </p:txBody>
      </p:sp>
      <p:sp>
        <p:nvSpPr>
          <p:cNvPr id="12305" name="Line 17">
            <a:extLst>
              <a:ext uri="{FF2B5EF4-FFF2-40B4-BE49-F238E27FC236}">
                <a16:creationId xmlns:a16="http://schemas.microsoft.com/office/drawing/2014/main" id="{63EB8F52-C36A-44AC-9E41-277F7EB8A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765175"/>
            <a:ext cx="0" cy="575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/>
      <p:bldP spid="12299" grpId="0" animBg="1"/>
      <p:bldP spid="12303" grpId="0" animBg="1"/>
      <p:bldP spid="123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1" name="Rectangle 19">
            <a:extLst>
              <a:ext uri="{FF2B5EF4-FFF2-40B4-BE49-F238E27FC236}">
                <a16:creationId xmlns:a16="http://schemas.microsoft.com/office/drawing/2014/main" id="{48C904B2-055D-4BBB-9728-F5A288531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924175"/>
            <a:ext cx="4537075" cy="374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13316" name="Picture 4" descr="pužni prijenos-2">
            <a:extLst>
              <a:ext uri="{FF2B5EF4-FFF2-40B4-BE49-F238E27FC236}">
                <a16:creationId xmlns:a16="http://schemas.microsoft.com/office/drawing/2014/main" id="{84EC379B-C5C3-45DC-A9D6-330B06611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3074987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pužni_prij-kosi zupč">
            <a:extLst>
              <a:ext uri="{FF2B5EF4-FFF2-40B4-BE49-F238E27FC236}">
                <a16:creationId xmlns:a16="http://schemas.microsoft.com/office/drawing/2014/main" id="{E4F45FE0-41FE-4574-AC96-B0A298B1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87788"/>
            <a:ext cx="2449513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>
            <a:extLst>
              <a:ext uri="{FF2B5EF4-FFF2-40B4-BE49-F238E27FC236}">
                <a16:creationId xmlns:a16="http://schemas.microsoft.com/office/drawing/2014/main" id="{5444B4E1-9481-47C2-AA73-C8CD633A2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309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u="sng">
                <a:solidFill>
                  <a:srgbClr val="FF9900"/>
                </a:solidFill>
                <a:latin typeface="Trebuchet MS" panose="020B0603020202020204" pitchFamily="34" charset="0"/>
              </a:rPr>
              <a:t>Pužni prijenos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1EFB6A60-8CD3-4234-8E51-4B089D2E9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860800"/>
            <a:ext cx="936625" cy="284163"/>
          </a:xfrm>
          <a:prstGeom prst="rect">
            <a:avLst/>
          </a:prstGeom>
          <a:solidFill>
            <a:srgbClr val="FF9900"/>
          </a:solidFill>
          <a:ln w="9525">
            <a:solidFill>
              <a:srgbClr val="66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Pužno kolo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D8FA751F-B043-495A-88AC-70DE9A4D6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384925"/>
            <a:ext cx="936625" cy="284163"/>
          </a:xfrm>
          <a:prstGeom prst="rect">
            <a:avLst/>
          </a:prstGeom>
          <a:solidFill>
            <a:srgbClr val="FF9900"/>
          </a:solidFill>
          <a:ln w="9525">
            <a:solidFill>
              <a:srgbClr val="66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Pužni vijak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F28DD210-096B-4645-9715-70FE37D5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21163"/>
            <a:ext cx="1223963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Za 1 okretaj pužnog vijka pužno kolo se  zakrene samo za 1 zubac, pa se ovaj prijenos koristi </a:t>
            </a:r>
            <a:r>
              <a:rPr lang="hr-HR" altLang="sr-Latn-RS" sz="1200" b="1" u="sng">
                <a:latin typeface="Trebuchet MS" panose="020B0603020202020204" pitchFamily="34" charset="0"/>
              </a:rPr>
              <a:t>za znatno smanjenje broja okretaja!!</a:t>
            </a:r>
            <a:r>
              <a:rPr lang="hr-HR" altLang="sr-Latn-RS" sz="120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13324" name="Picture 12" descr="zupč_ravni-kosi_pužni">
            <a:extLst>
              <a:ext uri="{FF2B5EF4-FFF2-40B4-BE49-F238E27FC236}">
                <a16:creationId xmlns:a16="http://schemas.microsoft.com/office/drawing/2014/main" id="{276C823E-7312-4E4C-A920-EF9EFDEA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2FA"/>
              </a:clrFrom>
              <a:clrTo>
                <a:srgbClr val="FCF2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2997200"/>
            <a:ext cx="2595563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zupčana letva">
            <a:extLst>
              <a:ext uri="{FF2B5EF4-FFF2-40B4-BE49-F238E27FC236}">
                <a16:creationId xmlns:a16="http://schemas.microsoft.com/office/drawing/2014/main" id="{B2983208-9FBB-4B59-9EDD-62575F89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6"/>
          <a:stretch>
            <a:fillRect/>
          </a:stretch>
        </p:blipFill>
        <p:spPr bwMode="auto">
          <a:xfrm>
            <a:off x="4284663" y="908050"/>
            <a:ext cx="16859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 Box 14">
            <a:extLst>
              <a:ext uri="{FF2B5EF4-FFF2-40B4-BE49-F238E27FC236}">
                <a16:creationId xmlns:a16="http://schemas.microsoft.com/office/drawing/2014/main" id="{2DFDBAAE-18DD-49E7-872F-376F8E6EC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33375"/>
            <a:ext cx="309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u="sng">
                <a:solidFill>
                  <a:srgbClr val="FF9900"/>
                </a:solidFill>
                <a:latin typeface="Trebuchet MS" panose="020B0603020202020204" pitchFamily="34" charset="0"/>
              </a:rPr>
              <a:t>Prijenos zubnom letvom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85FEDF59-5821-4B4E-B3A6-B33C969B9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125538"/>
            <a:ext cx="2016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200">
                <a:latin typeface="Trebuchet MS" panose="020B0603020202020204" pitchFamily="34" charset="0"/>
              </a:rPr>
              <a:t>Koristimo kada želimo rotaciju (zupčanika) pretvoriti u translaciju (zubne letve)!!</a:t>
            </a: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FE51DA95-8912-4083-971A-FF62DA91A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41663"/>
            <a:ext cx="1511300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 u="sng">
                <a:latin typeface="Trebuchet MS" panose="020B0603020202020204" pitchFamily="34" charset="0"/>
              </a:rPr>
              <a:t>Vježba:</a:t>
            </a:r>
          </a:p>
          <a:p>
            <a:pPr>
              <a:spcBef>
                <a:spcPct val="50000"/>
              </a:spcBef>
            </a:pPr>
            <a:r>
              <a:rPr lang="hr-HR" altLang="sr-Latn-RS" sz="1400">
                <a:latin typeface="Trebuchet MS" panose="020B0603020202020204" pitchFamily="34" charset="0"/>
              </a:rPr>
              <a:t>Odredi broj okretaja pužnog kola (oker boje) ako se pogonski zupčanik (svijetloplavi) okreće</a:t>
            </a:r>
            <a:br>
              <a:rPr lang="hr-HR" altLang="sr-Latn-RS" sz="1400">
                <a:latin typeface="Trebuchet MS" panose="020B0603020202020204" pitchFamily="34" charset="0"/>
              </a:rPr>
            </a:br>
            <a:r>
              <a:rPr lang="hr-HR" altLang="sr-Latn-RS" sz="1400">
                <a:latin typeface="Trebuchet MS" panose="020B0603020202020204" pitchFamily="34" charset="0"/>
              </a:rPr>
              <a:t>100 </a:t>
            </a:r>
            <a:r>
              <a:rPr lang="hr-HR" altLang="sr-Latn-RS" sz="1400" baseline="30000">
                <a:latin typeface="Trebuchet MS" panose="020B0603020202020204" pitchFamily="34" charset="0"/>
              </a:rPr>
              <a:t>o</a:t>
            </a:r>
            <a:r>
              <a:rPr lang="hr-HR" altLang="sr-Latn-RS" sz="1400">
                <a:latin typeface="Trebuchet MS" panose="020B0603020202020204" pitchFamily="34" charset="0"/>
              </a:rPr>
              <a:t>/min!</a:t>
            </a:r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94E6B306-AE26-4109-A98F-A1B1B0819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476250"/>
            <a:ext cx="0" cy="619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 animBg="1"/>
      <p:bldP spid="13322" grpId="0" animBg="1"/>
      <p:bldP spid="13323" grpId="0"/>
      <p:bldP spid="13326" grpId="0"/>
      <p:bldP spid="13328" grpId="0"/>
      <p:bldP spid="13329" grpId="0"/>
    </p:bldLst>
  </p:timing>
</p:sld>
</file>

<file path=ppt/theme/theme1.xml><?xml version="1.0" encoding="utf-8"?>
<a:theme xmlns:a="http://schemas.openxmlformats.org/drawingml/2006/main" name="tahoma_matrica">
  <a:themeElements>
    <a:clrScheme name="tahoma_matric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homa_matric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ahoma_matri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homa_matri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homa_matri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homa_matri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homa_matri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homa_matri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homa_matri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homa_matri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homa_matri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homa_matri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homa_matri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homa_matri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286</Words>
  <Application>Microsoft Office PowerPoint</Application>
  <PresentationFormat>Prikaz na zaslonu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Tahoma</vt:lpstr>
      <vt:lpstr>Tempus Sans ITC</vt:lpstr>
      <vt:lpstr>Verdana</vt:lpstr>
      <vt:lpstr>Trebuchet MS</vt:lpstr>
      <vt:lpstr>tahoma_matrica</vt:lpstr>
      <vt:lpstr>Mehanička osnova robota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Mehanička osnova robota</dc:title>
  <dc:creator>Boško</dc:creator>
  <cp:lastModifiedBy>Boško Šetka</cp:lastModifiedBy>
  <cp:revision>50</cp:revision>
  <dcterms:created xsi:type="dcterms:W3CDTF">2006-04-02T12:41:56Z</dcterms:created>
  <dcterms:modified xsi:type="dcterms:W3CDTF">2025-04-21T07:10:01Z</dcterms:modified>
</cp:coreProperties>
</file>