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99E1-E076-45A6-BD3C-E835CAF86575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FA53B-1B3A-482B-827B-AB59B3782A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444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7A9B-90AA-49BF-8A42-FA33228007EA}" type="datetime1">
              <a:rPr lang="hr-HR" smtClean="0"/>
              <a:t>14.4.2025.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864B54A-BBE0-40CA-898F-CB76DE40AA9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75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68E5-8AD5-4BAB-A6FF-F72B0AA278B5}" type="datetime1">
              <a:rPr lang="hr-HR" smtClean="0"/>
              <a:t>14.4.2025.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B54A-BBE0-40CA-898F-CB76DE40AA91}" type="slidenum">
              <a:rPr lang="hr-HR" smtClean="0"/>
              <a:t>‹#›</a:t>
            </a:fld>
            <a:endParaRPr lang="hr-H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54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9DC2-6CFB-4033-9E63-5E3A8FC5124C}" type="datetime1">
              <a:rPr lang="hr-HR" smtClean="0"/>
              <a:t>14.4.2025.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B54A-BBE0-40CA-898F-CB76DE40AA9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83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2BA7-68D0-4395-A439-9C0A7EBE4E20}" type="datetime1">
              <a:rPr lang="hr-HR" smtClean="0"/>
              <a:t>14.4.2025.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B54A-BBE0-40CA-898F-CB76DE40AA91}" type="slidenum">
              <a:rPr lang="hr-HR" smtClean="0"/>
              <a:t>‹#›</a:t>
            </a:fld>
            <a:endParaRPr lang="hr-H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21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FB78-F889-4EED-9E38-A3D5DF2A474D}" type="datetime1">
              <a:rPr lang="hr-HR" smtClean="0"/>
              <a:t>14.4.2025.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B54A-BBE0-40CA-898F-CB76DE40AA9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26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03E2-9D02-413E-9CB2-03A3340DAC94}" type="datetime1">
              <a:rPr lang="hr-HR" smtClean="0"/>
              <a:t>14.4.2025.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B54A-BBE0-40CA-898F-CB76DE40AA91}" type="slidenum">
              <a:rPr lang="hr-HR" smtClean="0"/>
              <a:t>‹#›</a:t>
            </a:fld>
            <a:endParaRPr lang="hr-H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31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32DA-32F2-4493-BADF-70B3A50F6A40}" type="datetime1">
              <a:rPr lang="hr-HR" smtClean="0"/>
              <a:t>14.4.2025.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B54A-BBE0-40CA-898F-CB76DE40AA91}" type="slidenum">
              <a:rPr lang="hr-HR" smtClean="0"/>
              <a:t>‹#›</a:t>
            </a:fld>
            <a:endParaRPr lang="hr-H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24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9F92-6161-4CC2-9678-ECC46F3DA156}" type="datetime1">
              <a:rPr lang="hr-HR" smtClean="0"/>
              <a:t>14.4.2025.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B54A-BBE0-40CA-898F-CB76DE40AA91}" type="slidenum">
              <a:rPr lang="hr-HR" smtClean="0"/>
              <a:t>‹#›</a:t>
            </a:fld>
            <a:endParaRPr lang="hr-H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72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CAE1-F8F8-46D3-A6A5-762191EE6867}" type="datetime1">
              <a:rPr lang="hr-HR" smtClean="0"/>
              <a:t>14.4.2025.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B54A-BBE0-40CA-898F-CB76DE40AA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448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02F20-DFA0-4518-B14D-BB5E3530F1A9}" type="datetime1">
              <a:rPr lang="hr-HR" smtClean="0"/>
              <a:t>14.4.2025.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B54A-BBE0-40CA-898F-CB76DE40AA91}" type="slidenum">
              <a:rPr lang="hr-HR" smtClean="0"/>
              <a:t>‹#›</a:t>
            </a:fld>
            <a:endParaRPr lang="hr-H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27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D22576F-8E9D-44D6-8078-993DBE751D5F}" type="datetime1">
              <a:rPr lang="hr-HR" smtClean="0"/>
              <a:t>14.4.2025.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B54A-BBE0-40CA-898F-CB76DE40AA91}" type="slidenum">
              <a:rPr lang="hr-HR" smtClean="0"/>
              <a:t>‹#›</a:t>
            </a:fld>
            <a:endParaRPr lang="hr-H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76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51D72-7730-42A1-925C-28831C775553}" type="datetime1">
              <a:rPr lang="hr-HR" smtClean="0"/>
              <a:t>14.4.2025.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864B54A-BBE0-40CA-898F-CB76DE40AA91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22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://hr.wikipedia.org/wiki/Lan%C4%8Dani_prijeno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s://sh.wikipedia.org/wiki/Mehani%C4%8Dki_prijenos" TargetMode="Externa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ECAD17-E723-44FC-BA98-8CD4AB6EE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9348" y="1427305"/>
            <a:ext cx="8020418" cy="2897270"/>
          </a:xfrm>
        </p:spPr>
        <p:txBody>
          <a:bodyPr anchor="ctr">
            <a:normAutofit/>
          </a:bodyPr>
          <a:lstStyle/>
          <a:p>
            <a:r>
              <a:rPr lang="hr-HR" sz="5400" dirty="0"/>
              <a:t>ENERGETIKA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505EA83-D46F-4E74-B836-9F666DC40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9348" y="4744864"/>
            <a:ext cx="8020417" cy="9701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1400" dirty="0"/>
              <a:t>Obnovljivi izvori energije</a:t>
            </a:r>
          </a:p>
          <a:p>
            <a:pPr>
              <a:lnSpc>
                <a:spcPct val="110000"/>
              </a:lnSpc>
            </a:pPr>
            <a:r>
              <a:rPr lang="hr-HR" sz="1400" dirty="0"/>
              <a:t>Prijenos i pretvorba gibanja</a:t>
            </a:r>
          </a:p>
        </p:txBody>
      </p:sp>
    </p:spTree>
    <p:extLst>
      <p:ext uri="{BB962C8B-B14F-4D97-AF65-F5344CB8AC3E}">
        <p14:creationId xmlns:p14="http://schemas.microsoft.com/office/powerpoint/2010/main" val="3982978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A4275040-F681-4643-B63B-C0AE3D2B1530}"/>
              </a:ext>
            </a:extLst>
          </p:cNvPr>
          <p:cNvSpPr/>
          <p:nvPr/>
        </p:nvSpPr>
        <p:spPr>
          <a:xfrm>
            <a:off x="10381131" y="528917"/>
            <a:ext cx="512736" cy="3137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1E32D3BC-CB84-4682-90DF-108A6B067BD9}"/>
              </a:ext>
            </a:extLst>
          </p:cNvPr>
          <p:cNvSpPr/>
          <p:nvPr/>
        </p:nvSpPr>
        <p:spPr>
          <a:xfrm>
            <a:off x="10967394" y="869576"/>
            <a:ext cx="512736" cy="3137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id="{61AA765C-38E7-4825-BD1C-1191F78B7D8D}"/>
              </a:ext>
            </a:extLst>
          </p:cNvPr>
          <p:cNvSpPr/>
          <p:nvPr/>
        </p:nvSpPr>
        <p:spPr>
          <a:xfrm>
            <a:off x="10967394" y="1210235"/>
            <a:ext cx="512736" cy="3137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Pravokutnik: zaobljeni kutovi 20">
            <a:extLst>
              <a:ext uri="{FF2B5EF4-FFF2-40B4-BE49-F238E27FC236}">
                <a16:creationId xmlns:a16="http://schemas.microsoft.com/office/drawing/2014/main" id="{582AF6E0-A320-43D4-8F5C-7CBBA32A0260}"/>
              </a:ext>
            </a:extLst>
          </p:cNvPr>
          <p:cNvSpPr/>
          <p:nvPr/>
        </p:nvSpPr>
        <p:spPr>
          <a:xfrm>
            <a:off x="10967394" y="1550893"/>
            <a:ext cx="512736" cy="3137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Pravokutnik: zaobljeni kutovi 21">
            <a:extLst>
              <a:ext uri="{FF2B5EF4-FFF2-40B4-BE49-F238E27FC236}">
                <a16:creationId xmlns:a16="http://schemas.microsoft.com/office/drawing/2014/main" id="{5E091F15-C7BB-4C6D-B743-10E9CA2BDAF5}"/>
              </a:ext>
            </a:extLst>
          </p:cNvPr>
          <p:cNvSpPr/>
          <p:nvPr/>
        </p:nvSpPr>
        <p:spPr>
          <a:xfrm>
            <a:off x="10381130" y="1882587"/>
            <a:ext cx="512736" cy="3137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Pravokutnik: zaobljeni kutovi 22">
            <a:extLst>
              <a:ext uri="{FF2B5EF4-FFF2-40B4-BE49-F238E27FC236}">
                <a16:creationId xmlns:a16="http://schemas.microsoft.com/office/drawing/2014/main" id="{5D2BEC42-3492-4E28-944B-B492D9903FBA}"/>
              </a:ext>
            </a:extLst>
          </p:cNvPr>
          <p:cNvSpPr/>
          <p:nvPr/>
        </p:nvSpPr>
        <p:spPr>
          <a:xfrm>
            <a:off x="10967394" y="2232212"/>
            <a:ext cx="512736" cy="3137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Pravokutnik: zaobljeni kutovi 23">
            <a:extLst>
              <a:ext uri="{FF2B5EF4-FFF2-40B4-BE49-F238E27FC236}">
                <a16:creationId xmlns:a16="http://schemas.microsoft.com/office/drawing/2014/main" id="{2A9C3B7B-45F8-4EB3-8DFA-77B0557C07A8}"/>
              </a:ext>
            </a:extLst>
          </p:cNvPr>
          <p:cNvSpPr/>
          <p:nvPr/>
        </p:nvSpPr>
        <p:spPr>
          <a:xfrm>
            <a:off x="10378114" y="2563905"/>
            <a:ext cx="512736" cy="3137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Pravokutnik: zaobljeni kutovi 24">
            <a:extLst>
              <a:ext uri="{FF2B5EF4-FFF2-40B4-BE49-F238E27FC236}">
                <a16:creationId xmlns:a16="http://schemas.microsoft.com/office/drawing/2014/main" id="{5E117191-DB4B-43F3-9B54-B7ABE9072628}"/>
              </a:ext>
            </a:extLst>
          </p:cNvPr>
          <p:cNvSpPr/>
          <p:nvPr/>
        </p:nvSpPr>
        <p:spPr>
          <a:xfrm>
            <a:off x="10381130" y="3200395"/>
            <a:ext cx="512736" cy="3137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42" name="Grupa 41">
            <a:extLst>
              <a:ext uri="{FF2B5EF4-FFF2-40B4-BE49-F238E27FC236}">
                <a16:creationId xmlns:a16="http://schemas.microsoft.com/office/drawing/2014/main" id="{6423DCC0-9DF9-4480-8F8B-8C04575380CA}"/>
              </a:ext>
            </a:extLst>
          </p:cNvPr>
          <p:cNvGrpSpPr/>
          <p:nvPr/>
        </p:nvGrpSpPr>
        <p:grpSpPr>
          <a:xfrm>
            <a:off x="19966" y="3890805"/>
            <a:ext cx="2110787" cy="2131180"/>
            <a:chOff x="19966" y="3890805"/>
            <a:chExt cx="2110787" cy="2131180"/>
          </a:xfrm>
        </p:grpSpPr>
        <p:pic>
          <p:nvPicPr>
            <p:cNvPr id="12" name="Slika 11">
              <a:extLst>
                <a:ext uri="{FF2B5EF4-FFF2-40B4-BE49-F238E27FC236}">
                  <a16:creationId xmlns:a16="http://schemas.microsoft.com/office/drawing/2014/main" id="{141B500D-2BE7-477B-B160-FCC6C0AE5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966" y="3890805"/>
              <a:ext cx="2070847" cy="1939656"/>
            </a:xfrm>
            <a:prstGeom prst="rect">
              <a:avLst/>
            </a:prstGeom>
          </p:spPr>
        </p:pic>
        <p:sp>
          <p:nvSpPr>
            <p:cNvPr id="13" name="TekstniOkvir 12">
              <a:extLst>
                <a:ext uri="{FF2B5EF4-FFF2-40B4-BE49-F238E27FC236}">
                  <a16:creationId xmlns:a16="http://schemas.microsoft.com/office/drawing/2014/main" id="{8F362580-7FE1-4AD3-A1F8-B8AD212D09C6}"/>
                </a:ext>
              </a:extLst>
            </p:cNvPr>
            <p:cNvSpPr txBox="1"/>
            <p:nvPr/>
          </p:nvSpPr>
          <p:spPr>
            <a:xfrm>
              <a:off x="76353" y="4728863"/>
              <a:ext cx="792000" cy="2616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hr-HR" sz="1100" dirty="0"/>
                <a:t>Toplinska</a:t>
              </a:r>
              <a:endParaRPr lang="hr-HR" sz="1200" dirty="0"/>
            </a:p>
          </p:txBody>
        </p:sp>
        <p:sp>
          <p:nvSpPr>
            <p:cNvPr id="14" name="TekstniOkvir 13">
              <a:extLst>
                <a:ext uri="{FF2B5EF4-FFF2-40B4-BE49-F238E27FC236}">
                  <a16:creationId xmlns:a16="http://schemas.microsoft.com/office/drawing/2014/main" id="{E084BD32-850B-47C1-862D-D5136CDD1831}"/>
                </a:ext>
              </a:extLst>
            </p:cNvPr>
            <p:cNvSpPr txBox="1"/>
            <p:nvPr/>
          </p:nvSpPr>
          <p:spPr>
            <a:xfrm>
              <a:off x="1337782" y="4728863"/>
              <a:ext cx="79297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hr-HR" sz="1100" dirty="0"/>
                <a:t>Mehanička</a:t>
              </a:r>
              <a:endParaRPr lang="hr-HR" sz="1200" dirty="0"/>
            </a:p>
          </p:txBody>
        </p:sp>
        <p:sp>
          <p:nvSpPr>
            <p:cNvPr id="15" name="TekstniOkvir 14">
              <a:extLst>
                <a:ext uri="{FF2B5EF4-FFF2-40B4-BE49-F238E27FC236}">
                  <a16:creationId xmlns:a16="http://schemas.microsoft.com/office/drawing/2014/main" id="{6C2CF665-D4BD-4F7C-ACE6-001DBA5D5FCF}"/>
                </a:ext>
              </a:extLst>
            </p:cNvPr>
            <p:cNvSpPr txBox="1"/>
            <p:nvPr/>
          </p:nvSpPr>
          <p:spPr>
            <a:xfrm>
              <a:off x="1337783" y="5760375"/>
              <a:ext cx="7929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100" dirty="0"/>
                <a:t>Svjetlosna</a:t>
              </a:r>
              <a:endParaRPr lang="hr-HR" sz="1200" dirty="0"/>
            </a:p>
          </p:txBody>
        </p:sp>
        <p:sp>
          <p:nvSpPr>
            <p:cNvPr id="16" name="TekstniOkvir 15">
              <a:extLst>
                <a:ext uri="{FF2B5EF4-FFF2-40B4-BE49-F238E27FC236}">
                  <a16:creationId xmlns:a16="http://schemas.microsoft.com/office/drawing/2014/main" id="{0825D188-4A1A-4243-AF15-904ACC3071E5}"/>
                </a:ext>
              </a:extLst>
            </p:cNvPr>
            <p:cNvSpPr txBox="1"/>
            <p:nvPr/>
          </p:nvSpPr>
          <p:spPr>
            <a:xfrm>
              <a:off x="76353" y="5760375"/>
              <a:ext cx="79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100" dirty="0"/>
                <a:t>Kemijska</a:t>
              </a:r>
              <a:endParaRPr lang="hr-HR" sz="1200" dirty="0"/>
            </a:p>
          </p:txBody>
        </p:sp>
      </p:grpSp>
      <p:grpSp>
        <p:nvGrpSpPr>
          <p:cNvPr id="43" name="Grupa 42">
            <a:extLst>
              <a:ext uri="{FF2B5EF4-FFF2-40B4-BE49-F238E27FC236}">
                <a16:creationId xmlns:a16="http://schemas.microsoft.com/office/drawing/2014/main" id="{5474F140-41FC-48ED-BCB4-E6CD26C2D79D}"/>
              </a:ext>
            </a:extLst>
          </p:cNvPr>
          <p:cNvGrpSpPr/>
          <p:nvPr/>
        </p:nvGrpSpPr>
        <p:grpSpPr>
          <a:xfrm>
            <a:off x="5347829" y="4193811"/>
            <a:ext cx="1378376" cy="1851075"/>
            <a:chOff x="4852192" y="4168674"/>
            <a:chExt cx="1378376" cy="1851075"/>
          </a:xfrm>
        </p:grpSpPr>
        <p:pic>
          <p:nvPicPr>
            <p:cNvPr id="36" name="Slika 35">
              <a:extLst>
                <a:ext uri="{FF2B5EF4-FFF2-40B4-BE49-F238E27FC236}">
                  <a16:creationId xmlns:a16="http://schemas.microsoft.com/office/drawing/2014/main" id="{A3000467-D901-4E03-83C2-79A598B236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2600"/>
            <a:stretch/>
          </p:blipFill>
          <p:spPr>
            <a:xfrm>
              <a:off x="4852192" y="4575067"/>
              <a:ext cx="1378376" cy="1255394"/>
            </a:xfrm>
            <a:prstGeom prst="rect">
              <a:avLst/>
            </a:prstGeom>
          </p:spPr>
        </p:pic>
        <p:sp>
          <p:nvSpPr>
            <p:cNvPr id="39" name="TekstniOkvir 38">
              <a:extLst>
                <a:ext uri="{FF2B5EF4-FFF2-40B4-BE49-F238E27FC236}">
                  <a16:creationId xmlns:a16="http://schemas.microsoft.com/office/drawing/2014/main" id="{7D9F7AC0-6BA7-4930-BA08-D779C45642E9}"/>
                </a:ext>
              </a:extLst>
            </p:cNvPr>
            <p:cNvSpPr txBox="1"/>
            <p:nvPr/>
          </p:nvSpPr>
          <p:spPr>
            <a:xfrm>
              <a:off x="5144895" y="4168674"/>
              <a:ext cx="7929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100" dirty="0"/>
                <a:t>Svjetlosna</a:t>
              </a:r>
            </a:p>
            <a:p>
              <a:pPr algn="ctr"/>
              <a:r>
                <a:rPr lang="hr-HR" sz="1100" dirty="0"/>
                <a:t>energija</a:t>
              </a:r>
              <a:endParaRPr lang="hr-HR" sz="1200" dirty="0"/>
            </a:p>
          </p:txBody>
        </p:sp>
        <p:sp>
          <p:nvSpPr>
            <p:cNvPr id="40" name="TekstniOkvir 39">
              <a:extLst>
                <a:ext uri="{FF2B5EF4-FFF2-40B4-BE49-F238E27FC236}">
                  <a16:creationId xmlns:a16="http://schemas.microsoft.com/office/drawing/2014/main" id="{6B3AEE12-67CE-4FA7-946C-53BE7AD471FC}"/>
                </a:ext>
              </a:extLst>
            </p:cNvPr>
            <p:cNvSpPr txBox="1"/>
            <p:nvPr/>
          </p:nvSpPr>
          <p:spPr>
            <a:xfrm>
              <a:off x="5127380" y="4930567"/>
              <a:ext cx="828000" cy="3385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hr-HR" sz="1100" dirty="0"/>
                <a:t>Fotonaponski članak</a:t>
              </a:r>
              <a:endParaRPr lang="hr-HR" sz="1200" dirty="0"/>
            </a:p>
          </p:txBody>
        </p:sp>
        <p:sp>
          <p:nvSpPr>
            <p:cNvPr id="41" name="TekstniOkvir 40">
              <a:extLst>
                <a:ext uri="{FF2B5EF4-FFF2-40B4-BE49-F238E27FC236}">
                  <a16:creationId xmlns:a16="http://schemas.microsoft.com/office/drawing/2014/main" id="{6E1019F2-266E-4704-AC21-7543D31E0BB5}"/>
                </a:ext>
              </a:extLst>
            </p:cNvPr>
            <p:cNvSpPr txBox="1"/>
            <p:nvPr/>
          </p:nvSpPr>
          <p:spPr>
            <a:xfrm>
              <a:off x="4919476" y="5758139"/>
              <a:ext cx="12438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100" dirty="0"/>
                <a:t>Električna energija</a:t>
              </a:r>
              <a:endParaRPr lang="hr-HR" sz="1200" dirty="0"/>
            </a:p>
          </p:txBody>
        </p:sp>
      </p:grpSp>
      <p:pic>
        <p:nvPicPr>
          <p:cNvPr id="7" name="Slika 6">
            <a:extLst>
              <a:ext uri="{FF2B5EF4-FFF2-40B4-BE49-F238E27FC236}">
                <a16:creationId xmlns:a16="http://schemas.microsoft.com/office/drawing/2014/main" id="{AB2CAF12-805C-4822-810B-FAB5E2DE861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8837" y="3953559"/>
            <a:ext cx="3503163" cy="1311441"/>
          </a:xfrm>
          <a:prstGeom prst="rect">
            <a:avLst/>
          </a:prstGeom>
        </p:spPr>
      </p:pic>
      <p:grpSp>
        <p:nvGrpSpPr>
          <p:cNvPr id="9" name="Grupa 8">
            <a:extLst>
              <a:ext uri="{FF2B5EF4-FFF2-40B4-BE49-F238E27FC236}">
                <a16:creationId xmlns:a16="http://schemas.microsoft.com/office/drawing/2014/main" id="{8125B96D-FA84-4A8A-9CB4-099895CD779F}"/>
              </a:ext>
            </a:extLst>
          </p:cNvPr>
          <p:cNvGrpSpPr/>
          <p:nvPr/>
        </p:nvGrpSpPr>
        <p:grpSpPr>
          <a:xfrm>
            <a:off x="638342" y="134345"/>
            <a:ext cx="10915316" cy="3574765"/>
            <a:chOff x="638342" y="134345"/>
            <a:chExt cx="10915316" cy="3574765"/>
          </a:xfrm>
        </p:grpSpPr>
        <p:pic>
          <p:nvPicPr>
            <p:cNvPr id="2" name="Slika 1">
              <a:extLst>
                <a:ext uri="{FF2B5EF4-FFF2-40B4-BE49-F238E27FC236}">
                  <a16:creationId xmlns:a16="http://schemas.microsoft.com/office/drawing/2014/main" id="{6B99EA0A-AD9D-46A4-B260-AACDEDF4E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8342" y="134345"/>
              <a:ext cx="10915316" cy="3574765"/>
            </a:xfrm>
            <a:prstGeom prst="rect">
              <a:avLst/>
            </a:prstGeom>
          </p:spPr>
        </p:pic>
        <p:sp>
          <p:nvSpPr>
            <p:cNvPr id="8" name="Pravokutnik 7">
              <a:extLst>
                <a:ext uri="{FF2B5EF4-FFF2-40B4-BE49-F238E27FC236}">
                  <a16:creationId xmlns:a16="http://schemas.microsoft.com/office/drawing/2014/main" id="{06D410A8-7EE3-4432-89D1-CF7725F9A3A5}"/>
                </a:ext>
              </a:extLst>
            </p:cNvPr>
            <p:cNvSpPr/>
            <p:nvPr/>
          </p:nvSpPr>
          <p:spPr>
            <a:xfrm>
              <a:off x="8369759" y="2576535"/>
              <a:ext cx="938645" cy="3137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r-HR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gibanja</a:t>
              </a:r>
              <a:endParaRPr lang="hr-HR" sz="14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8484E25C-5A48-46FE-BC18-79B0813E05FE}"/>
              </a:ext>
            </a:extLst>
          </p:cNvPr>
          <p:cNvGrpSpPr/>
          <p:nvPr/>
        </p:nvGrpSpPr>
        <p:grpSpPr>
          <a:xfrm>
            <a:off x="2446354" y="3953559"/>
            <a:ext cx="2545934" cy="2837134"/>
            <a:chOff x="2132174" y="3949272"/>
            <a:chExt cx="2545934" cy="2837134"/>
          </a:xfrm>
        </p:grpSpPr>
        <p:pic>
          <p:nvPicPr>
            <p:cNvPr id="4" name="Slika 3">
              <a:extLst>
                <a:ext uri="{FF2B5EF4-FFF2-40B4-BE49-F238E27FC236}">
                  <a16:creationId xmlns:a16="http://schemas.microsoft.com/office/drawing/2014/main" id="{AE9967E2-E372-46A2-B364-721A1A84E5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9079"/>
            <a:stretch/>
          </p:blipFill>
          <p:spPr>
            <a:xfrm>
              <a:off x="2132174" y="4190766"/>
              <a:ext cx="2545934" cy="2595640"/>
            </a:xfrm>
            <a:prstGeom prst="rect">
              <a:avLst/>
            </a:prstGeom>
          </p:spPr>
        </p:pic>
        <p:sp>
          <p:nvSpPr>
            <p:cNvPr id="10" name="TekstniOkvir 9">
              <a:extLst>
                <a:ext uri="{FF2B5EF4-FFF2-40B4-BE49-F238E27FC236}">
                  <a16:creationId xmlns:a16="http://schemas.microsoft.com/office/drawing/2014/main" id="{A0471983-FC3C-4A10-AAA0-EFD83B06DCC5}"/>
                </a:ext>
              </a:extLst>
            </p:cNvPr>
            <p:cNvSpPr txBox="1"/>
            <p:nvPr/>
          </p:nvSpPr>
          <p:spPr>
            <a:xfrm>
              <a:off x="2286001" y="3949272"/>
              <a:ext cx="23066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100" dirty="0"/>
                <a:t>Vjetroelektrana = više </a:t>
              </a:r>
              <a:r>
                <a:rPr lang="hr-HR" sz="1100" dirty="0" err="1"/>
                <a:t>vjetroagregata</a:t>
              </a:r>
              <a:endParaRPr lang="hr-HR" sz="1200" dirty="0"/>
            </a:p>
          </p:txBody>
        </p:sp>
        <p:sp>
          <p:nvSpPr>
            <p:cNvPr id="17" name="TekstniOkvir 16">
              <a:extLst>
                <a:ext uri="{FF2B5EF4-FFF2-40B4-BE49-F238E27FC236}">
                  <a16:creationId xmlns:a16="http://schemas.microsoft.com/office/drawing/2014/main" id="{FB97F3E4-56B8-48FA-A814-750DCAB1BA4A}"/>
                </a:ext>
              </a:extLst>
            </p:cNvPr>
            <p:cNvSpPr txBox="1"/>
            <p:nvPr/>
          </p:nvSpPr>
          <p:spPr>
            <a:xfrm rot="16200000">
              <a:off x="2610257" y="5567511"/>
              <a:ext cx="10502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100" dirty="0" err="1"/>
                <a:t>Vjetoagregat</a:t>
              </a:r>
              <a:endParaRPr lang="hr-HR" sz="1200" dirty="0"/>
            </a:p>
          </p:txBody>
        </p:sp>
        <p:sp>
          <p:nvSpPr>
            <p:cNvPr id="30" name="TekstniOkvir 29">
              <a:extLst>
                <a:ext uri="{FF2B5EF4-FFF2-40B4-BE49-F238E27FC236}">
                  <a16:creationId xmlns:a16="http://schemas.microsoft.com/office/drawing/2014/main" id="{ED9C27F2-F22D-4684-89B5-3BE54DD1299C}"/>
                </a:ext>
              </a:extLst>
            </p:cNvPr>
            <p:cNvSpPr txBox="1"/>
            <p:nvPr/>
          </p:nvSpPr>
          <p:spPr>
            <a:xfrm rot="2494380">
              <a:off x="3647796" y="4867829"/>
              <a:ext cx="9816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100" dirty="0"/>
                <a:t>Vjetroturbina</a:t>
              </a:r>
              <a:endParaRPr lang="hr-HR" sz="1200" dirty="0"/>
            </a:p>
          </p:txBody>
        </p: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B631DB12-EC8D-425C-8924-8E72266620C3}"/>
              </a:ext>
            </a:extLst>
          </p:cNvPr>
          <p:cNvGrpSpPr/>
          <p:nvPr/>
        </p:nvGrpSpPr>
        <p:grpSpPr>
          <a:xfrm>
            <a:off x="7136377" y="4342798"/>
            <a:ext cx="1379025" cy="1844403"/>
            <a:chOff x="4719468" y="3890805"/>
            <a:chExt cx="1744085" cy="2332660"/>
          </a:xfrm>
        </p:grpSpPr>
        <p:pic>
          <p:nvPicPr>
            <p:cNvPr id="5" name="Slika 4" descr="Slika na kojoj se prikazuje proljeće, na otvorenom, priroda, voda&#10;&#10;Opis je automatski generiran">
              <a:extLst>
                <a:ext uri="{FF2B5EF4-FFF2-40B4-BE49-F238E27FC236}">
                  <a16:creationId xmlns:a16="http://schemas.microsoft.com/office/drawing/2014/main" id="{42461739-FDEC-4C25-A0C8-163CECA4EE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4" r="30447"/>
            <a:stretch/>
          </p:blipFill>
          <p:spPr>
            <a:xfrm>
              <a:off x="4719468" y="3890805"/>
              <a:ext cx="1744085" cy="23326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3" name="TekstniOkvir 32">
              <a:extLst>
                <a:ext uri="{FF2B5EF4-FFF2-40B4-BE49-F238E27FC236}">
                  <a16:creationId xmlns:a16="http://schemas.microsoft.com/office/drawing/2014/main" id="{21EEC862-F7F3-49F8-B1AF-F69914E72E9A}"/>
                </a:ext>
              </a:extLst>
            </p:cNvPr>
            <p:cNvSpPr txBox="1"/>
            <p:nvPr/>
          </p:nvSpPr>
          <p:spPr>
            <a:xfrm>
              <a:off x="5195025" y="4190766"/>
              <a:ext cx="79297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hr-HR" sz="1100" dirty="0"/>
                <a:t>Gejzir</a:t>
              </a:r>
              <a:endParaRPr lang="hr-HR" sz="1200" dirty="0"/>
            </a:p>
          </p:txBody>
        </p:sp>
      </p:grpSp>
      <p:pic>
        <p:nvPicPr>
          <p:cNvPr id="45" name="Slika 44">
            <a:extLst>
              <a:ext uri="{FF2B5EF4-FFF2-40B4-BE49-F238E27FC236}">
                <a16:creationId xmlns:a16="http://schemas.microsoft.com/office/drawing/2014/main" id="{BE8362A9-B936-4ACD-97B1-858ECED9427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535" y="5453957"/>
            <a:ext cx="2171766" cy="127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8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66447A2-B8A3-48A3-BFE7-D92A75D264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3157" y="0"/>
            <a:ext cx="9834449" cy="6025156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D7B4084D-8361-4416-8628-60F15DA59434}"/>
              </a:ext>
            </a:extLst>
          </p:cNvPr>
          <p:cNvSpPr txBox="1"/>
          <p:nvPr/>
        </p:nvSpPr>
        <p:spPr>
          <a:xfrm>
            <a:off x="4320994" y="69028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energetika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C8CD74E-583F-42E7-BC29-2E2C7BB71386}"/>
              </a:ext>
            </a:extLst>
          </p:cNvPr>
          <p:cNvSpPr txBox="1"/>
          <p:nvPr/>
        </p:nvSpPr>
        <p:spPr>
          <a:xfrm>
            <a:off x="4518217" y="145228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hidroelektrane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3491D6A-DF30-4BE7-9BB2-FD590DE77F78}"/>
              </a:ext>
            </a:extLst>
          </p:cNvPr>
          <p:cNvSpPr txBox="1"/>
          <p:nvPr/>
        </p:nvSpPr>
        <p:spPr>
          <a:xfrm>
            <a:off x="3254194" y="185391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generatoru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B524F96C-9B4C-4A56-A62B-F1DEAA537829}"/>
              </a:ext>
            </a:extLst>
          </p:cNvPr>
          <p:cNvSpPr txBox="1"/>
          <p:nvPr/>
        </p:nvSpPr>
        <p:spPr>
          <a:xfrm>
            <a:off x="3330394" y="261414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solarni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A654F324-D1EA-4D67-BD15-00C17E4A9D50}"/>
              </a:ext>
            </a:extLst>
          </p:cNvPr>
          <p:cNvSpPr txBox="1"/>
          <p:nvPr/>
        </p:nvSpPr>
        <p:spPr>
          <a:xfrm>
            <a:off x="5508817" y="261186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kolektori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BCA0F8A8-150B-4B89-B3F2-FD8CC3E5FFC5}"/>
              </a:ext>
            </a:extLst>
          </p:cNvPr>
          <p:cNvSpPr txBox="1"/>
          <p:nvPr/>
        </p:nvSpPr>
        <p:spPr>
          <a:xfrm>
            <a:off x="5526747" y="3026479"/>
            <a:ext cx="196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toplinska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72F6C63-6A45-4F20-ABB9-367A558966A7}"/>
              </a:ext>
            </a:extLst>
          </p:cNvPr>
          <p:cNvSpPr txBox="1"/>
          <p:nvPr/>
        </p:nvSpPr>
        <p:spPr>
          <a:xfrm>
            <a:off x="7611041" y="3024206"/>
            <a:ext cx="196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energija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74925D41-A915-4082-B898-FA210D98FF0F}"/>
              </a:ext>
            </a:extLst>
          </p:cNvPr>
          <p:cNvSpPr txBox="1"/>
          <p:nvPr/>
        </p:nvSpPr>
        <p:spPr>
          <a:xfrm>
            <a:off x="9117112" y="3777242"/>
            <a:ext cx="196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biljnog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50B32C80-6229-4C9E-84BF-D7D56C4E979F}"/>
              </a:ext>
            </a:extLst>
          </p:cNvPr>
          <p:cNvSpPr txBox="1"/>
          <p:nvPr/>
        </p:nvSpPr>
        <p:spPr>
          <a:xfrm>
            <a:off x="3272123" y="4140708"/>
            <a:ext cx="196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životinjskog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E4C763F3-AF59-4F01-93A1-4C238E1D51E4}"/>
              </a:ext>
            </a:extLst>
          </p:cNvPr>
          <p:cNvSpPr txBox="1"/>
          <p:nvPr/>
        </p:nvSpPr>
        <p:spPr>
          <a:xfrm>
            <a:off x="5728453" y="4893743"/>
            <a:ext cx="196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mehanizmi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4E35670B-4D3B-48F6-8C6F-8F20A4594DE6}"/>
              </a:ext>
            </a:extLst>
          </p:cNvPr>
          <p:cNvSpPr txBox="1"/>
          <p:nvPr/>
        </p:nvSpPr>
        <p:spPr>
          <a:xfrm>
            <a:off x="4244794" y="5296954"/>
            <a:ext cx="196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kružnog</a:t>
            </a:r>
          </a:p>
        </p:txBody>
      </p:sp>
      <p:pic>
        <p:nvPicPr>
          <p:cNvPr id="3" name="Slika 2" descr="Slika na kojoj se prikazuje stol&#10;&#10;Opis je automatski generiran">
            <a:extLst>
              <a:ext uri="{FF2B5EF4-FFF2-40B4-BE49-F238E27FC236}">
                <a16:creationId xmlns:a16="http://schemas.microsoft.com/office/drawing/2014/main" id="{CE1C17BF-ACC5-4BD0-9CE7-3F3620C6030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C"/>
              </a:clrFrom>
              <a:clrTo>
                <a:srgbClr val="FF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50908" cy="2370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820D054-27D9-4F13-9C3E-AAE459690D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697"/>
          <a:stretch/>
        </p:blipFill>
        <p:spPr>
          <a:xfrm>
            <a:off x="424042" y="2447052"/>
            <a:ext cx="1302823" cy="1330190"/>
          </a:xfrm>
          <a:prstGeom prst="rect">
            <a:avLst/>
          </a:prstGeom>
        </p:spPr>
      </p:pic>
      <p:pic>
        <p:nvPicPr>
          <p:cNvPr id="19" name="Slika 18" descr="Slika na kojoj se prikazuje oprema, sjedenje, stol, crno&#10;&#10;Opis je automatski generiran">
            <a:extLst>
              <a:ext uri="{FF2B5EF4-FFF2-40B4-BE49-F238E27FC236}">
                <a16:creationId xmlns:a16="http://schemas.microsoft.com/office/drawing/2014/main" id="{7B65D7F1-3B72-4AE5-A7F7-2C39E81A64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88" y="4915495"/>
            <a:ext cx="1689388" cy="1204230"/>
          </a:xfrm>
          <a:prstGeom prst="rect">
            <a:avLst/>
          </a:prstGeom>
        </p:spPr>
      </p:pic>
      <p:pic>
        <p:nvPicPr>
          <p:cNvPr id="10" name="Slika 9" descr="Slika na kojoj se prikazuje oprema, na zatvorenom, bijelo, sjedenje&#10;&#10;Opis je automatski generiran">
            <a:extLst>
              <a:ext uri="{FF2B5EF4-FFF2-40B4-BE49-F238E27FC236}">
                <a16:creationId xmlns:a16="http://schemas.microsoft.com/office/drawing/2014/main" id="{F6EE5443-9549-41E0-9D97-D3771EAC938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650" y="3725126"/>
            <a:ext cx="2317477" cy="170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8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AC3066F-2EBA-49A9-892F-B753375E19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7744" y="132401"/>
            <a:ext cx="10196512" cy="3992238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1B30FEC8-71A0-423E-89C9-1FD69B2B3B23}"/>
              </a:ext>
            </a:extLst>
          </p:cNvPr>
          <p:cNvSpPr/>
          <p:nvPr/>
        </p:nvSpPr>
        <p:spPr>
          <a:xfrm>
            <a:off x="1568824" y="3137044"/>
            <a:ext cx="512736" cy="3137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4E0114B2-6056-47FD-895F-F4613C321044}"/>
              </a:ext>
            </a:extLst>
          </p:cNvPr>
          <p:cNvSpPr/>
          <p:nvPr/>
        </p:nvSpPr>
        <p:spPr>
          <a:xfrm>
            <a:off x="1568824" y="1523397"/>
            <a:ext cx="512736" cy="3137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CE814724-98AB-41BA-9152-EBD69215F441}"/>
              </a:ext>
            </a:extLst>
          </p:cNvPr>
          <p:cNvGrpSpPr/>
          <p:nvPr/>
        </p:nvGrpSpPr>
        <p:grpSpPr>
          <a:xfrm>
            <a:off x="4930588" y="3137044"/>
            <a:ext cx="5907741" cy="2695371"/>
            <a:chOff x="5235387" y="1680414"/>
            <a:chExt cx="6762749" cy="3111721"/>
          </a:xfrm>
        </p:grpSpPr>
        <p:pic>
          <p:nvPicPr>
            <p:cNvPr id="9" name="Slika 8">
              <a:extLst>
                <a:ext uri="{FF2B5EF4-FFF2-40B4-BE49-F238E27FC236}">
                  <a16:creationId xmlns:a16="http://schemas.microsoft.com/office/drawing/2014/main" id="{233921B0-185D-448C-A147-0C21CFECA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EF7FE"/>
                </a:clrFrom>
                <a:clrTo>
                  <a:srgbClr val="EEF7FE">
                    <a:alpha val="0"/>
                  </a:srgbClr>
                </a:clrTo>
              </a:clrChange>
            </a:blip>
            <a:srcRect l="2338"/>
            <a:stretch/>
          </p:blipFill>
          <p:spPr>
            <a:xfrm>
              <a:off x="5235387" y="1680414"/>
              <a:ext cx="6762749" cy="3111721"/>
            </a:xfrm>
            <a:prstGeom prst="rect">
              <a:avLst/>
            </a:prstGeom>
          </p:spPr>
        </p:pic>
        <p:sp>
          <p:nvSpPr>
            <p:cNvPr id="10" name="Pravokutnik 9">
              <a:extLst>
                <a:ext uri="{FF2B5EF4-FFF2-40B4-BE49-F238E27FC236}">
                  <a16:creationId xmlns:a16="http://schemas.microsoft.com/office/drawing/2014/main" id="{8CC89F37-A3F8-4F0C-8A2F-B987946F0F29}"/>
                </a:ext>
              </a:extLst>
            </p:cNvPr>
            <p:cNvSpPr/>
            <p:nvPr/>
          </p:nvSpPr>
          <p:spPr>
            <a:xfrm>
              <a:off x="5244353" y="1680414"/>
              <a:ext cx="851647" cy="224586"/>
            </a:xfrm>
            <a:prstGeom prst="rect">
              <a:avLst/>
            </a:prstGeom>
            <a:solidFill>
              <a:srgbClr val="E6E3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259080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767D932-2FE4-458F-B806-47C766357B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728" y="318242"/>
            <a:ext cx="9448544" cy="5638800"/>
          </a:xfrm>
          <a:prstGeom prst="rect">
            <a:avLst/>
          </a:prstGeom>
        </p:spPr>
      </p:pic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8B2E30AF-6D85-49CD-B8EF-87B596E7AFD5}"/>
              </a:ext>
            </a:extLst>
          </p:cNvPr>
          <p:cNvSpPr/>
          <p:nvPr/>
        </p:nvSpPr>
        <p:spPr>
          <a:xfrm>
            <a:off x="1604683" y="5163666"/>
            <a:ext cx="512736" cy="3137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E057AF3D-7818-4BA7-AA9B-9E5C7D8D89AE}"/>
              </a:ext>
            </a:extLst>
          </p:cNvPr>
          <p:cNvSpPr/>
          <p:nvPr/>
        </p:nvSpPr>
        <p:spPr>
          <a:xfrm>
            <a:off x="1604683" y="3612772"/>
            <a:ext cx="512736" cy="3137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6C7AC855-5145-41C9-A3F8-2D55F35A0ADE}"/>
              </a:ext>
            </a:extLst>
          </p:cNvPr>
          <p:cNvSpPr/>
          <p:nvPr/>
        </p:nvSpPr>
        <p:spPr>
          <a:xfrm>
            <a:off x="1604683" y="708216"/>
            <a:ext cx="512736" cy="3137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07A67E27-27C7-4D41-AC48-0BEFA7AA84B4}"/>
              </a:ext>
            </a:extLst>
          </p:cNvPr>
          <p:cNvGrpSpPr/>
          <p:nvPr/>
        </p:nvGrpSpPr>
        <p:grpSpPr>
          <a:xfrm>
            <a:off x="9350862" y="374920"/>
            <a:ext cx="2545934" cy="2837134"/>
            <a:chOff x="2132174" y="3949272"/>
            <a:chExt cx="2545934" cy="2837134"/>
          </a:xfrm>
        </p:grpSpPr>
        <p:pic>
          <p:nvPicPr>
            <p:cNvPr id="9" name="Slika 8">
              <a:extLst>
                <a:ext uri="{FF2B5EF4-FFF2-40B4-BE49-F238E27FC236}">
                  <a16:creationId xmlns:a16="http://schemas.microsoft.com/office/drawing/2014/main" id="{DD4F3BF8-2746-44AD-9AD0-40E99540F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9079"/>
            <a:stretch/>
          </p:blipFill>
          <p:spPr>
            <a:xfrm>
              <a:off x="2132174" y="4190766"/>
              <a:ext cx="2545934" cy="2595640"/>
            </a:xfrm>
            <a:prstGeom prst="rect">
              <a:avLst/>
            </a:prstGeom>
          </p:spPr>
        </p:pic>
        <p:sp>
          <p:nvSpPr>
            <p:cNvPr id="11" name="TekstniOkvir 10">
              <a:extLst>
                <a:ext uri="{FF2B5EF4-FFF2-40B4-BE49-F238E27FC236}">
                  <a16:creationId xmlns:a16="http://schemas.microsoft.com/office/drawing/2014/main" id="{7D287F9A-2C12-437A-A38E-2C79CB49569F}"/>
                </a:ext>
              </a:extLst>
            </p:cNvPr>
            <p:cNvSpPr txBox="1"/>
            <p:nvPr/>
          </p:nvSpPr>
          <p:spPr>
            <a:xfrm>
              <a:off x="2286001" y="3949272"/>
              <a:ext cx="23066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100" dirty="0"/>
                <a:t>Vjetroelektrana = više </a:t>
              </a:r>
              <a:r>
                <a:rPr lang="hr-HR" sz="1100" dirty="0" err="1"/>
                <a:t>vjetroagregata</a:t>
              </a:r>
              <a:endParaRPr lang="hr-HR" sz="1200" dirty="0"/>
            </a:p>
          </p:txBody>
        </p:sp>
        <p:sp>
          <p:nvSpPr>
            <p:cNvPr id="12" name="TekstniOkvir 11">
              <a:extLst>
                <a:ext uri="{FF2B5EF4-FFF2-40B4-BE49-F238E27FC236}">
                  <a16:creationId xmlns:a16="http://schemas.microsoft.com/office/drawing/2014/main" id="{0B562FE0-13B6-484C-8803-4E8743E03A1A}"/>
                </a:ext>
              </a:extLst>
            </p:cNvPr>
            <p:cNvSpPr txBox="1"/>
            <p:nvPr/>
          </p:nvSpPr>
          <p:spPr>
            <a:xfrm rot="16200000">
              <a:off x="2610257" y="5567511"/>
              <a:ext cx="10502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100" dirty="0" err="1"/>
                <a:t>Vjetoagregat</a:t>
              </a:r>
              <a:endParaRPr lang="hr-HR" sz="1200" dirty="0"/>
            </a:p>
          </p:txBody>
        </p:sp>
        <p:sp>
          <p:nvSpPr>
            <p:cNvPr id="13" name="TekstniOkvir 12">
              <a:extLst>
                <a:ext uri="{FF2B5EF4-FFF2-40B4-BE49-F238E27FC236}">
                  <a16:creationId xmlns:a16="http://schemas.microsoft.com/office/drawing/2014/main" id="{CA12CC30-884E-4037-8ABA-679C943E6B36}"/>
                </a:ext>
              </a:extLst>
            </p:cNvPr>
            <p:cNvSpPr txBox="1"/>
            <p:nvPr/>
          </p:nvSpPr>
          <p:spPr>
            <a:xfrm rot="2494380">
              <a:off x="3647796" y="4867829"/>
              <a:ext cx="9816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100" dirty="0"/>
                <a:t>Vjetroturbina</a:t>
              </a:r>
              <a:endParaRPr lang="hr-HR" sz="1200" dirty="0"/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BFD204AF-CC68-4B7A-B326-B24ECDCB2614}"/>
              </a:ext>
            </a:extLst>
          </p:cNvPr>
          <p:cNvGrpSpPr/>
          <p:nvPr/>
        </p:nvGrpSpPr>
        <p:grpSpPr>
          <a:xfrm>
            <a:off x="8322756" y="2075461"/>
            <a:ext cx="1378376" cy="1851075"/>
            <a:chOff x="4852192" y="4168674"/>
            <a:chExt cx="1378376" cy="1851075"/>
          </a:xfrm>
        </p:grpSpPr>
        <p:pic>
          <p:nvPicPr>
            <p:cNvPr id="15" name="Slika 14">
              <a:extLst>
                <a:ext uri="{FF2B5EF4-FFF2-40B4-BE49-F238E27FC236}">
                  <a16:creationId xmlns:a16="http://schemas.microsoft.com/office/drawing/2014/main" id="{15468B0F-2500-4D43-83ED-DABC54ED8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2600"/>
            <a:stretch/>
          </p:blipFill>
          <p:spPr>
            <a:xfrm>
              <a:off x="4852192" y="4575067"/>
              <a:ext cx="1378376" cy="1255394"/>
            </a:xfrm>
            <a:prstGeom prst="rect">
              <a:avLst/>
            </a:prstGeom>
          </p:spPr>
        </p:pic>
        <p:sp>
          <p:nvSpPr>
            <p:cNvPr id="16" name="TekstniOkvir 15">
              <a:extLst>
                <a:ext uri="{FF2B5EF4-FFF2-40B4-BE49-F238E27FC236}">
                  <a16:creationId xmlns:a16="http://schemas.microsoft.com/office/drawing/2014/main" id="{81C3317F-4F5A-49C6-8F8F-A08E0FD8FCFE}"/>
                </a:ext>
              </a:extLst>
            </p:cNvPr>
            <p:cNvSpPr txBox="1"/>
            <p:nvPr/>
          </p:nvSpPr>
          <p:spPr>
            <a:xfrm>
              <a:off x="5144895" y="4168674"/>
              <a:ext cx="7929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100" dirty="0"/>
                <a:t>Svjetlosna</a:t>
              </a:r>
            </a:p>
            <a:p>
              <a:pPr algn="ctr"/>
              <a:r>
                <a:rPr lang="hr-HR" sz="1100" dirty="0"/>
                <a:t>energija</a:t>
              </a:r>
              <a:endParaRPr lang="hr-HR" sz="1200" dirty="0"/>
            </a:p>
          </p:txBody>
        </p:sp>
        <p:sp>
          <p:nvSpPr>
            <p:cNvPr id="17" name="TekstniOkvir 16">
              <a:extLst>
                <a:ext uri="{FF2B5EF4-FFF2-40B4-BE49-F238E27FC236}">
                  <a16:creationId xmlns:a16="http://schemas.microsoft.com/office/drawing/2014/main" id="{E3F250C9-8CB0-4751-84E7-32BEF4F0B575}"/>
                </a:ext>
              </a:extLst>
            </p:cNvPr>
            <p:cNvSpPr txBox="1"/>
            <p:nvPr/>
          </p:nvSpPr>
          <p:spPr>
            <a:xfrm>
              <a:off x="5127380" y="4930567"/>
              <a:ext cx="828000" cy="3385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hr-HR" sz="1100" dirty="0"/>
                <a:t>Fotonaponski članak</a:t>
              </a:r>
              <a:endParaRPr lang="hr-HR" sz="1200" dirty="0"/>
            </a:p>
          </p:txBody>
        </p:sp>
        <p:sp>
          <p:nvSpPr>
            <p:cNvPr id="18" name="TekstniOkvir 17">
              <a:extLst>
                <a:ext uri="{FF2B5EF4-FFF2-40B4-BE49-F238E27FC236}">
                  <a16:creationId xmlns:a16="http://schemas.microsoft.com/office/drawing/2014/main" id="{7DC8CAE4-2637-43C3-81B8-502346C03682}"/>
                </a:ext>
              </a:extLst>
            </p:cNvPr>
            <p:cNvSpPr txBox="1"/>
            <p:nvPr/>
          </p:nvSpPr>
          <p:spPr>
            <a:xfrm>
              <a:off x="4919476" y="5758139"/>
              <a:ext cx="12438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100" dirty="0"/>
                <a:t>Električna energija</a:t>
              </a:r>
              <a:endParaRPr lang="hr-H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690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2210500-DDC0-4E99-AFC5-77692C05A0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501" y="310028"/>
            <a:ext cx="9368118" cy="1808184"/>
          </a:xfrm>
          <a:prstGeom prst="rect">
            <a:avLst/>
          </a:prstGeom>
        </p:spPr>
      </p:pic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DB1464B2-99C9-4BE9-81BC-78AEE52D1C2C}"/>
              </a:ext>
            </a:extLst>
          </p:cNvPr>
          <p:cNvSpPr/>
          <p:nvPr/>
        </p:nvSpPr>
        <p:spPr>
          <a:xfrm>
            <a:off x="1393713" y="1388926"/>
            <a:ext cx="512736" cy="3137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Slika 3" descr="Slika na kojoj se prikazuje oprema, na zatvorenom, bijelo, sjedenje&#10;&#10;Opis je automatski generiran">
            <a:extLst>
              <a:ext uri="{FF2B5EF4-FFF2-40B4-BE49-F238E27FC236}">
                <a16:creationId xmlns:a16="http://schemas.microsoft.com/office/drawing/2014/main" id="{199FEEAB-A96D-49EF-A8B5-19C99EA65AE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01" y="2721036"/>
            <a:ext cx="3556000" cy="261480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3B7E4BB-C673-44A5-B977-63DBC21D4B1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52228" y="2721036"/>
            <a:ext cx="2857500" cy="2614807"/>
          </a:xfrm>
          <a:prstGeom prst="rect">
            <a:avLst/>
          </a:prstGeom>
        </p:spPr>
      </p:pic>
      <p:pic>
        <p:nvPicPr>
          <p:cNvPr id="9" name="Slika 8" descr="Slika na kojoj se prikazuje malo, lanac, obješeno, sjedenje&#10;&#10;Opis je automatski generiran">
            <a:extLst>
              <a:ext uri="{FF2B5EF4-FFF2-40B4-BE49-F238E27FC236}">
                <a16:creationId xmlns:a16="http://schemas.microsoft.com/office/drawing/2014/main" id="{4522F0E0-7A92-4C84-A522-A9472A534B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339454" y="2721036"/>
            <a:ext cx="3357563" cy="261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4D21C5C-C23D-4120-9AC8-C85D40803F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4682" y="0"/>
            <a:ext cx="8982636" cy="6007975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2DCA54D7-340C-4CCA-ABD0-0ABF4846FE3F}"/>
              </a:ext>
            </a:extLst>
          </p:cNvPr>
          <p:cNvSpPr txBox="1"/>
          <p:nvPr/>
        </p:nvSpPr>
        <p:spPr>
          <a:xfrm>
            <a:off x="1927412" y="2733248"/>
            <a:ext cx="416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Hidroelektrana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66AB8419-5B2B-4695-81ED-62F245198A71}"/>
              </a:ext>
            </a:extLst>
          </p:cNvPr>
          <p:cNvSpPr txBox="1"/>
          <p:nvPr/>
        </p:nvSpPr>
        <p:spPr>
          <a:xfrm>
            <a:off x="6320118" y="2733248"/>
            <a:ext cx="405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Zupčani mehanizam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E1906B04-7568-4142-A812-65474918A836}"/>
              </a:ext>
            </a:extLst>
          </p:cNvPr>
          <p:cNvSpPr txBox="1"/>
          <p:nvPr/>
        </p:nvSpPr>
        <p:spPr>
          <a:xfrm>
            <a:off x="1927412" y="5601955"/>
            <a:ext cx="416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>
                <a:solidFill>
                  <a:srgbClr val="FF0000"/>
                </a:solidFill>
              </a:rPr>
              <a:t>Vjetroagregat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6D0CB6DF-E718-4745-A1A0-6FF95ECF589F}"/>
              </a:ext>
            </a:extLst>
          </p:cNvPr>
          <p:cNvSpPr txBox="1"/>
          <p:nvPr/>
        </p:nvSpPr>
        <p:spPr>
          <a:xfrm>
            <a:off x="6320118" y="5601955"/>
            <a:ext cx="405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Solarni kolektor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E2EA1520-F6E0-4134-9B64-BB2657834D4E}"/>
              </a:ext>
            </a:extLst>
          </p:cNvPr>
          <p:cNvSpPr txBox="1"/>
          <p:nvPr/>
        </p:nvSpPr>
        <p:spPr>
          <a:xfrm>
            <a:off x="2255520" y="1314628"/>
            <a:ext cx="41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/>
              <a:t>a)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5D8B1330-84B9-46AB-BF69-241A977571AF}"/>
              </a:ext>
            </a:extLst>
          </p:cNvPr>
          <p:cNvSpPr txBox="1"/>
          <p:nvPr/>
        </p:nvSpPr>
        <p:spPr>
          <a:xfrm>
            <a:off x="6320118" y="1314628"/>
            <a:ext cx="41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/>
              <a:t>b)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2A102BB0-A602-48D4-9B24-B3BC47372086}"/>
              </a:ext>
            </a:extLst>
          </p:cNvPr>
          <p:cNvSpPr txBox="1"/>
          <p:nvPr/>
        </p:nvSpPr>
        <p:spPr>
          <a:xfrm>
            <a:off x="2255520" y="4183335"/>
            <a:ext cx="41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/>
              <a:t>c)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0FAB970D-261A-4E40-96C8-A0029D7A4B74}"/>
              </a:ext>
            </a:extLst>
          </p:cNvPr>
          <p:cNvSpPr txBox="1"/>
          <p:nvPr/>
        </p:nvSpPr>
        <p:spPr>
          <a:xfrm>
            <a:off x="6320118" y="4183335"/>
            <a:ext cx="41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53402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168</TotalTime>
  <Words>63</Words>
  <Application>Microsoft Office PowerPoint</Application>
  <PresentationFormat>Široki zaslon</PresentationFormat>
  <Paragraphs>42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Gill Sans MT</vt:lpstr>
      <vt:lpstr>Galerija</vt:lpstr>
      <vt:lpstr>ENERGETIKA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ENERGETIKA</dc:title>
  <dc:creator>bosko.setka@skole.hr</dc:creator>
  <cp:lastModifiedBy>Boško Šetka</cp:lastModifiedBy>
  <cp:revision>19</cp:revision>
  <dcterms:created xsi:type="dcterms:W3CDTF">2020-05-11T08:12:48Z</dcterms:created>
  <dcterms:modified xsi:type="dcterms:W3CDTF">2025-04-14T13:29:57Z</dcterms:modified>
</cp:coreProperties>
</file>