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6"/>
  </p:notesMasterIdLst>
  <p:sldIdLst>
    <p:sldId id="257" r:id="rId2"/>
    <p:sldId id="256" r:id="rId3"/>
    <p:sldId id="259" r:id="rId4"/>
    <p:sldId id="260" r:id="rId5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D9C3"/>
    <a:srgbClr val="996633"/>
    <a:srgbClr val="EEECE1"/>
    <a:srgbClr val="EAEADC"/>
    <a:srgbClr val="FF8409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83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F143E5-1EE4-4203-B912-8933C6A026A0}" type="datetimeFigureOut">
              <a:rPr lang="hr-HR" smtClean="0"/>
              <a:t>17.11.2014.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8F796B-077B-49FF-8AD9-AF84D00AE21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913349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4B21B-384A-481C-B60F-B89ABDE1340E}" type="datetime1">
              <a:rPr lang="hr-HR" smtClean="0"/>
              <a:t>17.11.2014.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>
          <a:xfrm>
            <a:off x="0" y="0"/>
            <a:ext cx="395536" cy="365125"/>
          </a:xfrm>
          <a:prstGeom prst="rect">
            <a:avLst/>
          </a:prstGeom>
        </p:spPr>
        <p:txBody>
          <a:bodyPr/>
          <a:lstStyle/>
          <a:p>
            <a:fld id="{99A34CD1-D8BC-4BBB-B992-629A3917635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072176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97DCE-44BE-4219-A3AE-2BFE17121A47}" type="datetime1">
              <a:rPr lang="hr-HR" smtClean="0"/>
              <a:t>17.11.2014.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>
          <a:xfrm>
            <a:off x="0" y="0"/>
            <a:ext cx="395536" cy="365125"/>
          </a:xfrm>
          <a:prstGeom prst="rect">
            <a:avLst/>
          </a:prstGeom>
        </p:spPr>
        <p:txBody>
          <a:bodyPr/>
          <a:lstStyle/>
          <a:p>
            <a:fld id="{99A34CD1-D8BC-4BBB-B992-629A3917635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347113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BC9E0-FB07-4112-8190-D0DC4DB70C87}" type="datetime1">
              <a:rPr lang="hr-HR" smtClean="0"/>
              <a:t>17.11.2014.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>
          <a:xfrm>
            <a:off x="0" y="0"/>
            <a:ext cx="395536" cy="365125"/>
          </a:xfrm>
          <a:prstGeom prst="rect">
            <a:avLst/>
          </a:prstGeom>
        </p:spPr>
        <p:txBody>
          <a:bodyPr/>
          <a:lstStyle/>
          <a:p>
            <a:fld id="{99A34CD1-D8BC-4BBB-B992-629A3917635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084638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748D1-3E05-4DEE-AA3A-E462A69DA751}" type="datetime1">
              <a:rPr lang="hr-HR" smtClean="0"/>
              <a:t>17.11.2014.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>
          <a:xfrm>
            <a:off x="0" y="0"/>
            <a:ext cx="395536" cy="365125"/>
          </a:xfrm>
          <a:prstGeom prst="rect">
            <a:avLst/>
          </a:prstGeom>
        </p:spPr>
        <p:txBody>
          <a:bodyPr/>
          <a:lstStyle/>
          <a:p>
            <a:fld id="{99A34CD1-D8BC-4BBB-B992-629A3917635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149608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E5582-090C-4BAF-B8DE-C247E413C251}" type="datetime1">
              <a:rPr lang="hr-HR" smtClean="0"/>
              <a:t>17.11.2014.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>
          <a:xfrm>
            <a:off x="0" y="0"/>
            <a:ext cx="395536" cy="365125"/>
          </a:xfrm>
          <a:prstGeom prst="rect">
            <a:avLst/>
          </a:prstGeom>
        </p:spPr>
        <p:txBody>
          <a:bodyPr/>
          <a:lstStyle/>
          <a:p>
            <a:fld id="{99A34CD1-D8BC-4BBB-B992-629A3917635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524527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5FD9A-47FA-42D4-BF03-D89B8A25B8BD}" type="datetime1">
              <a:rPr lang="hr-HR" smtClean="0"/>
              <a:t>17.11.2014.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>
          <a:xfrm>
            <a:off x="0" y="0"/>
            <a:ext cx="395536" cy="365125"/>
          </a:xfrm>
          <a:prstGeom prst="rect">
            <a:avLst/>
          </a:prstGeom>
        </p:spPr>
        <p:txBody>
          <a:bodyPr/>
          <a:lstStyle/>
          <a:p>
            <a:fld id="{99A34CD1-D8BC-4BBB-B992-629A3917635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089078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5B798-8181-4417-8FF9-5C7B7F610C01}" type="datetime1">
              <a:rPr lang="hr-HR" smtClean="0"/>
              <a:t>17.11.2014.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>
          <a:xfrm>
            <a:off x="0" y="0"/>
            <a:ext cx="395536" cy="365125"/>
          </a:xfrm>
          <a:prstGeom prst="rect">
            <a:avLst/>
          </a:prstGeom>
        </p:spPr>
        <p:txBody>
          <a:bodyPr/>
          <a:lstStyle/>
          <a:p>
            <a:fld id="{99A34CD1-D8BC-4BBB-B992-629A3917635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999894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39ABB-2DC9-4070-A6C1-E19F55890990}" type="datetime1">
              <a:rPr lang="hr-HR" smtClean="0"/>
              <a:t>17.11.2014.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>
          <a:xfrm>
            <a:off x="0" y="0"/>
            <a:ext cx="395536" cy="365125"/>
          </a:xfrm>
          <a:prstGeom prst="rect">
            <a:avLst/>
          </a:prstGeom>
        </p:spPr>
        <p:txBody>
          <a:bodyPr/>
          <a:lstStyle/>
          <a:p>
            <a:fld id="{99A34CD1-D8BC-4BBB-B992-629A3917635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068153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C6239-D8A0-441F-A1E4-58D3382AA022}" type="datetime1">
              <a:rPr lang="hr-HR" smtClean="0"/>
              <a:t>17.11.2014.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>
          <a:xfrm>
            <a:off x="-17252" y="0"/>
            <a:ext cx="261611" cy="365125"/>
          </a:xfrm>
          <a:prstGeom prst="rect">
            <a:avLst/>
          </a:prstGeom>
        </p:spPr>
        <p:txBody>
          <a:bodyPr/>
          <a:lstStyle>
            <a:lvl1pPr>
              <a:defRPr sz="1050" i="1">
                <a:solidFill>
                  <a:schemeClr val="bg1"/>
                </a:solidFill>
              </a:defRPr>
            </a:lvl1pPr>
          </a:lstStyle>
          <a:p>
            <a:fld id="{99A34CD1-D8BC-4BBB-B992-629A3917635E}" type="slidenum">
              <a:rPr lang="hr-HR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163108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F800C-2009-4E8A-BFB7-BAEE253DB3F9}" type="datetime1">
              <a:rPr lang="hr-HR" smtClean="0"/>
              <a:t>17.11.2014.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>
          <a:xfrm>
            <a:off x="0" y="0"/>
            <a:ext cx="395536" cy="365125"/>
          </a:xfrm>
          <a:prstGeom prst="rect">
            <a:avLst/>
          </a:prstGeom>
        </p:spPr>
        <p:txBody>
          <a:bodyPr/>
          <a:lstStyle/>
          <a:p>
            <a:fld id="{99A34CD1-D8BC-4BBB-B992-629A3917635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905847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17D1C-02BF-47F6-B1DC-A8FC3AFC36C1}" type="datetime1">
              <a:rPr lang="hr-HR" smtClean="0"/>
              <a:t>17.11.2014.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>
          <a:xfrm>
            <a:off x="0" y="0"/>
            <a:ext cx="395536" cy="365125"/>
          </a:xfrm>
          <a:prstGeom prst="rect">
            <a:avLst/>
          </a:prstGeom>
        </p:spPr>
        <p:txBody>
          <a:bodyPr/>
          <a:lstStyle/>
          <a:p>
            <a:fld id="{99A34CD1-D8BC-4BBB-B992-629A3917635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832678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dotGrid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kutnik 8"/>
          <p:cNvSpPr/>
          <p:nvPr userDrawn="1"/>
        </p:nvSpPr>
        <p:spPr>
          <a:xfrm rot="16200000">
            <a:off x="-3338139" y="3310581"/>
            <a:ext cx="6903384" cy="24622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hr-HR" sz="1000" i="1" dirty="0" smtClean="0">
                <a:solidFill>
                  <a:schemeClr val="bg1"/>
                </a:solidFill>
                <a:latin typeface="Candara" panose="020E0502030303020204" pitchFamily="34" charset="0"/>
              </a:rPr>
              <a:t>         </a:t>
            </a:r>
            <a:r>
              <a:rPr lang="hr-HR" sz="1000" i="1" dirty="0" smtClean="0">
                <a:solidFill>
                  <a:schemeClr val="bg1"/>
                </a:solidFill>
                <a:effectLst/>
                <a:latin typeface="Candara" panose="020E0502030303020204" pitchFamily="34" charset="0"/>
              </a:rPr>
              <a:t>TEHNIČKA KULTURA</a:t>
            </a:r>
            <a:r>
              <a:rPr lang="hr-HR" sz="1000" i="1" baseline="0" dirty="0" smtClean="0">
                <a:solidFill>
                  <a:schemeClr val="bg1"/>
                </a:solidFill>
                <a:effectLst/>
                <a:latin typeface="Candara" panose="020E0502030303020204" pitchFamily="34" charset="0"/>
              </a:rPr>
              <a:t>  7  -  </a:t>
            </a:r>
            <a:r>
              <a:rPr lang="hr-HR" sz="1000" i="1" dirty="0" smtClean="0">
                <a:solidFill>
                  <a:schemeClr val="bg1"/>
                </a:solidFill>
                <a:effectLst/>
                <a:latin typeface="Candara" panose="020E0502030303020204" pitchFamily="34" charset="0"/>
              </a:rPr>
              <a:t>Tehničko crtanje: </a:t>
            </a:r>
            <a:r>
              <a:rPr lang="hr-HR" sz="1000" i="1" baseline="0" dirty="0" smtClean="0">
                <a:solidFill>
                  <a:schemeClr val="bg1"/>
                </a:solidFill>
                <a:effectLst/>
                <a:latin typeface="Candara" panose="020E0502030303020204" pitchFamily="34" charset="0"/>
              </a:rPr>
              <a:t> </a:t>
            </a:r>
            <a:r>
              <a:rPr lang="hr-HR" sz="1000" i="1" dirty="0" smtClean="0">
                <a:solidFill>
                  <a:schemeClr val="bg1"/>
                </a:solidFill>
                <a:effectLst/>
                <a:latin typeface="Candara" panose="020E0502030303020204" pitchFamily="34" charset="0"/>
              </a:rPr>
              <a:t>Radionički crtež vjetrulje Fausta Vrančića</a:t>
            </a:r>
            <a:endParaRPr lang="hr-HR" sz="1000" i="1" dirty="0">
              <a:solidFill>
                <a:schemeClr val="bg1"/>
              </a:solidFill>
              <a:effectLst/>
              <a:latin typeface="Candara" panose="020E0502030303020204" pitchFamily="34" charset="0"/>
            </a:endParaRPr>
          </a:p>
        </p:txBody>
      </p:sp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EDE33C-E555-44AB-853D-CC683CF4B9B6}" type="datetime1">
              <a:rPr lang="hr-HR" smtClean="0"/>
              <a:t>17.11.2014.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 dirty="0"/>
          </a:p>
        </p:txBody>
      </p:sp>
      <p:sp>
        <p:nvSpPr>
          <p:cNvPr id="7" name="Rezervirano mjesto broja slajda 3"/>
          <p:cNvSpPr txBox="1">
            <a:spLocks/>
          </p:cNvSpPr>
          <p:nvPr userDrawn="1"/>
        </p:nvSpPr>
        <p:spPr>
          <a:xfrm>
            <a:off x="-17252" y="0"/>
            <a:ext cx="261611" cy="365125"/>
          </a:xfrm>
          <a:prstGeom prst="rect">
            <a:avLst/>
          </a:prstGeom>
        </p:spPr>
        <p:txBody>
          <a:bodyPr/>
          <a:lstStyle>
            <a:defPPr>
              <a:defRPr lang="sr-Latn-RS"/>
            </a:defPPr>
            <a:lvl1pPr marL="0" algn="l" defTabSz="914400" rtl="0" eaLnBrk="1" latinLnBrk="0" hangingPunct="1">
              <a:defRPr sz="1800" i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hr-HR" dirty="0"/>
          </a:p>
        </p:txBody>
      </p:sp>
      <p:sp>
        <p:nvSpPr>
          <p:cNvPr id="8" name="Rezervirano mjesto broja slajda 3"/>
          <p:cNvSpPr>
            <a:spLocks noGrp="1"/>
          </p:cNvSpPr>
          <p:nvPr>
            <p:ph type="sldNum" sz="quarter" idx="4"/>
          </p:nvPr>
        </p:nvSpPr>
        <p:spPr>
          <a:xfrm>
            <a:off x="0" y="-1"/>
            <a:ext cx="323528" cy="365125"/>
          </a:xfrm>
          <a:prstGeom prst="rect">
            <a:avLst/>
          </a:prstGeom>
        </p:spPr>
        <p:txBody>
          <a:bodyPr/>
          <a:lstStyle>
            <a:lvl1pPr>
              <a:defRPr sz="1050" i="1">
                <a:solidFill>
                  <a:schemeClr val="bg1"/>
                </a:solidFill>
                <a:latin typeface="Candara" panose="020E0502030303020204" pitchFamily="34" charset="0"/>
              </a:defRPr>
            </a:lvl1pPr>
          </a:lstStyle>
          <a:p>
            <a:fld id="{99A34CD1-D8BC-4BBB-B992-629A3917635E}" type="slidenum">
              <a:rPr lang="hr-HR" smtClean="0"/>
              <a:pPr/>
              <a:t>‹#›</a:t>
            </a:fld>
            <a:endParaRPr lang="hr-HR" dirty="0"/>
          </a:p>
        </p:txBody>
      </p:sp>
      <p:grpSp>
        <p:nvGrpSpPr>
          <p:cNvPr id="10" name="Grupa 9"/>
          <p:cNvGrpSpPr/>
          <p:nvPr userDrawn="1"/>
        </p:nvGrpSpPr>
        <p:grpSpPr>
          <a:xfrm>
            <a:off x="17252" y="6638277"/>
            <a:ext cx="180000" cy="180000"/>
            <a:chOff x="4810161" y="507118"/>
            <a:chExt cx="2160000" cy="2160001"/>
          </a:xfrm>
          <a:solidFill>
            <a:schemeClr val="bg1"/>
          </a:solidFill>
        </p:grpSpPr>
        <p:sp>
          <p:nvSpPr>
            <p:cNvPr id="11" name="Elipsa 10"/>
            <p:cNvSpPr/>
            <p:nvPr/>
          </p:nvSpPr>
          <p:spPr>
            <a:xfrm>
              <a:off x="5710161" y="1406911"/>
              <a:ext cx="360000" cy="360000"/>
            </a:xfrm>
            <a:prstGeom prst="ellipse">
              <a:avLst/>
            </a:prstGeom>
            <a:grp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12" name="Luk 11"/>
            <p:cNvSpPr/>
            <p:nvPr/>
          </p:nvSpPr>
          <p:spPr>
            <a:xfrm rot="-900000">
              <a:off x="4810161" y="507119"/>
              <a:ext cx="2160000" cy="2160000"/>
            </a:xfrm>
            <a:prstGeom prst="arc">
              <a:avLst>
                <a:gd name="adj1" fmla="val 21582213"/>
                <a:gd name="adj2" fmla="val 1875481"/>
              </a:avLst>
            </a:prstGeom>
            <a:grpFill/>
            <a:ln w="952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13" name="Luk 12"/>
            <p:cNvSpPr/>
            <p:nvPr/>
          </p:nvSpPr>
          <p:spPr>
            <a:xfrm rot="6300000">
              <a:off x="4810161" y="507118"/>
              <a:ext cx="2160000" cy="2160000"/>
            </a:xfrm>
            <a:prstGeom prst="arc">
              <a:avLst>
                <a:gd name="adj1" fmla="val 21582213"/>
                <a:gd name="adj2" fmla="val 1875481"/>
              </a:avLst>
            </a:prstGeom>
            <a:grpFill/>
            <a:ln w="952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14" name="Luk 13"/>
            <p:cNvSpPr/>
            <p:nvPr/>
          </p:nvSpPr>
          <p:spPr>
            <a:xfrm rot="900000" flipH="1">
              <a:off x="4810161" y="507118"/>
              <a:ext cx="2160000" cy="2160000"/>
            </a:xfrm>
            <a:prstGeom prst="arc">
              <a:avLst>
                <a:gd name="adj1" fmla="val 21582213"/>
                <a:gd name="adj2" fmla="val 1875481"/>
              </a:avLst>
            </a:prstGeom>
            <a:noFill/>
            <a:ln w="952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cxnSp>
          <p:nvCxnSpPr>
            <p:cNvPr id="15" name="Ravni poveznik 14"/>
            <p:cNvCxnSpPr>
              <a:endCxn id="12" idx="2"/>
            </p:cNvCxnSpPr>
            <p:nvPr/>
          </p:nvCxnSpPr>
          <p:spPr>
            <a:xfrm>
              <a:off x="6065137" y="1643069"/>
              <a:ext cx="861835" cy="246410"/>
            </a:xfrm>
            <a:prstGeom prst="line">
              <a:avLst/>
            </a:prstGeom>
            <a:grpFill/>
            <a:ln w="952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Ravni poveznik 15"/>
            <p:cNvCxnSpPr>
              <a:endCxn id="12" idx="0"/>
            </p:cNvCxnSpPr>
            <p:nvPr/>
          </p:nvCxnSpPr>
          <p:spPr>
            <a:xfrm flipV="1">
              <a:off x="6065138" y="1302200"/>
              <a:ext cx="866763" cy="233666"/>
            </a:xfrm>
            <a:prstGeom prst="line">
              <a:avLst/>
            </a:prstGeom>
            <a:grpFill/>
            <a:ln w="952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Ravni poveznik 16"/>
            <p:cNvCxnSpPr>
              <a:endCxn id="13" idx="0"/>
            </p:cNvCxnSpPr>
            <p:nvPr/>
          </p:nvCxnSpPr>
          <p:spPr>
            <a:xfrm flipH="1">
              <a:off x="5616038" y="1761887"/>
              <a:ext cx="226986" cy="869864"/>
            </a:xfrm>
            <a:prstGeom prst="line">
              <a:avLst/>
            </a:prstGeom>
            <a:grpFill/>
            <a:ln w="952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avni poveznik 17"/>
            <p:cNvCxnSpPr>
              <a:endCxn id="13" idx="2"/>
            </p:cNvCxnSpPr>
            <p:nvPr/>
          </p:nvCxnSpPr>
          <p:spPr>
            <a:xfrm flipH="1">
              <a:off x="5109904" y="1708345"/>
              <a:ext cx="647783" cy="625498"/>
            </a:xfrm>
            <a:prstGeom prst="line">
              <a:avLst/>
            </a:prstGeom>
            <a:grpFill/>
            <a:ln w="952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avni poveznik 18"/>
            <p:cNvCxnSpPr>
              <a:endCxn id="14" idx="0"/>
            </p:cNvCxnSpPr>
            <p:nvPr/>
          </p:nvCxnSpPr>
          <p:spPr>
            <a:xfrm flipH="1" flipV="1">
              <a:off x="4848421" y="1302199"/>
              <a:ext cx="866503" cy="233667"/>
            </a:xfrm>
            <a:prstGeom prst="line">
              <a:avLst/>
            </a:prstGeom>
            <a:grpFill/>
            <a:ln w="952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Ravni poveznik 19"/>
            <p:cNvCxnSpPr>
              <a:endCxn id="14" idx="2"/>
            </p:cNvCxnSpPr>
            <p:nvPr/>
          </p:nvCxnSpPr>
          <p:spPr>
            <a:xfrm flipH="1">
              <a:off x="4853350" y="1642837"/>
              <a:ext cx="864914" cy="246641"/>
            </a:xfrm>
            <a:prstGeom prst="line">
              <a:avLst/>
            </a:prstGeom>
            <a:grpFill/>
            <a:ln w="952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Luk 20"/>
            <p:cNvSpPr/>
            <p:nvPr/>
          </p:nvSpPr>
          <p:spPr>
            <a:xfrm rot="13500000">
              <a:off x="4810161" y="507118"/>
              <a:ext cx="2160000" cy="2160000"/>
            </a:xfrm>
            <a:prstGeom prst="arc">
              <a:avLst>
                <a:gd name="adj1" fmla="val 21582213"/>
                <a:gd name="adj2" fmla="val 1875481"/>
              </a:avLst>
            </a:prstGeom>
            <a:grpFill/>
            <a:ln w="952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cxnSp>
          <p:nvCxnSpPr>
            <p:cNvPr id="22" name="Ravni poveznik 21"/>
            <p:cNvCxnSpPr>
              <a:endCxn id="21" idx="2"/>
            </p:cNvCxnSpPr>
            <p:nvPr/>
          </p:nvCxnSpPr>
          <p:spPr>
            <a:xfrm flipH="1" flipV="1">
              <a:off x="5633607" y="538033"/>
              <a:ext cx="219465" cy="868879"/>
            </a:xfrm>
            <a:prstGeom prst="line">
              <a:avLst/>
            </a:prstGeom>
            <a:grpFill/>
            <a:ln w="952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Ravni poveznik 22"/>
            <p:cNvCxnSpPr>
              <a:endCxn id="21" idx="0"/>
            </p:cNvCxnSpPr>
            <p:nvPr/>
          </p:nvCxnSpPr>
          <p:spPr>
            <a:xfrm flipH="1" flipV="1">
              <a:off x="5122544" y="827404"/>
              <a:ext cx="641270" cy="636673"/>
            </a:xfrm>
            <a:prstGeom prst="line">
              <a:avLst/>
            </a:prstGeom>
            <a:grpFill/>
            <a:ln w="952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Elipsa 23"/>
            <p:cNvSpPr/>
            <p:nvPr/>
          </p:nvSpPr>
          <p:spPr>
            <a:xfrm>
              <a:off x="5800161" y="1496911"/>
              <a:ext cx="180000" cy="180000"/>
            </a:xfrm>
            <a:prstGeom prst="ellipse">
              <a:avLst/>
            </a:prstGeom>
            <a:grp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</p:grpSp>
    </p:spTree>
    <p:extLst>
      <p:ext uri="{BB962C8B-B14F-4D97-AF65-F5344CB8AC3E}">
        <p14:creationId xmlns:p14="http://schemas.microsoft.com/office/powerpoint/2010/main" val="1534702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broja slajd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34CD1-D8BC-4BBB-B992-629A3917635E}" type="slidenum">
              <a:rPr lang="hr-HR" smtClean="0"/>
              <a:t>1</a:t>
            </a:fld>
            <a:endParaRPr lang="hr-HR"/>
          </a:p>
        </p:txBody>
      </p:sp>
      <p:sp>
        <p:nvSpPr>
          <p:cNvPr id="33" name="Zaobljeni pravokutnik 32">
            <a:hlinkClick r:id="" action="ppaction://hlinkshowjump?jump=endshow"/>
          </p:cNvPr>
          <p:cNvSpPr/>
          <p:nvPr/>
        </p:nvSpPr>
        <p:spPr>
          <a:xfrm>
            <a:off x="8530586" y="59871"/>
            <a:ext cx="432048" cy="234000"/>
          </a:xfrm>
          <a:prstGeom prst="roundRect">
            <a:avLst>
              <a:gd name="adj" fmla="val 0"/>
            </a:avLst>
          </a:prstGeom>
          <a:solidFill>
            <a:srgbClr val="FF000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hr-HR" sz="1300" i="1" dirty="0" smtClean="0">
                <a:solidFill>
                  <a:schemeClr val="bg1"/>
                </a:solidFill>
                <a:latin typeface="Candara" panose="020E0502030303020204" pitchFamily="34" charset="0"/>
              </a:rPr>
              <a:t>x</a:t>
            </a:r>
            <a:endParaRPr lang="hr-HR" sz="1300" i="1" dirty="0">
              <a:solidFill>
                <a:schemeClr val="bg1"/>
              </a:solidFill>
              <a:latin typeface="Candara" panose="020E0502030303020204" pitchFamily="34" charset="0"/>
            </a:endParaRPr>
          </a:p>
        </p:txBody>
      </p:sp>
      <p:sp>
        <p:nvSpPr>
          <p:cNvPr id="24" name="Dijagram toka: Izdvajanje 23">
            <a:hlinkClick r:id="" action="ppaction://hlinkshowjump?jump=nextslide"/>
          </p:cNvPr>
          <p:cNvSpPr/>
          <p:nvPr/>
        </p:nvSpPr>
        <p:spPr>
          <a:xfrm rot="5400000">
            <a:off x="8673838" y="4878125"/>
            <a:ext cx="432048" cy="252000"/>
          </a:xfrm>
          <a:prstGeom prst="flowChartExtract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i="1">
              <a:solidFill>
                <a:schemeClr val="bg1"/>
              </a:solidFill>
            </a:endParaRPr>
          </a:p>
        </p:txBody>
      </p:sp>
      <p:sp>
        <p:nvSpPr>
          <p:cNvPr id="25" name="Dijagram toka: Spajanje 24"/>
          <p:cNvSpPr/>
          <p:nvPr/>
        </p:nvSpPr>
        <p:spPr>
          <a:xfrm rot="5400000">
            <a:off x="8355806" y="4878125"/>
            <a:ext cx="432048" cy="252000"/>
          </a:xfrm>
          <a:prstGeom prst="flowChartMerge">
            <a:avLst/>
          </a:prstGeom>
          <a:solidFill>
            <a:schemeClr val="bg1"/>
          </a:solidFill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i="1">
              <a:solidFill>
                <a:schemeClr val="bg1"/>
              </a:solidFill>
            </a:endParaRPr>
          </a:p>
        </p:txBody>
      </p:sp>
      <p:sp>
        <p:nvSpPr>
          <p:cNvPr id="58" name="Zaobljeni pravokutnik 57"/>
          <p:cNvSpPr/>
          <p:nvPr/>
        </p:nvSpPr>
        <p:spPr>
          <a:xfrm>
            <a:off x="1547664" y="1574754"/>
            <a:ext cx="2016224" cy="665882"/>
          </a:xfrm>
          <a:prstGeom prst="roundRect">
            <a:avLst>
              <a:gd name="adj" fmla="val 0"/>
            </a:avLst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hr-HR" sz="1600" i="1" dirty="0" smtClean="0">
                <a:solidFill>
                  <a:schemeClr val="bg1"/>
                </a:solidFill>
                <a:latin typeface="Candara" panose="020E0502030303020204" pitchFamily="34" charset="0"/>
              </a:rPr>
              <a:t>Model vjetrulje</a:t>
            </a:r>
          </a:p>
          <a:p>
            <a:pPr algn="ctr"/>
            <a:r>
              <a:rPr lang="hr-HR" sz="1600" i="1" dirty="0" smtClean="0">
                <a:solidFill>
                  <a:schemeClr val="bg1"/>
                </a:solidFill>
                <a:latin typeface="Candara" panose="020E0502030303020204" pitchFamily="34" charset="0"/>
              </a:rPr>
              <a:t>Fausta Vrančića</a:t>
            </a:r>
            <a:endParaRPr lang="hr-HR" sz="1600" i="1" dirty="0">
              <a:solidFill>
                <a:schemeClr val="bg1"/>
              </a:solidFill>
              <a:latin typeface="Candara" panose="020E0502030303020204" pitchFamily="34" charset="0"/>
            </a:endParaRPr>
          </a:p>
        </p:txBody>
      </p:sp>
      <p:sp>
        <p:nvSpPr>
          <p:cNvPr id="23" name="Pravokutnik 22"/>
          <p:cNvSpPr/>
          <p:nvPr/>
        </p:nvSpPr>
        <p:spPr>
          <a:xfrm>
            <a:off x="5495603" y="1195390"/>
            <a:ext cx="252000" cy="5400000"/>
          </a:xfrm>
          <a:prstGeom prst="rect">
            <a:avLst/>
          </a:prstGeom>
          <a:solidFill>
            <a:srgbClr val="EAEADC"/>
          </a:solidFill>
          <a:ln w="95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grpSp>
        <p:nvGrpSpPr>
          <p:cNvPr id="26" name="Grupa 25"/>
          <p:cNvGrpSpPr/>
          <p:nvPr/>
        </p:nvGrpSpPr>
        <p:grpSpPr>
          <a:xfrm>
            <a:off x="4556192" y="827486"/>
            <a:ext cx="2160000" cy="2160001"/>
            <a:chOff x="4810161" y="507118"/>
            <a:chExt cx="2160000" cy="2160001"/>
          </a:xfrm>
          <a:solidFill>
            <a:srgbClr val="EAEADC"/>
          </a:solidFill>
        </p:grpSpPr>
        <p:sp>
          <p:nvSpPr>
            <p:cNvPr id="27" name="Elipsa 26"/>
            <p:cNvSpPr/>
            <p:nvPr/>
          </p:nvSpPr>
          <p:spPr>
            <a:xfrm>
              <a:off x="5710161" y="1406911"/>
              <a:ext cx="360000" cy="360000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30" name="Luk 29"/>
            <p:cNvSpPr/>
            <p:nvPr/>
          </p:nvSpPr>
          <p:spPr>
            <a:xfrm rot="-900000">
              <a:off x="4810161" y="507119"/>
              <a:ext cx="2160000" cy="2160000"/>
            </a:xfrm>
            <a:prstGeom prst="arc">
              <a:avLst>
                <a:gd name="adj1" fmla="val 21582213"/>
                <a:gd name="adj2" fmla="val 1875481"/>
              </a:avLst>
            </a:prstGeom>
            <a:grpFill/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31" name="Luk 30"/>
            <p:cNvSpPr/>
            <p:nvPr/>
          </p:nvSpPr>
          <p:spPr>
            <a:xfrm rot="6300000">
              <a:off x="4810161" y="507118"/>
              <a:ext cx="2160000" cy="2160000"/>
            </a:xfrm>
            <a:prstGeom prst="arc">
              <a:avLst>
                <a:gd name="adj1" fmla="val 21582213"/>
                <a:gd name="adj2" fmla="val 1875481"/>
              </a:avLst>
            </a:prstGeom>
            <a:grpFill/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37" name="Luk 36"/>
            <p:cNvSpPr/>
            <p:nvPr/>
          </p:nvSpPr>
          <p:spPr>
            <a:xfrm rot="900000" flipH="1">
              <a:off x="4810161" y="507118"/>
              <a:ext cx="2160000" cy="2160000"/>
            </a:xfrm>
            <a:prstGeom prst="arc">
              <a:avLst>
                <a:gd name="adj1" fmla="val 21582213"/>
                <a:gd name="adj2" fmla="val 1875481"/>
              </a:avLst>
            </a:prstGeom>
            <a:noFill/>
            <a:ln w="952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cxnSp>
          <p:nvCxnSpPr>
            <p:cNvPr id="38" name="Ravni poveznik 37"/>
            <p:cNvCxnSpPr>
              <a:endCxn id="30" idx="2"/>
            </p:cNvCxnSpPr>
            <p:nvPr/>
          </p:nvCxnSpPr>
          <p:spPr>
            <a:xfrm>
              <a:off x="6065137" y="1643069"/>
              <a:ext cx="861835" cy="246410"/>
            </a:xfrm>
            <a:prstGeom prst="line">
              <a:avLst/>
            </a:prstGeom>
            <a:grpFill/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Ravni poveznik 38"/>
            <p:cNvCxnSpPr>
              <a:endCxn id="30" idx="0"/>
            </p:cNvCxnSpPr>
            <p:nvPr/>
          </p:nvCxnSpPr>
          <p:spPr>
            <a:xfrm flipV="1">
              <a:off x="6065138" y="1302200"/>
              <a:ext cx="866763" cy="233666"/>
            </a:xfrm>
            <a:prstGeom prst="line">
              <a:avLst/>
            </a:prstGeom>
            <a:grpFill/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Ravni poveznik 39"/>
            <p:cNvCxnSpPr>
              <a:endCxn id="31" idx="0"/>
            </p:cNvCxnSpPr>
            <p:nvPr/>
          </p:nvCxnSpPr>
          <p:spPr>
            <a:xfrm flipH="1">
              <a:off x="5616038" y="1761887"/>
              <a:ext cx="226986" cy="869864"/>
            </a:xfrm>
            <a:prstGeom prst="line">
              <a:avLst/>
            </a:prstGeom>
            <a:grpFill/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Ravni poveznik 40"/>
            <p:cNvCxnSpPr>
              <a:endCxn id="31" idx="2"/>
            </p:cNvCxnSpPr>
            <p:nvPr/>
          </p:nvCxnSpPr>
          <p:spPr>
            <a:xfrm flipH="1">
              <a:off x="5109904" y="1708345"/>
              <a:ext cx="647783" cy="625498"/>
            </a:xfrm>
            <a:prstGeom prst="line">
              <a:avLst/>
            </a:prstGeom>
            <a:grpFill/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Ravni poveznik 41"/>
            <p:cNvCxnSpPr>
              <a:endCxn id="37" idx="0"/>
            </p:cNvCxnSpPr>
            <p:nvPr/>
          </p:nvCxnSpPr>
          <p:spPr>
            <a:xfrm flipH="1" flipV="1">
              <a:off x="4848421" y="1302199"/>
              <a:ext cx="866503" cy="233667"/>
            </a:xfrm>
            <a:prstGeom prst="line">
              <a:avLst/>
            </a:prstGeom>
            <a:grpFill/>
            <a:ln w="952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Ravni poveznik 42"/>
            <p:cNvCxnSpPr>
              <a:endCxn id="37" idx="2"/>
            </p:cNvCxnSpPr>
            <p:nvPr/>
          </p:nvCxnSpPr>
          <p:spPr>
            <a:xfrm flipH="1">
              <a:off x="4853350" y="1642837"/>
              <a:ext cx="864914" cy="246641"/>
            </a:xfrm>
            <a:prstGeom prst="line">
              <a:avLst/>
            </a:prstGeom>
            <a:grpFill/>
            <a:ln w="952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Luk 43"/>
            <p:cNvSpPr/>
            <p:nvPr/>
          </p:nvSpPr>
          <p:spPr>
            <a:xfrm rot="13500000">
              <a:off x="4810161" y="507118"/>
              <a:ext cx="2160000" cy="2160000"/>
            </a:xfrm>
            <a:prstGeom prst="arc">
              <a:avLst>
                <a:gd name="adj1" fmla="val 21582213"/>
                <a:gd name="adj2" fmla="val 1875481"/>
              </a:avLst>
            </a:prstGeom>
            <a:grpFill/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cxnSp>
          <p:nvCxnSpPr>
            <p:cNvPr id="45" name="Ravni poveznik 44"/>
            <p:cNvCxnSpPr>
              <a:endCxn id="44" idx="2"/>
            </p:cNvCxnSpPr>
            <p:nvPr/>
          </p:nvCxnSpPr>
          <p:spPr>
            <a:xfrm flipH="1" flipV="1">
              <a:off x="5633607" y="538033"/>
              <a:ext cx="219465" cy="868879"/>
            </a:xfrm>
            <a:prstGeom prst="line">
              <a:avLst/>
            </a:prstGeom>
            <a:grpFill/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Ravni poveznik 45"/>
            <p:cNvCxnSpPr>
              <a:endCxn id="44" idx="0"/>
            </p:cNvCxnSpPr>
            <p:nvPr/>
          </p:nvCxnSpPr>
          <p:spPr>
            <a:xfrm flipH="1" flipV="1">
              <a:off x="5122544" y="827404"/>
              <a:ext cx="641270" cy="636673"/>
            </a:xfrm>
            <a:prstGeom prst="line">
              <a:avLst/>
            </a:prstGeom>
            <a:grpFill/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Elipsa 46"/>
            <p:cNvSpPr/>
            <p:nvPr/>
          </p:nvSpPr>
          <p:spPr>
            <a:xfrm>
              <a:off x="5800161" y="1496911"/>
              <a:ext cx="180000" cy="180000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</p:grpSp>
    </p:spTree>
    <p:extLst>
      <p:ext uri="{BB962C8B-B14F-4D97-AF65-F5344CB8AC3E}">
        <p14:creationId xmlns:p14="http://schemas.microsoft.com/office/powerpoint/2010/main" val="4168949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3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upa 37"/>
          <p:cNvGrpSpPr/>
          <p:nvPr/>
        </p:nvGrpSpPr>
        <p:grpSpPr>
          <a:xfrm>
            <a:off x="756416" y="59871"/>
            <a:ext cx="7560000" cy="10692000"/>
            <a:chOff x="756416" y="59871"/>
            <a:chExt cx="7560000" cy="10692000"/>
          </a:xfrm>
        </p:grpSpPr>
        <p:sp>
          <p:nvSpPr>
            <p:cNvPr id="163" name="Pravokutnik 162"/>
            <p:cNvSpPr/>
            <p:nvPr/>
          </p:nvSpPr>
          <p:spPr>
            <a:xfrm>
              <a:off x="756416" y="59871"/>
              <a:ext cx="7560000" cy="10692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>
                <a:latin typeface="Candara" panose="020E0502030303020204" pitchFamily="34" charset="0"/>
              </a:endParaRPr>
            </a:p>
          </p:txBody>
        </p:sp>
        <p:sp>
          <p:nvSpPr>
            <p:cNvPr id="164" name="Pravokutnik 163"/>
            <p:cNvSpPr/>
            <p:nvPr/>
          </p:nvSpPr>
          <p:spPr>
            <a:xfrm>
              <a:off x="1662802" y="239592"/>
              <a:ext cx="6480000" cy="103320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>
                <a:latin typeface="Candara" panose="020E0502030303020204" pitchFamily="34" charset="0"/>
              </a:endParaRPr>
            </a:p>
          </p:txBody>
        </p:sp>
        <p:grpSp>
          <p:nvGrpSpPr>
            <p:cNvPr id="37" name="Grupa 36"/>
            <p:cNvGrpSpPr/>
            <p:nvPr/>
          </p:nvGrpSpPr>
          <p:grpSpPr>
            <a:xfrm>
              <a:off x="1966767" y="676678"/>
              <a:ext cx="5845593" cy="6790708"/>
              <a:chOff x="1966767" y="676678"/>
              <a:chExt cx="5845593" cy="6790708"/>
            </a:xfrm>
          </p:grpSpPr>
          <p:grpSp>
            <p:nvGrpSpPr>
              <p:cNvPr id="167" name="Grupa 166"/>
              <p:cNvGrpSpPr/>
              <p:nvPr/>
            </p:nvGrpSpPr>
            <p:grpSpPr>
              <a:xfrm>
                <a:off x="1972743" y="676678"/>
                <a:ext cx="3212169" cy="1168146"/>
                <a:chOff x="934095" y="388066"/>
                <a:chExt cx="3212169" cy="1168146"/>
              </a:xfrm>
            </p:grpSpPr>
            <p:sp>
              <p:nvSpPr>
                <p:cNvPr id="39" name="Pravokutnik 38"/>
                <p:cNvSpPr/>
                <p:nvPr/>
              </p:nvSpPr>
              <p:spPr>
                <a:xfrm>
                  <a:off x="1321534" y="938121"/>
                  <a:ext cx="2700000" cy="126000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hr-HR">
                    <a:latin typeface="Candara" panose="020E0502030303020204" pitchFamily="34" charset="0"/>
                  </a:endParaRPr>
                </a:p>
              </p:txBody>
            </p:sp>
            <p:cxnSp>
              <p:nvCxnSpPr>
                <p:cNvPr id="41" name="Ravni poveznik 40"/>
                <p:cNvCxnSpPr/>
                <p:nvPr/>
              </p:nvCxnSpPr>
              <p:spPr>
                <a:xfrm>
                  <a:off x="1194264" y="1001121"/>
                  <a:ext cx="2952000" cy="0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  <a:prstDash val="dash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3" name="Elipsa 42"/>
                <p:cNvSpPr/>
                <p:nvPr/>
              </p:nvSpPr>
              <p:spPr>
                <a:xfrm>
                  <a:off x="1657782" y="981821"/>
                  <a:ext cx="36000" cy="36000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hr-HR" dirty="0">
                    <a:latin typeface="Candara" panose="020E0502030303020204" pitchFamily="34" charset="0"/>
                  </a:endParaRPr>
                </a:p>
              </p:txBody>
            </p:sp>
            <p:cxnSp>
              <p:nvCxnSpPr>
                <p:cNvPr id="45" name="Ravni poveznik 44"/>
                <p:cNvCxnSpPr/>
                <p:nvPr/>
              </p:nvCxnSpPr>
              <p:spPr>
                <a:xfrm>
                  <a:off x="1321534" y="747983"/>
                  <a:ext cx="360000" cy="0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  <a:headEnd type="stealth" w="med" len="med"/>
                  <a:tailEnd type="stealth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Ravni poveznik 46"/>
                <p:cNvCxnSpPr/>
                <p:nvPr/>
              </p:nvCxnSpPr>
              <p:spPr>
                <a:xfrm flipV="1">
                  <a:off x="1321534" y="703828"/>
                  <a:ext cx="0" cy="288000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Ravni poveznik 47"/>
                <p:cNvCxnSpPr/>
                <p:nvPr/>
              </p:nvCxnSpPr>
              <p:spPr>
                <a:xfrm flipV="1">
                  <a:off x="1681534" y="703828"/>
                  <a:ext cx="0" cy="288000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Ravni poveznik 48"/>
                <p:cNvCxnSpPr/>
                <p:nvPr/>
              </p:nvCxnSpPr>
              <p:spPr>
                <a:xfrm flipV="1">
                  <a:off x="1321534" y="1022555"/>
                  <a:ext cx="0" cy="288000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Ravni poveznik 49"/>
                <p:cNvCxnSpPr/>
                <p:nvPr/>
              </p:nvCxnSpPr>
              <p:spPr>
                <a:xfrm flipV="1">
                  <a:off x="4021534" y="1026897"/>
                  <a:ext cx="0" cy="288000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Ravni poveznik 51"/>
                <p:cNvCxnSpPr/>
                <p:nvPr/>
              </p:nvCxnSpPr>
              <p:spPr>
                <a:xfrm>
                  <a:off x="1321534" y="1269853"/>
                  <a:ext cx="2700000" cy="0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  <a:headEnd type="stealth" w="med" len="med"/>
                  <a:tailEnd type="stealth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3" name="TekstniOkvir 52"/>
                <p:cNvSpPr txBox="1"/>
                <p:nvPr/>
              </p:nvSpPr>
              <p:spPr>
                <a:xfrm>
                  <a:off x="1298134" y="538155"/>
                  <a:ext cx="429978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hr-HR" sz="1000" dirty="0" smtClean="0">
                      <a:latin typeface="Candara" panose="020E0502030303020204" pitchFamily="34" charset="0"/>
                    </a:rPr>
                    <a:t>20</a:t>
                  </a:r>
                  <a:endParaRPr lang="hr-HR" sz="1000" dirty="0">
                    <a:latin typeface="Candara" panose="020E0502030303020204" pitchFamily="34" charset="0"/>
                  </a:endParaRPr>
                </a:p>
              </p:txBody>
            </p:sp>
            <p:sp>
              <p:nvSpPr>
                <p:cNvPr id="54" name="TekstniOkvir 53"/>
                <p:cNvSpPr txBox="1"/>
                <p:nvPr/>
              </p:nvSpPr>
              <p:spPr>
                <a:xfrm>
                  <a:off x="2456545" y="1075674"/>
                  <a:ext cx="429978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hr-HR" sz="1000" dirty="0" smtClean="0">
                      <a:latin typeface="Candara" panose="020E0502030303020204" pitchFamily="34" charset="0"/>
                    </a:rPr>
                    <a:t>150</a:t>
                  </a:r>
                  <a:endParaRPr lang="hr-HR" sz="1000" dirty="0">
                    <a:latin typeface="Candara" panose="020E0502030303020204" pitchFamily="34" charset="0"/>
                  </a:endParaRPr>
                </a:p>
              </p:txBody>
            </p:sp>
            <p:cxnSp>
              <p:nvCxnSpPr>
                <p:cNvPr id="61" name="Ravni poveznik 60"/>
                <p:cNvCxnSpPr/>
                <p:nvPr/>
              </p:nvCxnSpPr>
              <p:spPr>
                <a:xfrm flipV="1">
                  <a:off x="1694734" y="703828"/>
                  <a:ext cx="357018" cy="291462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4" name="TekstniOkvir 63"/>
                <p:cNvSpPr txBox="1"/>
                <p:nvPr/>
              </p:nvSpPr>
              <p:spPr>
                <a:xfrm>
                  <a:off x="1954203" y="555711"/>
                  <a:ext cx="818379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hr-HR" sz="1000" dirty="0" smtClean="0">
                      <a:latin typeface="Candara" panose="020E0502030303020204" pitchFamily="34" charset="0"/>
                    </a:rPr>
                    <a:t>bušenje </a:t>
                  </a:r>
                  <a:r>
                    <a:rPr lang="el-GR" sz="1000" dirty="0">
                      <a:latin typeface="Candara" panose="020E0502030303020204" pitchFamily="34" charset="0"/>
                    </a:rPr>
                    <a:t>Ф</a:t>
                  </a:r>
                  <a:r>
                    <a:rPr lang="hr-HR" sz="1000" dirty="0" smtClean="0">
                      <a:latin typeface="Candara" panose="020E0502030303020204" pitchFamily="34" charset="0"/>
                    </a:rPr>
                    <a:t>2</a:t>
                  </a:r>
                  <a:endParaRPr lang="hr-HR" sz="1000" dirty="0">
                    <a:latin typeface="Candara" panose="020E0502030303020204" pitchFamily="34" charset="0"/>
                  </a:endParaRPr>
                </a:p>
              </p:txBody>
            </p:sp>
            <p:cxnSp>
              <p:nvCxnSpPr>
                <p:cNvPr id="68" name="Ravni poveznik 67"/>
                <p:cNvCxnSpPr/>
                <p:nvPr/>
              </p:nvCxnSpPr>
              <p:spPr>
                <a:xfrm flipH="1">
                  <a:off x="3412808" y="640962"/>
                  <a:ext cx="315348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9" name="TekstniOkvir 68"/>
                <p:cNvSpPr txBox="1"/>
                <p:nvPr/>
              </p:nvSpPr>
              <p:spPr>
                <a:xfrm>
                  <a:off x="3376779" y="388066"/>
                  <a:ext cx="403133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hr-HR" sz="1400" b="1" dirty="0" smtClean="0">
                      <a:latin typeface="Candara" panose="020E0502030303020204" pitchFamily="34" charset="0"/>
                    </a:rPr>
                    <a:t>1</a:t>
                  </a:r>
                  <a:endParaRPr lang="hr-HR" sz="1400" b="1" dirty="0">
                    <a:latin typeface="Candara" panose="020E0502030303020204" pitchFamily="34" charset="0"/>
                  </a:endParaRPr>
                </a:p>
              </p:txBody>
            </p:sp>
            <p:cxnSp>
              <p:nvCxnSpPr>
                <p:cNvPr id="74" name="Ravni poveznik 73"/>
                <p:cNvCxnSpPr/>
                <p:nvPr/>
              </p:nvCxnSpPr>
              <p:spPr>
                <a:xfrm flipV="1">
                  <a:off x="3055790" y="644325"/>
                  <a:ext cx="357018" cy="291462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5" name="TekstniOkvir 74"/>
                <p:cNvSpPr txBox="1"/>
                <p:nvPr/>
              </p:nvSpPr>
              <p:spPr>
                <a:xfrm>
                  <a:off x="1324628" y="1340768"/>
                  <a:ext cx="629576" cy="215444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r>
                    <a:rPr lang="hr-HR" sz="1400" b="1" dirty="0" smtClean="0">
                      <a:latin typeface="Candara" panose="020E0502030303020204" pitchFamily="34" charset="0"/>
                    </a:rPr>
                    <a:t>M 1:2</a:t>
                  </a:r>
                  <a:endParaRPr lang="hr-HR" sz="1400" b="1" dirty="0">
                    <a:latin typeface="Candara" panose="020E0502030303020204" pitchFamily="34" charset="0"/>
                  </a:endParaRPr>
                </a:p>
              </p:txBody>
            </p:sp>
            <p:cxnSp>
              <p:nvCxnSpPr>
                <p:cNvPr id="157" name="Ravni poveznik 156"/>
                <p:cNvCxnSpPr/>
                <p:nvPr/>
              </p:nvCxnSpPr>
              <p:spPr>
                <a:xfrm rot="5400000" flipV="1">
                  <a:off x="1234373" y="914919"/>
                  <a:ext cx="0" cy="288000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8" name="Ravni poveznik 157"/>
                <p:cNvCxnSpPr/>
                <p:nvPr/>
              </p:nvCxnSpPr>
              <p:spPr>
                <a:xfrm rot="5400000" flipV="1">
                  <a:off x="1234373" y="788779"/>
                  <a:ext cx="0" cy="288000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9" name="Ravni poveznik 158"/>
                <p:cNvCxnSpPr/>
                <p:nvPr/>
              </p:nvCxnSpPr>
              <p:spPr>
                <a:xfrm flipV="1">
                  <a:off x="1135700" y="1053785"/>
                  <a:ext cx="0" cy="288000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  <a:tailEnd type="stealt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0" name="Ravni poveznik 159"/>
                <p:cNvCxnSpPr/>
                <p:nvPr/>
              </p:nvCxnSpPr>
              <p:spPr>
                <a:xfrm flipV="1">
                  <a:off x="1135700" y="640714"/>
                  <a:ext cx="0" cy="288000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  <a:headEnd type="stealt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1" name="Ravni poveznik 160"/>
                <p:cNvCxnSpPr/>
                <p:nvPr/>
              </p:nvCxnSpPr>
              <p:spPr>
                <a:xfrm flipV="1">
                  <a:off x="1135700" y="932456"/>
                  <a:ext cx="0" cy="126000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62" name="TekstniOkvir 161"/>
                <p:cNvSpPr txBox="1"/>
                <p:nvPr/>
              </p:nvSpPr>
              <p:spPr>
                <a:xfrm rot="16200000">
                  <a:off x="948520" y="877344"/>
                  <a:ext cx="217372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hr-HR" sz="1000" dirty="0" smtClean="0">
                      <a:latin typeface="Candara" panose="020E0502030303020204" pitchFamily="34" charset="0"/>
                    </a:rPr>
                    <a:t>7</a:t>
                  </a:r>
                  <a:endParaRPr lang="hr-HR" sz="1000" dirty="0">
                    <a:latin typeface="Candara" panose="020E0502030303020204" pitchFamily="34" charset="0"/>
                  </a:endParaRPr>
                </a:p>
              </p:txBody>
            </p:sp>
          </p:grpSp>
          <p:grpSp>
            <p:nvGrpSpPr>
              <p:cNvPr id="28" name="Grupa 27"/>
              <p:cNvGrpSpPr/>
              <p:nvPr/>
            </p:nvGrpSpPr>
            <p:grpSpPr>
              <a:xfrm>
                <a:off x="1966767" y="2839918"/>
                <a:ext cx="2126561" cy="1541730"/>
                <a:chOff x="1966767" y="2839918"/>
                <a:chExt cx="2126561" cy="1541730"/>
              </a:xfrm>
            </p:grpSpPr>
            <p:sp>
              <p:nvSpPr>
                <p:cNvPr id="77" name="Pravokutnik 76"/>
                <p:cNvSpPr/>
                <p:nvPr/>
              </p:nvSpPr>
              <p:spPr>
                <a:xfrm>
                  <a:off x="2364209" y="3395167"/>
                  <a:ext cx="1368000" cy="136800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hr-HR">
                    <a:latin typeface="Candara" panose="020E0502030303020204" pitchFamily="34" charset="0"/>
                  </a:endParaRPr>
                </a:p>
              </p:txBody>
            </p:sp>
            <p:cxnSp>
              <p:nvCxnSpPr>
                <p:cNvPr id="78" name="Ravni poveznik 77"/>
                <p:cNvCxnSpPr/>
                <p:nvPr/>
              </p:nvCxnSpPr>
              <p:spPr>
                <a:xfrm>
                  <a:off x="2273021" y="3463567"/>
                  <a:ext cx="1620000" cy="0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  <a:prstDash val="dash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1" name="Ravni poveznik 80"/>
                <p:cNvCxnSpPr/>
                <p:nvPr/>
              </p:nvCxnSpPr>
              <p:spPr>
                <a:xfrm flipV="1">
                  <a:off x="3735886" y="3629587"/>
                  <a:ext cx="0" cy="288000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3" name="Ravni poveznik 82"/>
                <p:cNvCxnSpPr/>
                <p:nvPr/>
              </p:nvCxnSpPr>
              <p:spPr>
                <a:xfrm flipV="1">
                  <a:off x="2364209" y="3468405"/>
                  <a:ext cx="0" cy="684000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4" name="Ravni poveznik 83"/>
                <p:cNvCxnSpPr/>
                <p:nvPr/>
              </p:nvCxnSpPr>
              <p:spPr>
                <a:xfrm flipV="1">
                  <a:off x="3809353" y="3504365"/>
                  <a:ext cx="0" cy="648040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5" name="Ravni poveznik 84"/>
                <p:cNvCxnSpPr/>
                <p:nvPr/>
              </p:nvCxnSpPr>
              <p:spPr>
                <a:xfrm>
                  <a:off x="2364209" y="4111507"/>
                  <a:ext cx="1440000" cy="0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  <a:headEnd type="stealth" w="med" len="med"/>
                  <a:tailEnd type="stealth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7" name="TekstniOkvir 86"/>
                <p:cNvSpPr txBox="1"/>
                <p:nvPr/>
              </p:nvSpPr>
              <p:spPr>
                <a:xfrm>
                  <a:off x="2861373" y="3912790"/>
                  <a:ext cx="429978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hr-HR" sz="1000" dirty="0">
                      <a:latin typeface="Candara" panose="020E0502030303020204" pitchFamily="34" charset="0"/>
                    </a:rPr>
                    <a:t>2</a:t>
                  </a:r>
                  <a:r>
                    <a:rPr lang="hr-HR" sz="1000" dirty="0" smtClean="0">
                      <a:latin typeface="Candara" panose="020E0502030303020204" pitchFamily="34" charset="0"/>
                    </a:rPr>
                    <a:t>0</a:t>
                  </a:r>
                  <a:endParaRPr lang="hr-HR" sz="1000" dirty="0">
                    <a:latin typeface="Candara" panose="020E0502030303020204" pitchFamily="34" charset="0"/>
                  </a:endParaRPr>
                </a:p>
              </p:txBody>
            </p:sp>
            <p:cxnSp>
              <p:nvCxnSpPr>
                <p:cNvPr id="88" name="Ravni poveznik 87"/>
                <p:cNvCxnSpPr/>
                <p:nvPr/>
              </p:nvCxnSpPr>
              <p:spPr>
                <a:xfrm rot="5400000" flipV="1">
                  <a:off x="2273021" y="3387967"/>
                  <a:ext cx="0" cy="288000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9" name="Ravni poveznik 88"/>
                <p:cNvCxnSpPr/>
                <p:nvPr/>
              </p:nvCxnSpPr>
              <p:spPr>
                <a:xfrm rot="5400000" flipV="1">
                  <a:off x="2273021" y="3259477"/>
                  <a:ext cx="0" cy="288000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" name="Ravni poveznik 89"/>
                <p:cNvCxnSpPr/>
                <p:nvPr/>
              </p:nvCxnSpPr>
              <p:spPr>
                <a:xfrm flipV="1">
                  <a:off x="2174348" y="3540808"/>
                  <a:ext cx="0" cy="288000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  <a:tailEnd type="stealt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" name="Ravni poveznik 90"/>
                <p:cNvCxnSpPr/>
                <p:nvPr/>
              </p:nvCxnSpPr>
              <p:spPr>
                <a:xfrm flipV="1">
                  <a:off x="2174348" y="2926940"/>
                  <a:ext cx="0" cy="468227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  <a:headEnd type="stealt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2" name="Ravni poveznik 91"/>
                <p:cNvCxnSpPr/>
                <p:nvPr/>
              </p:nvCxnSpPr>
              <p:spPr>
                <a:xfrm flipV="1">
                  <a:off x="2174348" y="3402383"/>
                  <a:ext cx="0" cy="136800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93" name="TekstniOkvir 92"/>
                <p:cNvSpPr txBox="1"/>
                <p:nvPr/>
              </p:nvSpPr>
              <p:spPr>
                <a:xfrm rot="16200000">
                  <a:off x="1834216" y="3042026"/>
                  <a:ext cx="511323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l-GR" sz="1000" dirty="0" smtClean="0">
                      <a:latin typeface="Candara" panose="020E0502030303020204" pitchFamily="34" charset="0"/>
                    </a:rPr>
                    <a:t>Φ</a:t>
                  </a:r>
                  <a:r>
                    <a:rPr lang="hr-HR" sz="1000" dirty="0" smtClean="0">
                      <a:latin typeface="Candara" panose="020E0502030303020204" pitchFamily="34" charset="0"/>
                    </a:rPr>
                    <a:t>1.9</a:t>
                  </a:r>
                  <a:endParaRPr lang="hr-HR" sz="1000" dirty="0">
                    <a:latin typeface="Candara" panose="020E0502030303020204" pitchFamily="34" charset="0"/>
                  </a:endParaRPr>
                </a:p>
              </p:txBody>
            </p:sp>
            <p:cxnSp>
              <p:nvCxnSpPr>
                <p:cNvPr id="96" name="Ravni poveznik 95"/>
                <p:cNvCxnSpPr/>
                <p:nvPr/>
              </p:nvCxnSpPr>
              <p:spPr>
                <a:xfrm flipH="1">
                  <a:off x="2911652" y="3094058"/>
                  <a:ext cx="315348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97" name="TekstniOkvir 96"/>
                <p:cNvSpPr txBox="1"/>
                <p:nvPr/>
              </p:nvSpPr>
              <p:spPr>
                <a:xfrm>
                  <a:off x="2875623" y="2839918"/>
                  <a:ext cx="403133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hr-HR" sz="1400" b="1" dirty="0">
                      <a:latin typeface="Candara" panose="020E0502030303020204" pitchFamily="34" charset="0"/>
                    </a:rPr>
                    <a:t>3</a:t>
                  </a:r>
                </a:p>
              </p:txBody>
            </p:sp>
            <p:cxnSp>
              <p:nvCxnSpPr>
                <p:cNvPr id="98" name="Ravni poveznik 97"/>
                <p:cNvCxnSpPr/>
                <p:nvPr/>
              </p:nvCxnSpPr>
              <p:spPr>
                <a:xfrm flipV="1">
                  <a:off x="2554634" y="3097421"/>
                  <a:ext cx="357018" cy="291462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99" name="TekstniOkvir 98"/>
                <p:cNvSpPr txBox="1"/>
                <p:nvPr/>
              </p:nvSpPr>
              <p:spPr>
                <a:xfrm>
                  <a:off x="2362906" y="4166204"/>
                  <a:ext cx="629576" cy="215444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r>
                    <a:rPr lang="hr-HR" sz="1400" b="1" dirty="0" smtClean="0">
                      <a:latin typeface="Candara" panose="020E0502030303020204" pitchFamily="34" charset="0"/>
                    </a:rPr>
                    <a:t>M 2:1</a:t>
                  </a:r>
                  <a:endParaRPr lang="hr-HR" sz="1400" b="1" dirty="0">
                    <a:latin typeface="Candara" panose="020E0502030303020204" pitchFamily="34" charset="0"/>
                  </a:endParaRPr>
                </a:p>
              </p:txBody>
            </p:sp>
            <p:sp>
              <p:nvSpPr>
                <p:cNvPr id="101" name="Pravokutnik 100"/>
                <p:cNvSpPr/>
                <p:nvPr/>
              </p:nvSpPr>
              <p:spPr>
                <a:xfrm>
                  <a:off x="3733328" y="3283567"/>
                  <a:ext cx="72000" cy="360000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hr-HR">
                    <a:latin typeface="Candara" panose="020E0502030303020204" pitchFamily="34" charset="0"/>
                  </a:endParaRPr>
                </a:p>
              </p:txBody>
            </p:sp>
            <p:cxnSp>
              <p:nvCxnSpPr>
                <p:cNvPr id="103" name="Ravni poveznik 102"/>
                <p:cNvCxnSpPr/>
                <p:nvPr/>
              </p:nvCxnSpPr>
              <p:spPr>
                <a:xfrm flipV="1">
                  <a:off x="4037253" y="3640203"/>
                  <a:ext cx="0" cy="288000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  <a:tailEnd type="stealt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" name="Ravni poveznik 103"/>
                <p:cNvCxnSpPr/>
                <p:nvPr/>
              </p:nvCxnSpPr>
              <p:spPr>
                <a:xfrm flipV="1">
                  <a:off x="4037253" y="2993391"/>
                  <a:ext cx="0" cy="288000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  <a:headEnd type="stealt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6" name="TekstniOkvir 105"/>
                <p:cNvSpPr txBox="1"/>
                <p:nvPr/>
              </p:nvSpPr>
              <p:spPr>
                <a:xfrm rot="16200000">
                  <a:off x="3778745" y="3346543"/>
                  <a:ext cx="36730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l-GR" sz="1000" dirty="0" smtClean="0">
                      <a:latin typeface="Candara" panose="020E0502030303020204" pitchFamily="34" charset="0"/>
                    </a:rPr>
                    <a:t>Φ</a:t>
                  </a:r>
                  <a:r>
                    <a:rPr lang="hr-HR" sz="1000" dirty="0">
                      <a:latin typeface="Candara" panose="020E0502030303020204" pitchFamily="34" charset="0"/>
                    </a:rPr>
                    <a:t>5</a:t>
                  </a:r>
                </a:p>
              </p:txBody>
            </p:sp>
            <p:cxnSp>
              <p:nvCxnSpPr>
                <p:cNvPr id="107" name="Ravni poveznik 106"/>
                <p:cNvCxnSpPr/>
                <p:nvPr/>
              </p:nvCxnSpPr>
              <p:spPr>
                <a:xfrm rot="5400000" flipV="1">
                  <a:off x="3949328" y="3504690"/>
                  <a:ext cx="0" cy="288000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8" name="Ravni poveznik 107"/>
                <p:cNvCxnSpPr/>
                <p:nvPr/>
              </p:nvCxnSpPr>
              <p:spPr>
                <a:xfrm rot="5400000" flipV="1">
                  <a:off x="3949328" y="3139567"/>
                  <a:ext cx="0" cy="288000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9" name="Ravni poveznik 108"/>
                <p:cNvCxnSpPr/>
                <p:nvPr/>
              </p:nvCxnSpPr>
              <p:spPr>
                <a:xfrm flipV="1">
                  <a:off x="4037253" y="3280203"/>
                  <a:ext cx="0" cy="360000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1" name="Ravni poveznik 110"/>
                <p:cNvCxnSpPr/>
                <p:nvPr/>
              </p:nvCxnSpPr>
              <p:spPr>
                <a:xfrm rot="5400000" flipV="1">
                  <a:off x="3589753" y="3727865"/>
                  <a:ext cx="0" cy="288000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  <a:tailEnd type="stealt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2" name="Ravni poveznik 111"/>
                <p:cNvCxnSpPr/>
                <p:nvPr/>
              </p:nvCxnSpPr>
              <p:spPr>
                <a:xfrm>
                  <a:off x="3808483" y="3871865"/>
                  <a:ext cx="153915" cy="0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  <a:headEnd type="stealt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3" name="Ravni poveznik 112"/>
                <p:cNvCxnSpPr/>
                <p:nvPr/>
              </p:nvCxnSpPr>
              <p:spPr>
                <a:xfrm rot="5400000" flipV="1">
                  <a:off x="3766815" y="3835865"/>
                  <a:ext cx="0" cy="72000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15" name="TekstniOkvir 114"/>
                <p:cNvSpPr txBox="1"/>
                <p:nvPr/>
              </p:nvSpPr>
              <p:spPr>
                <a:xfrm>
                  <a:off x="3367186" y="3669583"/>
                  <a:ext cx="429978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hr-HR" sz="1000" dirty="0" smtClean="0">
                      <a:latin typeface="Candara" panose="020E0502030303020204" pitchFamily="34" charset="0"/>
                    </a:rPr>
                    <a:t>1</a:t>
                  </a:r>
                  <a:endParaRPr lang="hr-HR" sz="1000" dirty="0">
                    <a:latin typeface="Candara" panose="020E0502030303020204" pitchFamily="34" charset="0"/>
                  </a:endParaRPr>
                </a:p>
              </p:txBody>
            </p:sp>
          </p:grpSp>
          <p:grpSp>
            <p:nvGrpSpPr>
              <p:cNvPr id="30" name="Grupa 29"/>
              <p:cNvGrpSpPr/>
              <p:nvPr/>
            </p:nvGrpSpPr>
            <p:grpSpPr>
              <a:xfrm>
                <a:off x="1966767" y="5000158"/>
                <a:ext cx="1463517" cy="1590165"/>
                <a:chOff x="1966767" y="5000158"/>
                <a:chExt cx="1463517" cy="1590165"/>
              </a:xfrm>
            </p:grpSpPr>
            <p:sp>
              <p:nvSpPr>
                <p:cNvPr id="120" name="Pravokutnik 119"/>
                <p:cNvSpPr/>
                <p:nvPr/>
              </p:nvSpPr>
              <p:spPr>
                <a:xfrm>
                  <a:off x="2369823" y="5553627"/>
                  <a:ext cx="720000" cy="540000"/>
                </a:xfrm>
                <a:prstGeom prst="rect">
                  <a:avLst/>
                </a:prstGeom>
                <a:pattFill prst="ltUpDiag">
                  <a:fgClr>
                    <a:schemeClr val="tx1"/>
                  </a:fgClr>
                  <a:bgClr>
                    <a:schemeClr val="bg1"/>
                  </a:bgClr>
                </a:pattFill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hr-HR">
                    <a:latin typeface="Candara" panose="020E0502030303020204" pitchFamily="34" charset="0"/>
                  </a:endParaRPr>
                </a:p>
              </p:txBody>
            </p:sp>
            <p:cxnSp>
              <p:nvCxnSpPr>
                <p:cNvPr id="127" name="Ravni poveznik 126"/>
                <p:cNvCxnSpPr/>
                <p:nvPr/>
              </p:nvCxnSpPr>
              <p:spPr>
                <a:xfrm flipV="1">
                  <a:off x="2176432" y="5679627"/>
                  <a:ext cx="0" cy="288000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Ravni poveznik 127"/>
                <p:cNvCxnSpPr/>
                <p:nvPr/>
              </p:nvCxnSpPr>
              <p:spPr>
                <a:xfrm rot="5400000" flipV="1">
                  <a:off x="2276014" y="5820717"/>
                  <a:ext cx="0" cy="288000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Ravni poveznik 128"/>
                <p:cNvCxnSpPr/>
                <p:nvPr/>
              </p:nvCxnSpPr>
              <p:spPr>
                <a:xfrm rot="5400000" flipV="1">
                  <a:off x="2276014" y="5535627"/>
                  <a:ext cx="0" cy="288000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Ravni poveznik 129"/>
                <p:cNvCxnSpPr/>
                <p:nvPr/>
              </p:nvCxnSpPr>
              <p:spPr>
                <a:xfrm flipV="1">
                  <a:off x="2176432" y="5971134"/>
                  <a:ext cx="0" cy="288000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  <a:tailEnd type="stealt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1" name="Ravni poveznik 130"/>
                <p:cNvCxnSpPr/>
                <p:nvPr/>
              </p:nvCxnSpPr>
              <p:spPr>
                <a:xfrm flipV="1">
                  <a:off x="2176432" y="5391627"/>
                  <a:ext cx="0" cy="288000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  <a:headEnd type="stealt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33" name="TekstniOkvir 132"/>
                <p:cNvSpPr txBox="1"/>
                <p:nvPr/>
              </p:nvSpPr>
              <p:spPr>
                <a:xfrm rot="16200000">
                  <a:off x="1834216" y="5700516"/>
                  <a:ext cx="511323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l-GR" sz="1000" dirty="0" smtClean="0">
                      <a:latin typeface="Candara" panose="020E0502030303020204" pitchFamily="34" charset="0"/>
                    </a:rPr>
                    <a:t>Φ</a:t>
                  </a:r>
                  <a:r>
                    <a:rPr lang="hr-HR" sz="1000" dirty="0" smtClean="0">
                      <a:latin typeface="Candara" panose="020E0502030303020204" pitchFamily="34" charset="0"/>
                    </a:rPr>
                    <a:t>1.6</a:t>
                  </a:r>
                  <a:endParaRPr lang="hr-HR" sz="1000" dirty="0">
                    <a:latin typeface="Candara" panose="020E0502030303020204" pitchFamily="34" charset="0"/>
                  </a:endParaRPr>
                </a:p>
              </p:txBody>
            </p:sp>
            <p:cxnSp>
              <p:nvCxnSpPr>
                <p:cNvPr id="134" name="Ravni poveznik 133"/>
                <p:cNvCxnSpPr/>
                <p:nvPr/>
              </p:nvCxnSpPr>
              <p:spPr>
                <a:xfrm flipV="1">
                  <a:off x="2369214" y="6035829"/>
                  <a:ext cx="0" cy="324000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5" name="Ravni poveznik 134"/>
                <p:cNvCxnSpPr/>
                <p:nvPr/>
              </p:nvCxnSpPr>
              <p:spPr>
                <a:xfrm flipV="1">
                  <a:off x="3098072" y="6035829"/>
                  <a:ext cx="0" cy="324000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36" name="TekstniOkvir 135"/>
                <p:cNvSpPr txBox="1"/>
                <p:nvPr/>
              </p:nvSpPr>
              <p:spPr>
                <a:xfrm>
                  <a:off x="2535552" y="6108223"/>
                  <a:ext cx="429978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hr-HR" sz="1000" dirty="0" smtClean="0">
                      <a:latin typeface="Candara" panose="020E0502030303020204" pitchFamily="34" charset="0"/>
                    </a:rPr>
                    <a:t>4</a:t>
                  </a:r>
                  <a:endParaRPr lang="hr-HR" sz="1000" dirty="0">
                    <a:latin typeface="Candara" panose="020E0502030303020204" pitchFamily="34" charset="0"/>
                  </a:endParaRPr>
                </a:p>
              </p:txBody>
            </p:sp>
            <p:cxnSp>
              <p:nvCxnSpPr>
                <p:cNvPr id="137" name="Ravni poveznik 136"/>
                <p:cNvCxnSpPr/>
                <p:nvPr/>
              </p:nvCxnSpPr>
              <p:spPr>
                <a:xfrm>
                  <a:off x="2375564" y="6311161"/>
                  <a:ext cx="720000" cy="0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  <a:headEnd type="stealth" w="med" len="med"/>
                  <a:tailEnd type="stealth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39" name="Pravokutnik 138"/>
                <p:cNvSpPr/>
                <p:nvPr/>
              </p:nvSpPr>
              <p:spPr>
                <a:xfrm>
                  <a:off x="2369823" y="5679627"/>
                  <a:ext cx="720000" cy="288000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hr-HR">
                    <a:latin typeface="Candara" panose="020E0502030303020204" pitchFamily="34" charset="0"/>
                  </a:endParaRPr>
                </a:p>
              </p:txBody>
            </p:sp>
            <p:cxnSp>
              <p:nvCxnSpPr>
                <p:cNvPr id="122" name="Ravni poveznik 121"/>
                <p:cNvCxnSpPr/>
                <p:nvPr/>
              </p:nvCxnSpPr>
              <p:spPr>
                <a:xfrm>
                  <a:off x="2280432" y="5823627"/>
                  <a:ext cx="900000" cy="0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  <a:prstDash val="dash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0" name="Ravni poveznik 139"/>
                <p:cNvCxnSpPr/>
                <p:nvPr/>
              </p:nvCxnSpPr>
              <p:spPr>
                <a:xfrm rot="5400000" flipV="1">
                  <a:off x="3241664" y="5913627"/>
                  <a:ext cx="0" cy="360000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1" name="Ravni poveznik 140"/>
                <p:cNvCxnSpPr/>
                <p:nvPr/>
              </p:nvCxnSpPr>
              <p:spPr>
                <a:xfrm rot="5400000" flipV="1">
                  <a:off x="3241664" y="5373627"/>
                  <a:ext cx="0" cy="360000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2" name="TekstniOkvir 141"/>
                <p:cNvSpPr txBox="1"/>
                <p:nvPr/>
              </p:nvSpPr>
              <p:spPr>
                <a:xfrm rot="16200000">
                  <a:off x="3123520" y="5703664"/>
                  <a:ext cx="36730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l-GR" sz="1000" dirty="0" smtClean="0">
                      <a:latin typeface="Candara" panose="020E0502030303020204" pitchFamily="34" charset="0"/>
                    </a:rPr>
                    <a:t>Φ</a:t>
                  </a:r>
                  <a:r>
                    <a:rPr lang="hr-HR" sz="1000" dirty="0" smtClean="0">
                      <a:latin typeface="Candara" panose="020E0502030303020204" pitchFamily="34" charset="0"/>
                    </a:rPr>
                    <a:t>3</a:t>
                  </a:r>
                  <a:endParaRPr lang="hr-HR" sz="1000" dirty="0">
                    <a:latin typeface="Candara" panose="020E0502030303020204" pitchFamily="34" charset="0"/>
                  </a:endParaRPr>
                </a:p>
              </p:txBody>
            </p:sp>
            <p:cxnSp>
              <p:nvCxnSpPr>
                <p:cNvPr id="145" name="Ravni poveznik 144"/>
                <p:cNvCxnSpPr/>
                <p:nvPr/>
              </p:nvCxnSpPr>
              <p:spPr>
                <a:xfrm flipV="1">
                  <a:off x="3386232" y="5556775"/>
                  <a:ext cx="0" cy="540000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  <a:headEnd type="stealth" w="med" len="med"/>
                  <a:tailEnd type="stealth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6" name="TekstniOkvir 145"/>
                <p:cNvSpPr txBox="1"/>
                <p:nvPr/>
              </p:nvSpPr>
              <p:spPr>
                <a:xfrm>
                  <a:off x="2362906" y="6374879"/>
                  <a:ext cx="629576" cy="215444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r>
                    <a:rPr lang="hr-HR" sz="1400" b="1" dirty="0" smtClean="0">
                      <a:latin typeface="Candara" panose="020E0502030303020204" pitchFamily="34" charset="0"/>
                    </a:rPr>
                    <a:t>M 5:1</a:t>
                  </a:r>
                  <a:endParaRPr lang="hr-HR" sz="1400" b="1" dirty="0">
                    <a:latin typeface="Candara" panose="020E0502030303020204" pitchFamily="34" charset="0"/>
                  </a:endParaRPr>
                </a:p>
              </p:txBody>
            </p:sp>
            <p:cxnSp>
              <p:nvCxnSpPr>
                <p:cNvPr id="151" name="Ravni poveznik 150"/>
                <p:cNvCxnSpPr/>
                <p:nvPr/>
              </p:nvCxnSpPr>
              <p:spPr>
                <a:xfrm flipH="1">
                  <a:off x="2907618" y="5249474"/>
                  <a:ext cx="315348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52" name="TekstniOkvir 151"/>
                <p:cNvSpPr txBox="1"/>
                <p:nvPr/>
              </p:nvSpPr>
              <p:spPr>
                <a:xfrm>
                  <a:off x="2875623" y="5000158"/>
                  <a:ext cx="403133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hr-HR" sz="1400" b="1" dirty="0" smtClean="0">
                      <a:latin typeface="Candara" panose="020E0502030303020204" pitchFamily="34" charset="0"/>
                    </a:rPr>
                    <a:t>4</a:t>
                  </a:r>
                  <a:endParaRPr lang="hr-HR" sz="1400" b="1" dirty="0">
                    <a:latin typeface="Candara" panose="020E0502030303020204" pitchFamily="34" charset="0"/>
                  </a:endParaRPr>
                </a:p>
              </p:txBody>
            </p:sp>
            <p:cxnSp>
              <p:nvCxnSpPr>
                <p:cNvPr id="153" name="Ravni poveznik 152"/>
                <p:cNvCxnSpPr/>
                <p:nvPr/>
              </p:nvCxnSpPr>
              <p:spPr>
                <a:xfrm flipV="1">
                  <a:off x="2558866" y="5252837"/>
                  <a:ext cx="357018" cy="291462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1" name="Grupa 30"/>
              <p:cNvGrpSpPr/>
              <p:nvPr/>
            </p:nvGrpSpPr>
            <p:grpSpPr>
              <a:xfrm>
                <a:off x="4391246" y="3735852"/>
                <a:ext cx="3421114" cy="3731534"/>
                <a:chOff x="4212800" y="2839918"/>
                <a:chExt cx="3421114" cy="3731534"/>
              </a:xfrm>
            </p:grpSpPr>
            <p:cxnSp>
              <p:nvCxnSpPr>
                <p:cNvPr id="6" name="Ravni poveznik 5"/>
                <p:cNvCxnSpPr/>
                <p:nvPr/>
              </p:nvCxnSpPr>
              <p:spPr>
                <a:xfrm>
                  <a:off x="5185642" y="4401317"/>
                  <a:ext cx="2448272" cy="0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  <a:prstDash val="dash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" name="Ravni poveznik 7"/>
                <p:cNvCxnSpPr/>
                <p:nvPr/>
              </p:nvCxnSpPr>
              <p:spPr>
                <a:xfrm>
                  <a:off x="6387952" y="3150260"/>
                  <a:ext cx="0" cy="2557118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  <a:prstDash val="dash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" name="Elipsa 3"/>
                <p:cNvSpPr/>
                <p:nvPr/>
              </p:nvSpPr>
              <p:spPr>
                <a:xfrm>
                  <a:off x="5307952" y="3321317"/>
                  <a:ext cx="2160000" cy="2160000"/>
                </a:xfrm>
                <a:prstGeom prst="ellipse">
                  <a:avLst/>
                </a:prstGeom>
                <a:noFill/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hr-HR">
                    <a:latin typeface="Candara" panose="020E0502030303020204" pitchFamily="34" charset="0"/>
                  </a:endParaRPr>
                </a:p>
              </p:txBody>
            </p:sp>
            <p:sp>
              <p:nvSpPr>
                <p:cNvPr id="9" name="Elipsa 8"/>
                <p:cNvSpPr/>
                <p:nvPr/>
              </p:nvSpPr>
              <p:spPr>
                <a:xfrm>
                  <a:off x="6207952" y="4221317"/>
                  <a:ext cx="360000" cy="360000"/>
                </a:xfrm>
                <a:prstGeom prst="ellipse">
                  <a:avLst/>
                </a:prstGeom>
                <a:noFill/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hr-HR">
                    <a:ln w="6350">
                      <a:solidFill>
                        <a:schemeClr val="tx1"/>
                      </a:solidFill>
                    </a:ln>
                    <a:latin typeface="Candara" panose="020E0502030303020204" pitchFamily="34" charset="0"/>
                  </a:endParaRPr>
                </a:p>
              </p:txBody>
            </p:sp>
            <p:cxnSp>
              <p:nvCxnSpPr>
                <p:cNvPr id="11" name="Ravni poveznik 10"/>
                <p:cNvCxnSpPr>
                  <a:stCxn id="9" idx="6"/>
                  <a:endCxn id="4" idx="6"/>
                </p:cNvCxnSpPr>
                <p:nvPr/>
              </p:nvCxnSpPr>
              <p:spPr>
                <a:xfrm>
                  <a:off x="6567952" y="4401317"/>
                  <a:ext cx="900000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Ravni poveznik 11"/>
                <p:cNvCxnSpPr/>
                <p:nvPr/>
              </p:nvCxnSpPr>
              <p:spPr>
                <a:xfrm rot="7200000">
                  <a:off x="5614347" y="4943591"/>
                  <a:ext cx="900000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Ravni poveznik 12"/>
                <p:cNvCxnSpPr/>
                <p:nvPr/>
              </p:nvCxnSpPr>
              <p:spPr>
                <a:xfrm rot="14400000">
                  <a:off x="5614346" y="3857244"/>
                  <a:ext cx="900000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Ravni poveznik 13"/>
                <p:cNvCxnSpPr/>
                <p:nvPr/>
              </p:nvCxnSpPr>
              <p:spPr>
                <a:xfrm rot="16200000">
                  <a:off x="5937952" y="3771317"/>
                  <a:ext cx="900000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Ravni poveznik 14"/>
                <p:cNvCxnSpPr/>
                <p:nvPr/>
              </p:nvCxnSpPr>
              <p:spPr>
                <a:xfrm rot="9000000">
                  <a:off x="5397892" y="4710044"/>
                  <a:ext cx="900000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Ravni poveznik 15"/>
                <p:cNvCxnSpPr/>
                <p:nvPr/>
              </p:nvCxnSpPr>
              <p:spPr>
                <a:xfrm rot="1800000">
                  <a:off x="6478406" y="4723963"/>
                  <a:ext cx="900000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7" name="Luk 16"/>
                <p:cNvSpPr/>
                <p:nvPr/>
              </p:nvSpPr>
              <p:spPr>
                <a:xfrm>
                  <a:off x="5305278" y="3321197"/>
                  <a:ext cx="2160000" cy="2160000"/>
                </a:xfrm>
                <a:prstGeom prst="arc">
                  <a:avLst>
                    <a:gd name="adj1" fmla="val 7222042"/>
                    <a:gd name="adj2" fmla="val 9030503"/>
                  </a:avLst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hr-HR">
                    <a:latin typeface="Candara" panose="020E0502030303020204" pitchFamily="34" charset="0"/>
                  </a:endParaRPr>
                </a:p>
              </p:txBody>
            </p:sp>
            <p:sp>
              <p:nvSpPr>
                <p:cNvPr id="18" name="Luk 17"/>
                <p:cNvSpPr/>
                <p:nvPr/>
              </p:nvSpPr>
              <p:spPr>
                <a:xfrm>
                  <a:off x="5302342" y="3318523"/>
                  <a:ext cx="2160000" cy="2160000"/>
                </a:xfrm>
                <a:prstGeom prst="arc">
                  <a:avLst>
                    <a:gd name="adj1" fmla="val 21582213"/>
                    <a:gd name="adj2" fmla="val 1875481"/>
                  </a:avLst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hr-HR">
                    <a:latin typeface="Candara" panose="020E0502030303020204" pitchFamily="34" charset="0"/>
                  </a:endParaRPr>
                </a:p>
              </p:txBody>
            </p:sp>
            <p:sp>
              <p:nvSpPr>
                <p:cNvPr id="19" name="Luk 18"/>
                <p:cNvSpPr/>
                <p:nvPr/>
              </p:nvSpPr>
              <p:spPr>
                <a:xfrm>
                  <a:off x="5329658" y="3312913"/>
                  <a:ext cx="2160000" cy="2160000"/>
                </a:xfrm>
                <a:prstGeom prst="arc">
                  <a:avLst>
                    <a:gd name="adj1" fmla="val 14337857"/>
                    <a:gd name="adj2" fmla="val 16165734"/>
                  </a:avLst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hr-HR">
                    <a:latin typeface="Candara" panose="020E0502030303020204" pitchFamily="34" charset="0"/>
                  </a:endParaRPr>
                </a:p>
              </p:txBody>
            </p:sp>
            <p:sp>
              <p:nvSpPr>
                <p:cNvPr id="21" name="Luk 20"/>
                <p:cNvSpPr/>
                <p:nvPr/>
              </p:nvSpPr>
              <p:spPr>
                <a:xfrm>
                  <a:off x="6207952" y="4221317"/>
                  <a:ext cx="360000" cy="360000"/>
                </a:xfrm>
                <a:prstGeom prst="arc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hr-HR">
                    <a:latin typeface="Candara" panose="020E0502030303020204" pitchFamily="34" charset="0"/>
                  </a:endParaRPr>
                </a:p>
              </p:txBody>
            </p:sp>
            <p:sp>
              <p:nvSpPr>
                <p:cNvPr id="22" name="Luk 21"/>
                <p:cNvSpPr/>
                <p:nvPr/>
              </p:nvSpPr>
              <p:spPr>
                <a:xfrm rot="7200000">
                  <a:off x="6207951" y="4221316"/>
                  <a:ext cx="360000" cy="360000"/>
                </a:xfrm>
                <a:prstGeom prst="arc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hr-HR">
                    <a:latin typeface="Candara" panose="020E0502030303020204" pitchFamily="34" charset="0"/>
                  </a:endParaRPr>
                </a:p>
              </p:txBody>
            </p:sp>
            <p:sp>
              <p:nvSpPr>
                <p:cNvPr id="23" name="Luk 22"/>
                <p:cNvSpPr/>
                <p:nvPr/>
              </p:nvSpPr>
              <p:spPr>
                <a:xfrm rot="14400000">
                  <a:off x="6203630" y="4221197"/>
                  <a:ext cx="360000" cy="360000"/>
                </a:xfrm>
                <a:prstGeom prst="arc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hr-HR">
                    <a:latin typeface="Candara" panose="020E0502030303020204" pitchFamily="34" charset="0"/>
                  </a:endParaRPr>
                </a:p>
              </p:txBody>
            </p:sp>
            <p:sp>
              <p:nvSpPr>
                <p:cNvPr id="2" name="Luk 1"/>
                <p:cNvSpPr/>
                <p:nvPr/>
              </p:nvSpPr>
              <p:spPr>
                <a:xfrm>
                  <a:off x="4212800" y="3319146"/>
                  <a:ext cx="2160000" cy="2160000"/>
                </a:xfrm>
                <a:prstGeom prst="arc">
                  <a:avLst>
                    <a:gd name="adj1" fmla="val 3010014"/>
                    <a:gd name="adj2" fmla="val 4396149"/>
                  </a:avLst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hr-HR">
                    <a:latin typeface="Candara" panose="020E0502030303020204" pitchFamily="34" charset="0"/>
                  </a:endParaRPr>
                </a:p>
              </p:txBody>
            </p:sp>
            <p:sp>
              <p:nvSpPr>
                <p:cNvPr id="24" name="Luk 23"/>
                <p:cNvSpPr/>
                <p:nvPr/>
              </p:nvSpPr>
              <p:spPr>
                <a:xfrm>
                  <a:off x="4222805" y="3331092"/>
                  <a:ext cx="2160000" cy="2160000"/>
                </a:xfrm>
                <a:prstGeom prst="arc">
                  <a:avLst>
                    <a:gd name="adj1" fmla="val 17040121"/>
                    <a:gd name="adj2" fmla="val 18544123"/>
                  </a:avLst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hr-HR">
                    <a:latin typeface="Candara" panose="020E0502030303020204" pitchFamily="34" charset="0"/>
                  </a:endParaRPr>
                </a:p>
              </p:txBody>
            </p:sp>
            <p:sp>
              <p:nvSpPr>
                <p:cNvPr id="25" name="Luk 24"/>
                <p:cNvSpPr/>
                <p:nvPr/>
              </p:nvSpPr>
              <p:spPr>
                <a:xfrm>
                  <a:off x="5304595" y="4411452"/>
                  <a:ext cx="2160000" cy="2160000"/>
                </a:xfrm>
                <a:prstGeom prst="arc">
                  <a:avLst>
                    <a:gd name="adj1" fmla="val 19209734"/>
                    <a:gd name="adj2" fmla="val 20606704"/>
                  </a:avLst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hr-HR">
                    <a:latin typeface="Candara" panose="020E0502030303020204" pitchFamily="34" charset="0"/>
                  </a:endParaRPr>
                </a:p>
              </p:txBody>
            </p:sp>
            <p:sp>
              <p:nvSpPr>
                <p:cNvPr id="26" name="Luk 25"/>
                <p:cNvSpPr/>
                <p:nvPr/>
              </p:nvSpPr>
              <p:spPr>
                <a:xfrm>
                  <a:off x="5309261" y="4402906"/>
                  <a:ext cx="2160000" cy="2160000"/>
                </a:xfrm>
                <a:prstGeom prst="arc">
                  <a:avLst>
                    <a:gd name="adj1" fmla="val 11787561"/>
                    <a:gd name="adj2" fmla="val 13215356"/>
                  </a:avLst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hr-HR">
                    <a:latin typeface="Candara" panose="020E0502030303020204" pitchFamily="34" charset="0"/>
                  </a:endParaRPr>
                </a:p>
              </p:txBody>
            </p:sp>
            <p:cxnSp>
              <p:nvCxnSpPr>
                <p:cNvPr id="5" name="Ravni poveznik 4"/>
                <p:cNvCxnSpPr/>
                <p:nvPr/>
              </p:nvCxnSpPr>
              <p:spPr>
                <a:xfrm flipH="1" flipV="1">
                  <a:off x="5617690" y="3089234"/>
                  <a:ext cx="446656" cy="288010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" name="Ravni poveznik 9"/>
                <p:cNvCxnSpPr/>
                <p:nvPr/>
              </p:nvCxnSpPr>
              <p:spPr>
                <a:xfrm flipH="1">
                  <a:off x="5302342" y="3089234"/>
                  <a:ext cx="315348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0" name="TekstniOkvir 19"/>
                <p:cNvSpPr txBox="1"/>
                <p:nvPr/>
              </p:nvSpPr>
              <p:spPr>
                <a:xfrm>
                  <a:off x="5266313" y="2839918"/>
                  <a:ext cx="403133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hr-HR" sz="1400" b="1" dirty="0" smtClean="0">
                      <a:latin typeface="Candara" panose="020E0502030303020204" pitchFamily="34" charset="0"/>
                    </a:rPr>
                    <a:t>2</a:t>
                  </a:r>
                  <a:endParaRPr lang="hr-HR" sz="1400" b="1" dirty="0">
                    <a:latin typeface="Candara" panose="020E0502030303020204" pitchFamily="34" charset="0"/>
                  </a:endParaRPr>
                </a:p>
              </p:txBody>
            </p:sp>
            <p:sp>
              <p:nvSpPr>
                <p:cNvPr id="76" name="TekstniOkvir 75"/>
                <p:cNvSpPr txBox="1"/>
                <p:nvPr/>
              </p:nvSpPr>
              <p:spPr>
                <a:xfrm>
                  <a:off x="6803959" y="5472913"/>
                  <a:ext cx="629576" cy="215444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 algn="r"/>
                  <a:r>
                    <a:rPr lang="hr-HR" sz="1400" b="1" dirty="0" smtClean="0">
                      <a:latin typeface="Candara" panose="020E0502030303020204" pitchFamily="34" charset="0"/>
                    </a:rPr>
                    <a:t>M 1:</a:t>
                  </a:r>
                  <a:r>
                    <a:rPr lang="hr-HR" sz="1400" b="1" dirty="0" err="1" smtClean="0">
                      <a:latin typeface="Candara" panose="020E0502030303020204" pitchFamily="34" charset="0"/>
                    </a:rPr>
                    <a:t>1</a:t>
                  </a:r>
                  <a:endParaRPr lang="hr-HR" sz="1400" b="1" dirty="0">
                    <a:latin typeface="Candara" panose="020E0502030303020204" pitchFamily="34" charset="0"/>
                  </a:endParaRPr>
                </a:p>
              </p:txBody>
            </p:sp>
            <p:sp>
              <p:nvSpPr>
                <p:cNvPr id="197" name="Elipsa 196"/>
                <p:cNvSpPr/>
                <p:nvPr/>
              </p:nvSpPr>
              <p:spPr>
                <a:xfrm>
                  <a:off x="6354572" y="4366466"/>
                  <a:ext cx="72000" cy="7200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hr-HR">
                    <a:latin typeface="Candara" panose="020E0502030303020204" pitchFamily="34" charset="0"/>
                  </a:endParaRPr>
                </a:p>
              </p:txBody>
            </p:sp>
            <p:sp>
              <p:nvSpPr>
                <p:cNvPr id="7" name="Luk 6"/>
                <p:cNvSpPr/>
                <p:nvPr/>
              </p:nvSpPr>
              <p:spPr>
                <a:xfrm>
                  <a:off x="5515382" y="3525520"/>
                  <a:ext cx="1744666" cy="1744666"/>
                </a:xfrm>
                <a:prstGeom prst="arc">
                  <a:avLst>
                    <a:gd name="adj1" fmla="val 15312"/>
                    <a:gd name="adj2" fmla="val 7222663"/>
                  </a:avLst>
                </a:prstGeom>
                <a:ln w="6350">
                  <a:solidFill>
                    <a:schemeClr val="tx1"/>
                  </a:solidFill>
                  <a:headEnd type="stealth" w="med" len="med"/>
                  <a:tailEnd type="stealth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hr-HR">
                    <a:latin typeface="Candara" panose="020E0502030303020204" pitchFamily="34" charset="0"/>
                  </a:endParaRPr>
                </a:p>
              </p:txBody>
            </p:sp>
            <p:sp>
              <p:nvSpPr>
                <p:cNvPr id="117" name="Luk 116"/>
                <p:cNvSpPr/>
                <p:nvPr/>
              </p:nvSpPr>
              <p:spPr>
                <a:xfrm>
                  <a:off x="5724128" y="3734612"/>
                  <a:ext cx="1326820" cy="1326820"/>
                </a:xfrm>
                <a:prstGeom prst="arc">
                  <a:avLst>
                    <a:gd name="adj1" fmla="val 21570742"/>
                    <a:gd name="adj2" fmla="val 1842527"/>
                  </a:avLst>
                </a:prstGeom>
                <a:ln w="6350">
                  <a:solidFill>
                    <a:schemeClr val="tx1"/>
                  </a:solidFill>
                  <a:headEnd type="stealth" w="med" len="med"/>
                  <a:tailEnd type="stealth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hr-HR">
                    <a:latin typeface="Candara" panose="020E0502030303020204" pitchFamily="34" charset="0"/>
                  </a:endParaRPr>
                </a:p>
              </p:txBody>
            </p:sp>
            <p:sp>
              <p:nvSpPr>
                <p:cNvPr id="27" name="TekstniOkvir 26"/>
                <p:cNvSpPr txBox="1"/>
                <p:nvPr/>
              </p:nvSpPr>
              <p:spPr>
                <a:xfrm rot="19964365">
                  <a:off x="6554588" y="5024703"/>
                  <a:ext cx="348418" cy="153888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 algn="ctr"/>
                  <a:r>
                    <a:rPr lang="hr-HR" sz="1000" dirty="0" smtClean="0">
                      <a:latin typeface="Candara" panose="020E0502030303020204" pitchFamily="34" charset="0"/>
                    </a:rPr>
                    <a:t>120</a:t>
                  </a:r>
                  <a:r>
                    <a:rPr lang="hr-HR" sz="1000" baseline="30000" dirty="0" smtClean="0">
                      <a:latin typeface="Candara" panose="020E0502030303020204" pitchFamily="34" charset="0"/>
                    </a:rPr>
                    <a:t>o</a:t>
                  </a:r>
                  <a:endParaRPr lang="hr-HR" sz="1000" baseline="30000" dirty="0">
                    <a:latin typeface="Candara" panose="020E0502030303020204" pitchFamily="34" charset="0"/>
                  </a:endParaRPr>
                </a:p>
              </p:txBody>
            </p:sp>
            <p:sp>
              <p:nvSpPr>
                <p:cNvPr id="119" name="TekstniOkvir 118"/>
                <p:cNvSpPr txBox="1"/>
                <p:nvPr/>
              </p:nvSpPr>
              <p:spPr>
                <a:xfrm rot="17168147">
                  <a:off x="6815055" y="4464560"/>
                  <a:ext cx="250454" cy="153888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 algn="ctr"/>
                  <a:r>
                    <a:rPr lang="hr-HR" sz="1000" dirty="0" smtClean="0">
                      <a:latin typeface="Candara" panose="020E0502030303020204" pitchFamily="34" charset="0"/>
                    </a:rPr>
                    <a:t>30</a:t>
                  </a:r>
                  <a:r>
                    <a:rPr lang="hr-HR" sz="1000" baseline="30000" dirty="0" smtClean="0">
                      <a:latin typeface="Candara" panose="020E0502030303020204" pitchFamily="34" charset="0"/>
                    </a:rPr>
                    <a:t>o</a:t>
                  </a:r>
                  <a:endParaRPr lang="hr-HR" sz="1000" baseline="30000" dirty="0">
                    <a:latin typeface="Candara" panose="020E0502030303020204" pitchFamily="34" charset="0"/>
                  </a:endParaRPr>
                </a:p>
              </p:txBody>
            </p:sp>
            <p:cxnSp>
              <p:nvCxnSpPr>
                <p:cNvPr id="29" name="Ravni poveznik 28"/>
                <p:cNvCxnSpPr/>
                <p:nvPr/>
              </p:nvCxnSpPr>
              <p:spPr>
                <a:xfrm flipV="1">
                  <a:off x="6390200" y="3822447"/>
                  <a:ext cx="905476" cy="574081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  <a:headEnd type="none" w="med" len="med"/>
                  <a:tailEnd type="stealth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4" name="TekstniOkvir 123"/>
                <p:cNvSpPr txBox="1"/>
                <p:nvPr/>
              </p:nvSpPr>
              <p:spPr>
                <a:xfrm rot="19620000">
                  <a:off x="6614899" y="3971897"/>
                  <a:ext cx="348418" cy="153888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 algn="ctr"/>
                  <a:r>
                    <a:rPr lang="hr-HR" sz="1000" dirty="0" smtClean="0">
                      <a:latin typeface="Candara" panose="020E0502030303020204" pitchFamily="34" charset="0"/>
                    </a:rPr>
                    <a:t>R30</a:t>
                  </a:r>
                  <a:endParaRPr lang="hr-HR" sz="1000" baseline="30000" dirty="0">
                    <a:latin typeface="Candara" panose="020E0502030303020204" pitchFamily="34" charset="0"/>
                  </a:endParaRPr>
                </a:p>
              </p:txBody>
            </p:sp>
            <p:cxnSp>
              <p:nvCxnSpPr>
                <p:cNvPr id="125" name="Ravni poveznik 124"/>
                <p:cNvCxnSpPr/>
                <p:nvPr/>
              </p:nvCxnSpPr>
              <p:spPr>
                <a:xfrm>
                  <a:off x="5847892" y="4171169"/>
                  <a:ext cx="368688" cy="149771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  <a:headEnd type="none" w="med" len="med"/>
                  <a:tailEnd type="stealth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Ravni poveznik 32"/>
                <p:cNvCxnSpPr/>
                <p:nvPr/>
              </p:nvCxnSpPr>
              <p:spPr>
                <a:xfrm flipH="1" flipV="1">
                  <a:off x="6232841" y="4328362"/>
                  <a:ext cx="152968" cy="72000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32" name="TekstniOkvir 131"/>
                <p:cNvSpPr txBox="1"/>
                <p:nvPr/>
              </p:nvSpPr>
              <p:spPr>
                <a:xfrm rot="1320000">
                  <a:off x="5890209" y="4082504"/>
                  <a:ext cx="216328" cy="153888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 algn="ctr"/>
                  <a:r>
                    <a:rPr lang="hr-HR" sz="1000" dirty="0" smtClean="0">
                      <a:latin typeface="Candara" panose="020E0502030303020204" pitchFamily="34" charset="0"/>
                    </a:rPr>
                    <a:t>R5</a:t>
                  </a:r>
                  <a:endParaRPr lang="hr-HR" sz="1000" baseline="30000" dirty="0">
                    <a:latin typeface="Candara" panose="020E0502030303020204" pitchFamily="34" charset="0"/>
                  </a:endParaRPr>
                </a:p>
              </p:txBody>
            </p:sp>
          </p:grpSp>
        </p:grpSp>
      </p:grpSp>
      <p:graphicFrame>
        <p:nvGraphicFramePr>
          <p:cNvPr id="177" name="Tablica 17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5597421"/>
              </p:ext>
            </p:extLst>
          </p:nvPr>
        </p:nvGraphicFramePr>
        <p:xfrm>
          <a:off x="3643211" y="8946418"/>
          <a:ext cx="4500000" cy="162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3885"/>
                <a:gridCol w="1844942"/>
                <a:gridCol w="359488"/>
                <a:gridCol w="1078464"/>
                <a:gridCol w="833221"/>
              </a:tblGrid>
              <a:tr h="18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HR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ndara" panose="020E0502030303020204" pitchFamily="34" charset="0"/>
                          <a:ea typeface="+mn-ea"/>
                          <a:cs typeface="+mn-cs"/>
                        </a:rPr>
                        <a:t>4.</a:t>
                      </a:r>
                    </a:p>
                  </a:txBody>
                  <a:tcPr marL="36000" marR="3600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000" b="0" dirty="0" smtClean="0">
                          <a:solidFill>
                            <a:schemeClr val="tx1"/>
                          </a:solidFill>
                          <a:latin typeface="Candara" panose="020E0502030303020204" pitchFamily="34" charset="0"/>
                        </a:rPr>
                        <a:t>Odstojnik</a:t>
                      </a:r>
                    </a:p>
                  </a:txBody>
                  <a:tcPr marL="36000" marR="3600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000" b="0" dirty="0" smtClean="0">
                          <a:solidFill>
                            <a:schemeClr val="tx1"/>
                          </a:solidFill>
                          <a:latin typeface="Candara" panose="020E0502030303020204" pitchFamily="34" charset="0"/>
                        </a:rPr>
                        <a:t>2</a:t>
                      </a:r>
                      <a:endParaRPr lang="hr-HR" sz="1000" b="0" dirty="0">
                        <a:solidFill>
                          <a:schemeClr val="tx1"/>
                        </a:solidFill>
                        <a:latin typeface="Candara" panose="020E0502030303020204" pitchFamily="34" charset="0"/>
                      </a:endParaRPr>
                    </a:p>
                  </a:txBody>
                  <a:tcPr marL="36000" marR="3600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000" b="0" dirty="0" smtClean="0">
                          <a:solidFill>
                            <a:schemeClr val="tx1"/>
                          </a:solidFill>
                          <a:latin typeface="Candara" panose="020E0502030303020204" pitchFamily="34" charset="0"/>
                        </a:rPr>
                        <a:t>PVC izolacija</a:t>
                      </a:r>
                    </a:p>
                  </a:txBody>
                  <a:tcPr marL="36000" marR="3600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z-Cyrl-AZ" sz="1000" b="0" dirty="0" smtClean="0">
                          <a:solidFill>
                            <a:schemeClr val="tx1"/>
                          </a:solidFill>
                          <a:latin typeface="Candara" panose="020E0502030303020204" pitchFamily="34" charset="0"/>
                        </a:rPr>
                        <a:t>Ф</a:t>
                      </a:r>
                      <a:r>
                        <a:rPr lang="hr-HR" sz="1000" b="0" dirty="0" smtClean="0">
                          <a:solidFill>
                            <a:schemeClr val="tx1"/>
                          </a:solidFill>
                          <a:latin typeface="Candara" panose="020E0502030303020204" pitchFamily="34" charset="0"/>
                        </a:rPr>
                        <a:t>3 x 4</a:t>
                      </a:r>
                    </a:p>
                  </a:txBody>
                  <a:tcPr marL="36000" marR="3600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algn="ctr"/>
                      <a:r>
                        <a:rPr lang="hr-HR" sz="1000" dirty="0" smtClean="0">
                          <a:latin typeface="Candara" panose="020E0502030303020204" pitchFamily="34" charset="0"/>
                        </a:rPr>
                        <a:t>3.</a:t>
                      </a:r>
                      <a:endParaRPr lang="hr-HR" sz="1000" dirty="0">
                        <a:latin typeface="Candara" panose="020E0502030303020204" pitchFamily="34" charset="0"/>
                      </a:endParaRPr>
                    </a:p>
                  </a:txBody>
                  <a:tcPr marL="36000" marR="3600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hr-HR" sz="1000" dirty="0" smtClean="0">
                          <a:latin typeface="Candara" panose="020E0502030303020204" pitchFamily="34" charset="0"/>
                        </a:rPr>
                        <a:t>Vratilo</a:t>
                      </a:r>
                      <a:endParaRPr lang="hr-HR" sz="1000" dirty="0">
                        <a:latin typeface="Candara" panose="020E0502030303020204" pitchFamily="34" charset="0"/>
                      </a:endParaRPr>
                    </a:p>
                  </a:txBody>
                  <a:tcPr marL="36000" marR="3600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000" dirty="0" smtClean="0">
                          <a:latin typeface="Candara" panose="020E0502030303020204" pitchFamily="34" charset="0"/>
                        </a:rPr>
                        <a:t>1</a:t>
                      </a:r>
                      <a:endParaRPr lang="hr-HR" sz="1000" dirty="0">
                        <a:latin typeface="Candara" panose="020E0502030303020204" pitchFamily="34" charset="0"/>
                      </a:endParaRPr>
                    </a:p>
                  </a:txBody>
                  <a:tcPr marL="36000" marR="3600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1000" dirty="0" smtClean="0">
                          <a:latin typeface="Candara" panose="020E0502030303020204" pitchFamily="34" charset="0"/>
                        </a:rPr>
                        <a:t>Čelični čavlić</a:t>
                      </a:r>
                      <a:endParaRPr lang="hr-HR" sz="1000" dirty="0">
                        <a:latin typeface="Candara" panose="020E0502030303020204" pitchFamily="34" charset="0"/>
                      </a:endParaRPr>
                    </a:p>
                  </a:txBody>
                  <a:tcPr marL="36000" marR="3600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000" b="0" dirty="0" smtClean="0">
                          <a:solidFill>
                            <a:schemeClr val="tx1"/>
                          </a:solidFill>
                          <a:latin typeface="Candara" panose="020E0502030303020204" pitchFamily="34" charset="0"/>
                        </a:rPr>
                        <a:t>Ф1</a:t>
                      </a:r>
                      <a:r>
                        <a:rPr lang="hr-HR" sz="1000" b="0" dirty="0" smtClean="0">
                          <a:solidFill>
                            <a:schemeClr val="tx1"/>
                          </a:solidFill>
                          <a:latin typeface="Candara" panose="020E0502030303020204" pitchFamily="34" charset="0"/>
                        </a:rPr>
                        <a:t>.9 x 20</a:t>
                      </a:r>
                      <a:endParaRPr lang="hr-HR" sz="1000" dirty="0">
                        <a:latin typeface="Candara" panose="020E0502030303020204" pitchFamily="34" charset="0"/>
                      </a:endParaRPr>
                    </a:p>
                  </a:txBody>
                  <a:tcPr marL="36000" marR="3600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algn="ctr"/>
                      <a:r>
                        <a:rPr lang="hr-HR" sz="1000" dirty="0" smtClean="0">
                          <a:latin typeface="Candara" panose="020E0502030303020204" pitchFamily="34" charset="0"/>
                        </a:rPr>
                        <a:t>2.</a:t>
                      </a:r>
                      <a:endParaRPr lang="hr-HR" sz="1000" dirty="0">
                        <a:latin typeface="Candara" panose="020E0502030303020204" pitchFamily="34" charset="0"/>
                      </a:endParaRPr>
                    </a:p>
                  </a:txBody>
                  <a:tcPr marL="36000" marR="3600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hr-HR" sz="1000" dirty="0" smtClean="0">
                          <a:latin typeface="Candara" panose="020E0502030303020204" pitchFamily="34" charset="0"/>
                        </a:rPr>
                        <a:t>Rotor s lopaticama</a:t>
                      </a:r>
                      <a:endParaRPr lang="hr-HR" sz="1000" dirty="0">
                        <a:latin typeface="Candara" panose="020E0502030303020204" pitchFamily="34" charset="0"/>
                      </a:endParaRPr>
                    </a:p>
                  </a:txBody>
                  <a:tcPr marL="36000" marR="3600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000" dirty="0" smtClean="0">
                          <a:latin typeface="Candara" panose="020E0502030303020204" pitchFamily="34" charset="0"/>
                        </a:rPr>
                        <a:t>1</a:t>
                      </a:r>
                      <a:endParaRPr lang="hr-HR" sz="1000" dirty="0">
                        <a:latin typeface="Candara" panose="020E0502030303020204" pitchFamily="34" charset="0"/>
                      </a:endParaRPr>
                    </a:p>
                  </a:txBody>
                  <a:tcPr marL="36000" marR="3600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1000" dirty="0" smtClean="0">
                          <a:latin typeface="Candara" panose="020E0502030303020204" pitchFamily="34" charset="0"/>
                        </a:rPr>
                        <a:t>Aluminijski lim</a:t>
                      </a:r>
                      <a:endParaRPr lang="hr-HR" sz="1000" dirty="0">
                        <a:latin typeface="Candara" panose="020E0502030303020204" pitchFamily="34" charset="0"/>
                      </a:endParaRPr>
                    </a:p>
                  </a:txBody>
                  <a:tcPr marL="36000" marR="3600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000" dirty="0" smtClean="0">
                          <a:latin typeface="Candara" panose="020E0502030303020204" pitchFamily="34" charset="0"/>
                        </a:rPr>
                        <a:t>Φ</a:t>
                      </a:r>
                      <a:r>
                        <a:rPr lang="hr-HR" sz="1000" dirty="0" smtClean="0">
                          <a:latin typeface="Candara" panose="020E0502030303020204" pitchFamily="34" charset="0"/>
                        </a:rPr>
                        <a:t>60; </a:t>
                      </a:r>
                      <a:r>
                        <a:rPr lang="el-GR" sz="1000" dirty="0" smtClean="0">
                          <a:latin typeface="Candara" panose="020E0502030303020204" pitchFamily="34" charset="0"/>
                        </a:rPr>
                        <a:t>δ</a:t>
                      </a:r>
                      <a:r>
                        <a:rPr lang="hr-HR" sz="1000" dirty="0" smtClean="0">
                          <a:latin typeface="Candara" panose="020E0502030303020204" pitchFamily="34" charset="0"/>
                        </a:rPr>
                        <a:t> = 0.3</a:t>
                      </a:r>
                    </a:p>
                  </a:txBody>
                  <a:tcPr marL="36000" marR="3600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algn="ctr"/>
                      <a:r>
                        <a:rPr lang="hr-HR" sz="1000" dirty="0" smtClean="0">
                          <a:latin typeface="Candara" panose="020E0502030303020204" pitchFamily="34" charset="0"/>
                        </a:rPr>
                        <a:t>1.</a:t>
                      </a:r>
                      <a:endParaRPr lang="hr-HR" sz="1000" dirty="0">
                        <a:latin typeface="Candara" panose="020E0502030303020204" pitchFamily="34" charset="0"/>
                      </a:endParaRPr>
                    </a:p>
                  </a:txBody>
                  <a:tcPr marL="36000" marR="3600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hr-HR" sz="1000" dirty="0" smtClean="0">
                          <a:latin typeface="Candara" panose="020E0502030303020204" pitchFamily="34" charset="0"/>
                        </a:rPr>
                        <a:t>Nosač</a:t>
                      </a:r>
                      <a:endParaRPr lang="hr-HR" sz="1000" dirty="0">
                        <a:latin typeface="Candara" panose="020E0502030303020204" pitchFamily="34" charset="0"/>
                      </a:endParaRPr>
                    </a:p>
                  </a:txBody>
                  <a:tcPr marL="36000" marR="3600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000" dirty="0" smtClean="0">
                          <a:latin typeface="Candara" panose="020E0502030303020204" pitchFamily="34" charset="0"/>
                        </a:rPr>
                        <a:t>1</a:t>
                      </a:r>
                      <a:endParaRPr lang="hr-HR" sz="1000" dirty="0">
                        <a:latin typeface="Candara" panose="020E0502030303020204" pitchFamily="34" charset="0"/>
                      </a:endParaRPr>
                    </a:p>
                  </a:txBody>
                  <a:tcPr marL="36000" marR="3600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1000" dirty="0" smtClean="0">
                          <a:latin typeface="Candara" panose="020E0502030303020204" pitchFamily="34" charset="0"/>
                        </a:rPr>
                        <a:t>Pocinčani lim</a:t>
                      </a:r>
                      <a:endParaRPr lang="hr-HR" sz="1000" dirty="0">
                        <a:latin typeface="Candara" panose="020E0502030303020204" pitchFamily="34" charset="0"/>
                      </a:endParaRPr>
                    </a:p>
                  </a:txBody>
                  <a:tcPr marL="36000" marR="3600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000" dirty="0" smtClean="0">
                          <a:latin typeface="Candara" panose="020E0502030303020204" pitchFamily="34" charset="0"/>
                        </a:rPr>
                        <a:t>150 x 7; </a:t>
                      </a:r>
                      <a:r>
                        <a:rPr lang="el-GR" sz="1000" dirty="0" smtClean="0">
                          <a:latin typeface="Candara" panose="020E0502030303020204" pitchFamily="34" charset="0"/>
                        </a:rPr>
                        <a:t>δ</a:t>
                      </a:r>
                      <a:r>
                        <a:rPr lang="hr-HR" sz="1000" dirty="0" smtClean="0">
                          <a:latin typeface="Candara" panose="020E0502030303020204" pitchFamily="34" charset="0"/>
                        </a:rPr>
                        <a:t> = 1</a:t>
                      </a:r>
                      <a:endParaRPr lang="hr-HR" sz="1000" dirty="0">
                        <a:latin typeface="Candara" panose="020E0502030303020204" pitchFamily="34" charset="0"/>
                      </a:endParaRPr>
                    </a:p>
                  </a:txBody>
                  <a:tcPr marL="36000" marR="3600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algn="ctr"/>
                      <a:r>
                        <a:rPr lang="hr-HR" sz="1000" b="1" dirty="0" err="1" smtClean="0">
                          <a:latin typeface="Candara" panose="020E0502030303020204" pitchFamily="34" charset="0"/>
                        </a:rPr>
                        <a:t>Poz</a:t>
                      </a:r>
                      <a:r>
                        <a:rPr lang="hr-HR" sz="1000" b="1" dirty="0" smtClean="0">
                          <a:latin typeface="Candara" panose="020E0502030303020204" pitchFamily="34" charset="0"/>
                        </a:rPr>
                        <a:t>.</a:t>
                      </a:r>
                      <a:endParaRPr lang="hr-HR" sz="1000" b="1" dirty="0">
                        <a:latin typeface="Candara" panose="020E0502030303020204" pitchFamily="34" charset="0"/>
                      </a:endParaRPr>
                    </a:p>
                  </a:txBody>
                  <a:tcPr marL="36000" marR="3600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1000" b="1" dirty="0" smtClean="0">
                          <a:latin typeface="Candara" panose="020E0502030303020204" pitchFamily="34" charset="0"/>
                        </a:rPr>
                        <a:t>Naziv pozicije</a:t>
                      </a:r>
                      <a:endParaRPr lang="hr-HR" sz="1000" b="1" dirty="0">
                        <a:latin typeface="Candara" panose="020E0502030303020204" pitchFamily="34" charset="0"/>
                      </a:endParaRPr>
                    </a:p>
                  </a:txBody>
                  <a:tcPr marL="36000" marR="3600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000" b="1" dirty="0" smtClean="0">
                          <a:latin typeface="Candara" panose="020E0502030303020204" pitchFamily="34" charset="0"/>
                        </a:rPr>
                        <a:t>Kom.</a:t>
                      </a:r>
                      <a:endParaRPr lang="hr-HR" sz="1000" b="1" dirty="0">
                        <a:latin typeface="Candara" panose="020E0502030303020204" pitchFamily="34" charset="0"/>
                      </a:endParaRPr>
                    </a:p>
                  </a:txBody>
                  <a:tcPr marL="36000" marR="3600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1000" b="1" dirty="0" smtClean="0">
                          <a:latin typeface="Candara" panose="020E0502030303020204" pitchFamily="34" charset="0"/>
                        </a:rPr>
                        <a:t>Materijal</a:t>
                      </a:r>
                      <a:endParaRPr lang="hr-HR" sz="1000" b="1" dirty="0">
                        <a:latin typeface="Candara" panose="020E0502030303020204" pitchFamily="34" charset="0"/>
                      </a:endParaRPr>
                    </a:p>
                  </a:txBody>
                  <a:tcPr marL="36000" marR="3600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000" b="1" dirty="0" smtClean="0">
                          <a:latin typeface="Candara" panose="020E0502030303020204" pitchFamily="34" charset="0"/>
                        </a:rPr>
                        <a:t>Dimenzije</a:t>
                      </a:r>
                      <a:endParaRPr lang="hr-HR" sz="1000" b="1" dirty="0">
                        <a:latin typeface="Candara" panose="020E0502030303020204" pitchFamily="34" charset="0"/>
                      </a:endParaRPr>
                    </a:p>
                  </a:txBody>
                  <a:tcPr marL="36000" marR="3600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 gridSpan="3">
                  <a:txBody>
                    <a:bodyPr/>
                    <a:lstStyle/>
                    <a:p>
                      <a:pPr algn="l"/>
                      <a:r>
                        <a:rPr lang="hr-HR" sz="1000" b="1" dirty="0" smtClean="0">
                          <a:latin typeface="Candara" panose="020E0502030303020204" pitchFamily="34" charset="0"/>
                        </a:rPr>
                        <a:t>Učenik: </a:t>
                      </a:r>
                      <a:endParaRPr lang="hr-HR" sz="1000" b="1" dirty="0">
                        <a:latin typeface="Candara" panose="020E0502030303020204" pitchFamily="34" charset="0"/>
                      </a:endParaRPr>
                    </a:p>
                  </a:txBody>
                  <a:tcPr marL="36000" marR="3600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hr-HR" sz="10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1000" b="1" dirty="0" smtClean="0">
                          <a:latin typeface="Candara" panose="020E0502030303020204" pitchFamily="34" charset="0"/>
                        </a:rPr>
                        <a:t>Razred:</a:t>
                      </a:r>
                      <a:r>
                        <a:rPr lang="hr-HR" sz="1000" b="1" baseline="0" dirty="0" smtClean="0">
                          <a:latin typeface="Candara" panose="020E0502030303020204" pitchFamily="34" charset="0"/>
                        </a:rPr>
                        <a:t> </a:t>
                      </a:r>
                      <a:endParaRPr lang="hr-HR" sz="1000" b="1" dirty="0">
                        <a:latin typeface="Candara" panose="020E0502030303020204" pitchFamily="34" charset="0"/>
                      </a:endParaRPr>
                    </a:p>
                  </a:txBody>
                  <a:tcPr marL="36000" marR="3600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1000" b="1" dirty="0" smtClean="0">
                          <a:latin typeface="Candara" panose="020E0502030303020204" pitchFamily="34" charset="0"/>
                        </a:rPr>
                        <a:t>Datum:</a:t>
                      </a:r>
                      <a:r>
                        <a:rPr lang="hr-HR" sz="1000" b="1" baseline="0" dirty="0" smtClean="0">
                          <a:latin typeface="Candara" panose="020E0502030303020204" pitchFamily="34" charset="0"/>
                        </a:rPr>
                        <a:t> </a:t>
                      </a:r>
                      <a:endParaRPr lang="hr-HR" sz="1000" b="1" dirty="0">
                        <a:latin typeface="Candara" panose="020E0502030303020204" pitchFamily="34" charset="0"/>
                      </a:endParaRPr>
                    </a:p>
                  </a:txBody>
                  <a:tcPr marL="36000" marR="3600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 gridSpan="3">
                  <a:txBody>
                    <a:bodyPr/>
                    <a:lstStyle/>
                    <a:p>
                      <a:pPr algn="ctr"/>
                      <a:r>
                        <a:rPr lang="hr-HR" sz="1000" b="1" dirty="0" smtClean="0">
                          <a:latin typeface="Candara" panose="020E0502030303020204" pitchFamily="34" charset="0"/>
                        </a:rPr>
                        <a:t>VJETRULJA FAUSTA VRANČIĆA</a:t>
                      </a:r>
                      <a:endParaRPr lang="hr-HR" sz="1000" b="1" dirty="0">
                        <a:latin typeface="Candara" panose="020E0502030303020204" pitchFamily="34" charset="0"/>
                      </a:endParaRPr>
                    </a:p>
                  </a:txBody>
                  <a:tcPr marL="36000" marR="3600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r-HR" sz="1000" b="1" dirty="0"/>
                    </a:p>
                  </a:txBody>
                  <a:tcPr marL="36000" marR="3600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r-HR" sz="1000" dirty="0"/>
                    </a:p>
                  </a:txBody>
                  <a:tcPr marL="36000" marR="3600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hr-HR" sz="1000" b="1" dirty="0" smtClean="0">
                          <a:latin typeface="Candara" panose="020E0502030303020204" pitchFamily="34" charset="0"/>
                        </a:rPr>
                        <a:t>Pregledao: </a:t>
                      </a:r>
                      <a:endParaRPr lang="hr-HR" sz="1000" b="1" dirty="0">
                        <a:latin typeface="Candara" panose="020E0502030303020204" pitchFamily="34" charset="0"/>
                      </a:endParaRPr>
                    </a:p>
                  </a:txBody>
                  <a:tcPr marL="36000" marR="3600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hr-HR" sz="1000" dirty="0"/>
                    </a:p>
                  </a:txBody>
                  <a:tcPr marL="36000" marR="3600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94" name="Dijagram toka: Izdvajanje 193"/>
          <p:cNvSpPr/>
          <p:nvPr/>
        </p:nvSpPr>
        <p:spPr>
          <a:xfrm>
            <a:off x="8529030" y="5847469"/>
            <a:ext cx="432048" cy="252000"/>
          </a:xfrm>
          <a:prstGeom prst="flowChartExtract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i="1">
              <a:solidFill>
                <a:schemeClr val="bg1"/>
              </a:solidFill>
            </a:endParaRPr>
          </a:p>
        </p:txBody>
      </p:sp>
      <p:sp>
        <p:nvSpPr>
          <p:cNvPr id="195" name="Dijagram toka: Spajanje 194"/>
          <p:cNvSpPr/>
          <p:nvPr/>
        </p:nvSpPr>
        <p:spPr>
          <a:xfrm>
            <a:off x="8529030" y="6158757"/>
            <a:ext cx="432048" cy="252000"/>
          </a:xfrm>
          <a:prstGeom prst="flowChartMerge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i="1">
              <a:solidFill>
                <a:schemeClr val="bg1"/>
              </a:solidFill>
            </a:endParaRPr>
          </a:p>
        </p:txBody>
      </p:sp>
      <p:sp>
        <p:nvSpPr>
          <p:cNvPr id="3" name="Rezervirano mjesto broja slajd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34CD1-D8BC-4BBB-B992-629A3917635E}" type="slidenum">
              <a:rPr lang="hr-HR" smtClean="0"/>
              <a:t>2</a:t>
            </a:fld>
            <a:endParaRPr lang="hr-HR"/>
          </a:p>
        </p:txBody>
      </p:sp>
      <p:sp>
        <p:nvSpPr>
          <p:cNvPr id="118" name="Zaobljeni pravokutnik 117">
            <a:hlinkClick r:id="" action="ppaction://hlinkshowjump?jump=nextslide"/>
          </p:cNvPr>
          <p:cNvSpPr/>
          <p:nvPr/>
        </p:nvSpPr>
        <p:spPr>
          <a:xfrm>
            <a:off x="8410327" y="3933056"/>
            <a:ext cx="684000" cy="720000"/>
          </a:xfrm>
          <a:prstGeom prst="roundRect">
            <a:avLst>
              <a:gd name="adj" fmla="val 0"/>
            </a:avLst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hr-HR" sz="900" i="1" dirty="0" smtClean="0">
                <a:solidFill>
                  <a:schemeClr val="bg1"/>
                </a:solidFill>
                <a:latin typeface="Candara" panose="020E0502030303020204" pitchFamily="34" charset="0"/>
              </a:rPr>
              <a:t>Animiraj crtanje lopatica</a:t>
            </a:r>
            <a:endParaRPr lang="hr-HR" sz="900" i="1" dirty="0">
              <a:solidFill>
                <a:schemeClr val="bg1"/>
              </a:solidFill>
              <a:latin typeface="Candara" panose="020E0502030303020204" pitchFamily="34" charset="0"/>
            </a:endParaRPr>
          </a:p>
        </p:txBody>
      </p:sp>
      <p:sp>
        <p:nvSpPr>
          <p:cNvPr id="123" name="Zaobljeni pravokutnik 122">
            <a:hlinkClick r:id="" action="ppaction://hlinkshowjump?jump=endshow"/>
          </p:cNvPr>
          <p:cNvSpPr/>
          <p:nvPr/>
        </p:nvSpPr>
        <p:spPr>
          <a:xfrm>
            <a:off x="8529030" y="59871"/>
            <a:ext cx="432048" cy="234000"/>
          </a:xfrm>
          <a:prstGeom prst="roundRect">
            <a:avLst>
              <a:gd name="adj" fmla="val 0"/>
            </a:avLst>
          </a:prstGeom>
          <a:solidFill>
            <a:srgbClr val="FF000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hr-HR" sz="1300" i="1" dirty="0" smtClean="0">
                <a:solidFill>
                  <a:schemeClr val="bg1"/>
                </a:solidFill>
                <a:latin typeface="Candara" panose="020E0502030303020204" pitchFamily="34" charset="0"/>
              </a:rPr>
              <a:t>x</a:t>
            </a:r>
            <a:endParaRPr lang="hr-HR" sz="1300" i="1" dirty="0">
              <a:solidFill>
                <a:schemeClr val="bg1"/>
              </a:solidFill>
              <a:latin typeface="Candara" panose="020E0502030303020204" pitchFamily="34" charset="0"/>
            </a:endParaRPr>
          </a:p>
        </p:txBody>
      </p:sp>
      <p:sp>
        <p:nvSpPr>
          <p:cNvPr id="114" name="Dijagram toka: Izdvajanje 113">
            <a:hlinkClick r:id="" action="ppaction://hlinkshowjump?jump=nextslide"/>
          </p:cNvPr>
          <p:cNvSpPr/>
          <p:nvPr/>
        </p:nvSpPr>
        <p:spPr>
          <a:xfrm rot="5400000">
            <a:off x="8673838" y="4878125"/>
            <a:ext cx="432048" cy="252000"/>
          </a:xfrm>
          <a:prstGeom prst="flowChartExtract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i="1">
              <a:solidFill>
                <a:schemeClr val="bg1"/>
              </a:solidFill>
            </a:endParaRPr>
          </a:p>
        </p:txBody>
      </p:sp>
      <p:sp>
        <p:nvSpPr>
          <p:cNvPr id="116" name="Dijagram toka: Spajanje 115">
            <a:hlinkClick r:id="" action="ppaction://hlinkshowjump?jump=previousslide"/>
          </p:cNvPr>
          <p:cNvSpPr/>
          <p:nvPr/>
        </p:nvSpPr>
        <p:spPr>
          <a:xfrm rot="5400000">
            <a:off x="8355806" y="4878125"/>
            <a:ext cx="432048" cy="252000"/>
          </a:xfrm>
          <a:prstGeom prst="flowChartMerge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i="1">
              <a:solidFill>
                <a:schemeClr val="bg1"/>
              </a:solidFill>
            </a:endParaRPr>
          </a:p>
        </p:txBody>
      </p:sp>
      <p:sp>
        <p:nvSpPr>
          <p:cNvPr id="126" name="Zaobljeni pravokutnik 125"/>
          <p:cNvSpPr/>
          <p:nvPr/>
        </p:nvSpPr>
        <p:spPr>
          <a:xfrm>
            <a:off x="8410327" y="3889926"/>
            <a:ext cx="684000" cy="360000"/>
          </a:xfrm>
          <a:prstGeom prst="roundRect">
            <a:avLst>
              <a:gd name="adj" fmla="val 0"/>
            </a:avLst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hr-HR" sz="900" i="1" dirty="0" smtClean="0">
                <a:solidFill>
                  <a:schemeClr val="bg1"/>
                </a:solidFill>
                <a:latin typeface="Candara" panose="020E0502030303020204" pitchFamily="34" charset="0"/>
              </a:rPr>
              <a:t>Animiraj iz početka</a:t>
            </a:r>
            <a:endParaRPr lang="hr-HR" sz="900" i="1" dirty="0">
              <a:solidFill>
                <a:schemeClr val="bg1"/>
              </a:solidFill>
              <a:latin typeface="Candara" panose="020E0502030303020204" pitchFamily="34" charset="0"/>
            </a:endParaRPr>
          </a:p>
        </p:txBody>
      </p:sp>
      <p:sp>
        <p:nvSpPr>
          <p:cNvPr id="138" name="Zaobljeni pravokutnik 137">
            <a:hlinkClick r:id="" action="ppaction://hlinkshowjump?jump=nextslide"/>
          </p:cNvPr>
          <p:cNvSpPr/>
          <p:nvPr/>
        </p:nvSpPr>
        <p:spPr>
          <a:xfrm>
            <a:off x="8410327" y="4293056"/>
            <a:ext cx="684000" cy="360000"/>
          </a:xfrm>
          <a:prstGeom prst="roundRect">
            <a:avLst>
              <a:gd name="adj" fmla="val 0"/>
            </a:avLst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hr-HR" sz="900" i="1" dirty="0" smtClean="0">
                <a:solidFill>
                  <a:schemeClr val="bg1"/>
                </a:solidFill>
                <a:latin typeface="Candara" panose="020E0502030303020204" pitchFamily="34" charset="0"/>
              </a:rPr>
              <a:t>Nastavi animaciju</a:t>
            </a:r>
            <a:endParaRPr lang="hr-HR" sz="900" i="1" dirty="0">
              <a:solidFill>
                <a:schemeClr val="bg1"/>
              </a:solidFill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0561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25000" decel="25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8 -0.00115 L -0.00018 -0.620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0972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4" presetClass="path" presetSubtype="0" accel="25000" decel="2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0.00139 L -4.44444E-6 -0.62038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09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path" presetSubtype="0" accel="25000" decel="25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8 -0.6199 L -0.00018 -0.00046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0972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42" presetClass="path" presetSubtype="0" accel="25000" decel="2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7 -0.62038 L -0.00017 0.00439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12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4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8"/>
                  </p:tgtEl>
                </p:cond>
              </p:nextCondLst>
            </p:seq>
          </p:childTnLst>
        </p:cTn>
      </p:par>
    </p:tnLst>
    <p:bldLst>
      <p:bldP spid="126" grpId="0" animBg="1"/>
      <p:bldP spid="13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Pravokutnik 162"/>
          <p:cNvSpPr/>
          <p:nvPr/>
        </p:nvSpPr>
        <p:spPr>
          <a:xfrm>
            <a:off x="756416" y="59871"/>
            <a:ext cx="7560000" cy="1069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64" name="Pravokutnik 163"/>
          <p:cNvSpPr/>
          <p:nvPr/>
        </p:nvSpPr>
        <p:spPr>
          <a:xfrm>
            <a:off x="1662802" y="239592"/>
            <a:ext cx="6480000" cy="10332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grpSp>
        <p:nvGrpSpPr>
          <p:cNvPr id="167" name="Grupa 166"/>
          <p:cNvGrpSpPr/>
          <p:nvPr/>
        </p:nvGrpSpPr>
        <p:grpSpPr>
          <a:xfrm>
            <a:off x="1975392" y="675951"/>
            <a:ext cx="3209520" cy="1168873"/>
            <a:chOff x="936744" y="387339"/>
            <a:chExt cx="3209520" cy="1168873"/>
          </a:xfrm>
        </p:grpSpPr>
        <p:sp>
          <p:nvSpPr>
            <p:cNvPr id="39" name="Pravokutnik 38"/>
            <p:cNvSpPr/>
            <p:nvPr/>
          </p:nvSpPr>
          <p:spPr>
            <a:xfrm>
              <a:off x="1321534" y="938121"/>
              <a:ext cx="2700000" cy="12600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>
                <a:latin typeface="Candara" panose="020E0502030303020204" pitchFamily="34" charset="0"/>
              </a:endParaRPr>
            </a:p>
          </p:txBody>
        </p:sp>
        <p:cxnSp>
          <p:nvCxnSpPr>
            <p:cNvPr id="41" name="Ravni poveznik 40"/>
            <p:cNvCxnSpPr/>
            <p:nvPr/>
          </p:nvCxnSpPr>
          <p:spPr>
            <a:xfrm>
              <a:off x="1194264" y="1001121"/>
              <a:ext cx="2952000" cy="0"/>
            </a:xfrm>
            <a:prstGeom prst="line">
              <a:avLst/>
            </a:prstGeom>
            <a:ln w="6350">
              <a:solidFill>
                <a:schemeClr val="tx1"/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Elipsa 42"/>
            <p:cNvSpPr/>
            <p:nvPr/>
          </p:nvSpPr>
          <p:spPr>
            <a:xfrm>
              <a:off x="1657782" y="981821"/>
              <a:ext cx="36000" cy="360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 dirty="0">
                <a:latin typeface="Candara" panose="020E0502030303020204" pitchFamily="34" charset="0"/>
              </a:endParaRPr>
            </a:p>
          </p:txBody>
        </p:sp>
        <p:cxnSp>
          <p:nvCxnSpPr>
            <p:cNvPr id="45" name="Ravni poveznik 44"/>
            <p:cNvCxnSpPr/>
            <p:nvPr/>
          </p:nvCxnSpPr>
          <p:spPr>
            <a:xfrm>
              <a:off x="1321534" y="747983"/>
              <a:ext cx="360000" cy="0"/>
            </a:xfrm>
            <a:prstGeom prst="line">
              <a:avLst/>
            </a:prstGeom>
            <a:ln w="6350">
              <a:solidFill>
                <a:schemeClr val="tx1"/>
              </a:solidFill>
              <a:headEnd type="stealth" w="med" len="med"/>
              <a:tailEnd type="stealth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Ravni poveznik 46"/>
            <p:cNvCxnSpPr/>
            <p:nvPr/>
          </p:nvCxnSpPr>
          <p:spPr>
            <a:xfrm flipV="1">
              <a:off x="1321534" y="703828"/>
              <a:ext cx="0" cy="28800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Ravni poveznik 47"/>
            <p:cNvCxnSpPr/>
            <p:nvPr/>
          </p:nvCxnSpPr>
          <p:spPr>
            <a:xfrm flipV="1">
              <a:off x="1681534" y="703828"/>
              <a:ext cx="0" cy="28800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Ravni poveznik 48"/>
            <p:cNvCxnSpPr/>
            <p:nvPr/>
          </p:nvCxnSpPr>
          <p:spPr>
            <a:xfrm flipV="1">
              <a:off x="1321534" y="1022555"/>
              <a:ext cx="0" cy="28800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Ravni poveznik 49"/>
            <p:cNvCxnSpPr/>
            <p:nvPr/>
          </p:nvCxnSpPr>
          <p:spPr>
            <a:xfrm flipV="1">
              <a:off x="4021534" y="1026897"/>
              <a:ext cx="0" cy="28800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Ravni poveznik 51"/>
            <p:cNvCxnSpPr/>
            <p:nvPr/>
          </p:nvCxnSpPr>
          <p:spPr>
            <a:xfrm>
              <a:off x="1321534" y="1269853"/>
              <a:ext cx="2700000" cy="0"/>
            </a:xfrm>
            <a:prstGeom prst="line">
              <a:avLst/>
            </a:prstGeom>
            <a:ln w="6350">
              <a:solidFill>
                <a:schemeClr val="tx1"/>
              </a:solidFill>
              <a:headEnd type="stealth" w="med" len="med"/>
              <a:tailEnd type="stealth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TekstniOkvir 52"/>
            <p:cNvSpPr txBox="1"/>
            <p:nvPr/>
          </p:nvSpPr>
          <p:spPr>
            <a:xfrm>
              <a:off x="1297782" y="543781"/>
              <a:ext cx="42997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r-HR" sz="1000" dirty="0" smtClean="0">
                  <a:latin typeface="Candara" panose="020E0502030303020204" pitchFamily="34" charset="0"/>
                </a:rPr>
                <a:t>20</a:t>
              </a:r>
              <a:endParaRPr lang="hr-HR" sz="1000" dirty="0">
                <a:latin typeface="Candara" panose="020E0502030303020204" pitchFamily="34" charset="0"/>
              </a:endParaRPr>
            </a:p>
          </p:txBody>
        </p:sp>
        <p:sp>
          <p:nvSpPr>
            <p:cNvPr id="54" name="TekstniOkvir 53"/>
            <p:cNvSpPr txBox="1"/>
            <p:nvPr/>
          </p:nvSpPr>
          <p:spPr>
            <a:xfrm>
              <a:off x="2456545" y="1075674"/>
              <a:ext cx="42997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r-HR" sz="1000" dirty="0" smtClean="0">
                  <a:latin typeface="Candara" panose="020E0502030303020204" pitchFamily="34" charset="0"/>
                </a:rPr>
                <a:t>150</a:t>
              </a:r>
              <a:endParaRPr lang="hr-HR" sz="1000" dirty="0">
                <a:latin typeface="Candara" panose="020E0502030303020204" pitchFamily="34" charset="0"/>
              </a:endParaRPr>
            </a:p>
          </p:txBody>
        </p:sp>
        <p:cxnSp>
          <p:nvCxnSpPr>
            <p:cNvPr id="61" name="Ravni poveznik 60"/>
            <p:cNvCxnSpPr/>
            <p:nvPr/>
          </p:nvCxnSpPr>
          <p:spPr>
            <a:xfrm flipV="1">
              <a:off x="1694734" y="703828"/>
              <a:ext cx="357018" cy="29146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TekstniOkvir 63"/>
            <p:cNvSpPr txBox="1"/>
            <p:nvPr/>
          </p:nvSpPr>
          <p:spPr>
            <a:xfrm>
              <a:off x="1954203" y="555711"/>
              <a:ext cx="818379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r-HR" sz="1000" dirty="0" smtClean="0">
                  <a:latin typeface="Candara" panose="020E0502030303020204" pitchFamily="34" charset="0"/>
                </a:rPr>
                <a:t>bušenje </a:t>
              </a:r>
              <a:r>
                <a:rPr lang="el-GR" sz="1000" dirty="0">
                  <a:latin typeface="Candara" panose="020E0502030303020204" pitchFamily="34" charset="0"/>
                </a:rPr>
                <a:t>Ф</a:t>
              </a:r>
              <a:r>
                <a:rPr lang="hr-HR" sz="1000" dirty="0" smtClean="0">
                  <a:latin typeface="Candara" panose="020E0502030303020204" pitchFamily="34" charset="0"/>
                </a:rPr>
                <a:t>2</a:t>
              </a:r>
              <a:endParaRPr lang="hr-HR" sz="1000" dirty="0">
                <a:latin typeface="Candara" panose="020E0502030303020204" pitchFamily="34" charset="0"/>
              </a:endParaRPr>
            </a:p>
          </p:txBody>
        </p:sp>
        <p:cxnSp>
          <p:nvCxnSpPr>
            <p:cNvPr id="68" name="Ravni poveznik 67"/>
            <p:cNvCxnSpPr/>
            <p:nvPr/>
          </p:nvCxnSpPr>
          <p:spPr>
            <a:xfrm flipH="1">
              <a:off x="3412808" y="640962"/>
              <a:ext cx="315348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TekstniOkvir 68"/>
            <p:cNvSpPr txBox="1"/>
            <p:nvPr/>
          </p:nvSpPr>
          <p:spPr>
            <a:xfrm>
              <a:off x="3376779" y="387339"/>
              <a:ext cx="40313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r-HR" sz="1400" b="1" dirty="0" smtClean="0">
                  <a:latin typeface="Candara" panose="020E0502030303020204" pitchFamily="34" charset="0"/>
                </a:rPr>
                <a:t>1</a:t>
              </a:r>
              <a:endParaRPr lang="hr-HR" sz="1400" b="1" dirty="0">
                <a:latin typeface="Candara" panose="020E0502030303020204" pitchFamily="34" charset="0"/>
              </a:endParaRPr>
            </a:p>
          </p:txBody>
        </p:sp>
        <p:cxnSp>
          <p:nvCxnSpPr>
            <p:cNvPr id="74" name="Ravni poveznik 73"/>
            <p:cNvCxnSpPr/>
            <p:nvPr/>
          </p:nvCxnSpPr>
          <p:spPr>
            <a:xfrm flipV="1">
              <a:off x="3055790" y="644325"/>
              <a:ext cx="357018" cy="29146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TekstniOkvir 74"/>
            <p:cNvSpPr txBox="1"/>
            <p:nvPr/>
          </p:nvSpPr>
          <p:spPr>
            <a:xfrm>
              <a:off x="1324628" y="1340768"/>
              <a:ext cx="629576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hr-HR" sz="1400" b="1" dirty="0" smtClean="0">
                  <a:latin typeface="Candara" panose="020E0502030303020204" pitchFamily="34" charset="0"/>
                </a:rPr>
                <a:t>M 1:2</a:t>
              </a:r>
              <a:endParaRPr lang="hr-HR" sz="1400" b="1" dirty="0">
                <a:latin typeface="Candara" panose="020E0502030303020204" pitchFamily="34" charset="0"/>
              </a:endParaRPr>
            </a:p>
          </p:txBody>
        </p:sp>
        <p:cxnSp>
          <p:nvCxnSpPr>
            <p:cNvPr id="157" name="Ravni poveznik 156"/>
            <p:cNvCxnSpPr/>
            <p:nvPr/>
          </p:nvCxnSpPr>
          <p:spPr>
            <a:xfrm rot="5400000" flipV="1">
              <a:off x="1234373" y="914919"/>
              <a:ext cx="0" cy="28800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Ravni poveznik 157"/>
            <p:cNvCxnSpPr/>
            <p:nvPr/>
          </p:nvCxnSpPr>
          <p:spPr>
            <a:xfrm rot="5400000" flipV="1">
              <a:off x="1234373" y="788779"/>
              <a:ext cx="0" cy="28800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Ravni poveznik 158"/>
            <p:cNvCxnSpPr/>
            <p:nvPr/>
          </p:nvCxnSpPr>
          <p:spPr>
            <a:xfrm flipV="1">
              <a:off x="1135700" y="1053785"/>
              <a:ext cx="0" cy="288000"/>
            </a:xfrm>
            <a:prstGeom prst="line">
              <a:avLst/>
            </a:prstGeom>
            <a:ln w="6350">
              <a:solidFill>
                <a:schemeClr val="tx1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Ravni poveznik 159"/>
            <p:cNvCxnSpPr/>
            <p:nvPr/>
          </p:nvCxnSpPr>
          <p:spPr>
            <a:xfrm flipV="1">
              <a:off x="1135700" y="640714"/>
              <a:ext cx="0" cy="288000"/>
            </a:xfrm>
            <a:prstGeom prst="line">
              <a:avLst/>
            </a:prstGeom>
            <a:ln w="6350">
              <a:solidFill>
                <a:schemeClr val="tx1"/>
              </a:solidFill>
              <a:head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Ravni poveznik 160"/>
            <p:cNvCxnSpPr/>
            <p:nvPr/>
          </p:nvCxnSpPr>
          <p:spPr>
            <a:xfrm flipV="1">
              <a:off x="1135700" y="932456"/>
              <a:ext cx="0" cy="12600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2" name="TekstniOkvir 161"/>
            <p:cNvSpPr txBox="1"/>
            <p:nvPr/>
          </p:nvSpPr>
          <p:spPr>
            <a:xfrm rot="16200000">
              <a:off x="916588" y="871434"/>
              <a:ext cx="28653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r-HR" sz="1000" dirty="0" smtClean="0">
                  <a:latin typeface="Candara" panose="020E0502030303020204" pitchFamily="34" charset="0"/>
                </a:rPr>
                <a:t>7</a:t>
              </a:r>
              <a:endParaRPr lang="hr-HR" sz="1000" dirty="0">
                <a:latin typeface="Candara" panose="020E0502030303020204" pitchFamily="34" charset="0"/>
              </a:endParaRPr>
            </a:p>
          </p:txBody>
        </p:sp>
      </p:grpSp>
      <p:grpSp>
        <p:nvGrpSpPr>
          <p:cNvPr id="3" name="Grupa 2"/>
          <p:cNvGrpSpPr/>
          <p:nvPr/>
        </p:nvGrpSpPr>
        <p:grpSpPr>
          <a:xfrm>
            <a:off x="1966767" y="2844817"/>
            <a:ext cx="2126561" cy="1536831"/>
            <a:chOff x="1966767" y="2844817"/>
            <a:chExt cx="2126561" cy="1536831"/>
          </a:xfrm>
        </p:grpSpPr>
        <p:sp>
          <p:nvSpPr>
            <p:cNvPr id="77" name="Pravokutnik 76"/>
            <p:cNvSpPr/>
            <p:nvPr/>
          </p:nvSpPr>
          <p:spPr>
            <a:xfrm>
              <a:off x="2364209" y="3395167"/>
              <a:ext cx="1368000" cy="13680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>
                <a:latin typeface="Candara" panose="020E0502030303020204" pitchFamily="34" charset="0"/>
              </a:endParaRPr>
            </a:p>
          </p:txBody>
        </p:sp>
        <p:cxnSp>
          <p:nvCxnSpPr>
            <p:cNvPr id="78" name="Ravni poveznik 77"/>
            <p:cNvCxnSpPr/>
            <p:nvPr/>
          </p:nvCxnSpPr>
          <p:spPr>
            <a:xfrm>
              <a:off x="2273021" y="3463567"/>
              <a:ext cx="1620000" cy="0"/>
            </a:xfrm>
            <a:prstGeom prst="line">
              <a:avLst/>
            </a:prstGeom>
            <a:ln w="6350">
              <a:solidFill>
                <a:schemeClr val="tx1"/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Ravni poveznik 80"/>
            <p:cNvCxnSpPr/>
            <p:nvPr/>
          </p:nvCxnSpPr>
          <p:spPr>
            <a:xfrm flipV="1">
              <a:off x="3735886" y="3629587"/>
              <a:ext cx="0" cy="28800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Ravni poveznik 82"/>
            <p:cNvCxnSpPr/>
            <p:nvPr/>
          </p:nvCxnSpPr>
          <p:spPr>
            <a:xfrm flipV="1">
              <a:off x="2364209" y="3468405"/>
              <a:ext cx="0" cy="68400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Ravni poveznik 83"/>
            <p:cNvCxnSpPr/>
            <p:nvPr/>
          </p:nvCxnSpPr>
          <p:spPr>
            <a:xfrm flipV="1">
              <a:off x="3809353" y="3504365"/>
              <a:ext cx="0" cy="64804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Ravni poveznik 84"/>
            <p:cNvCxnSpPr/>
            <p:nvPr/>
          </p:nvCxnSpPr>
          <p:spPr>
            <a:xfrm>
              <a:off x="2364209" y="4111507"/>
              <a:ext cx="1440000" cy="0"/>
            </a:xfrm>
            <a:prstGeom prst="line">
              <a:avLst/>
            </a:prstGeom>
            <a:ln w="6350">
              <a:solidFill>
                <a:schemeClr val="tx1"/>
              </a:solidFill>
              <a:headEnd type="stealth" w="med" len="med"/>
              <a:tailEnd type="stealth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TekstniOkvir 86"/>
            <p:cNvSpPr txBox="1"/>
            <p:nvPr/>
          </p:nvSpPr>
          <p:spPr>
            <a:xfrm>
              <a:off x="2861373" y="3912790"/>
              <a:ext cx="42997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r-HR" sz="1000" dirty="0">
                  <a:latin typeface="Candara" panose="020E0502030303020204" pitchFamily="34" charset="0"/>
                </a:rPr>
                <a:t>2</a:t>
              </a:r>
              <a:r>
                <a:rPr lang="hr-HR" sz="1000" dirty="0" smtClean="0">
                  <a:latin typeface="Candara" panose="020E0502030303020204" pitchFamily="34" charset="0"/>
                </a:rPr>
                <a:t>0</a:t>
              </a:r>
              <a:endParaRPr lang="hr-HR" sz="1000" dirty="0">
                <a:latin typeface="Candara" panose="020E0502030303020204" pitchFamily="34" charset="0"/>
              </a:endParaRPr>
            </a:p>
          </p:txBody>
        </p:sp>
        <p:cxnSp>
          <p:nvCxnSpPr>
            <p:cNvPr id="88" name="Ravni poveznik 87"/>
            <p:cNvCxnSpPr/>
            <p:nvPr/>
          </p:nvCxnSpPr>
          <p:spPr>
            <a:xfrm rot="5400000" flipV="1">
              <a:off x="2273021" y="3387967"/>
              <a:ext cx="0" cy="28800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Ravni poveznik 88"/>
            <p:cNvCxnSpPr/>
            <p:nvPr/>
          </p:nvCxnSpPr>
          <p:spPr>
            <a:xfrm rot="5400000" flipV="1">
              <a:off x="2273021" y="3259477"/>
              <a:ext cx="0" cy="28800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Ravni poveznik 89"/>
            <p:cNvCxnSpPr/>
            <p:nvPr/>
          </p:nvCxnSpPr>
          <p:spPr>
            <a:xfrm flipV="1">
              <a:off x="2174348" y="3540808"/>
              <a:ext cx="0" cy="288000"/>
            </a:xfrm>
            <a:prstGeom prst="line">
              <a:avLst/>
            </a:prstGeom>
            <a:ln w="6350">
              <a:solidFill>
                <a:schemeClr val="tx1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Ravni poveznik 90"/>
            <p:cNvCxnSpPr/>
            <p:nvPr/>
          </p:nvCxnSpPr>
          <p:spPr>
            <a:xfrm flipV="1">
              <a:off x="2174348" y="2926940"/>
              <a:ext cx="0" cy="468227"/>
            </a:xfrm>
            <a:prstGeom prst="line">
              <a:avLst/>
            </a:prstGeom>
            <a:ln w="6350">
              <a:solidFill>
                <a:schemeClr val="tx1"/>
              </a:solidFill>
              <a:head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Ravni poveznik 91"/>
            <p:cNvCxnSpPr/>
            <p:nvPr/>
          </p:nvCxnSpPr>
          <p:spPr>
            <a:xfrm flipV="1">
              <a:off x="2174348" y="3402383"/>
              <a:ext cx="0" cy="13680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TekstniOkvir 92"/>
            <p:cNvSpPr txBox="1"/>
            <p:nvPr/>
          </p:nvSpPr>
          <p:spPr>
            <a:xfrm rot="16200000">
              <a:off x="1834216" y="3042026"/>
              <a:ext cx="51132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1000" dirty="0" smtClean="0">
                  <a:latin typeface="Candara" panose="020E0502030303020204" pitchFamily="34" charset="0"/>
                </a:rPr>
                <a:t>Φ</a:t>
              </a:r>
              <a:r>
                <a:rPr lang="hr-HR" sz="1000" dirty="0" smtClean="0">
                  <a:latin typeface="Candara" panose="020E0502030303020204" pitchFamily="34" charset="0"/>
                </a:rPr>
                <a:t>1.9</a:t>
              </a:r>
              <a:endParaRPr lang="hr-HR" sz="1000" dirty="0">
                <a:latin typeface="Candara" panose="020E0502030303020204" pitchFamily="34" charset="0"/>
              </a:endParaRPr>
            </a:p>
          </p:txBody>
        </p:sp>
        <p:cxnSp>
          <p:nvCxnSpPr>
            <p:cNvPr id="96" name="Ravni poveznik 95"/>
            <p:cNvCxnSpPr/>
            <p:nvPr/>
          </p:nvCxnSpPr>
          <p:spPr>
            <a:xfrm flipH="1">
              <a:off x="2911652" y="3094058"/>
              <a:ext cx="315348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7" name="TekstniOkvir 96"/>
            <p:cNvSpPr txBox="1"/>
            <p:nvPr/>
          </p:nvSpPr>
          <p:spPr>
            <a:xfrm>
              <a:off x="2875623" y="2844817"/>
              <a:ext cx="40313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r-HR" sz="1400" b="1" dirty="0">
                  <a:latin typeface="Candara" panose="020E0502030303020204" pitchFamily="34" charset="0"/>
                </a:rPr>
                <a:t>3</a:t>
              </a:r>
            </a:p>
          </p:txBody>
        </p:sp>
        <p:cxnSp>
          <p:nvCxnSpPr>
            <p:cNvPr id="98" name="Ravni poveznik 97"/>
            <p:cNvCxnSpPr/>
            <p:nvPr/>
          </p:nvCxnSpPr>
          <p:spPr>
            <a:xfrm flipV="1">
              <a:off x="2554634" y="3097421"/>
              <a:ext cx="357018" cy="29146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TekstniOkvir 98"/>
            <p:cNvSpPr txBox="1"/>
            <p:nvPr/>
          </p:nvSpPr>
          <p:spPr>
            <a:xfrm>
              <a:off x="2362906" y="4166204"/>
              <a:ext cx="629576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hr-HR" sz="1400" b="1" dirty="0" smtClean="0">
                  <a:latin typeface="Candara" panose="020E0502030303020204" pitchFamily="34" charset="0"/>
                </a:rPr>
                <a:t>M 2:1</a:t>
              </a:r>
              <a:endParaRPr lang="hr-HR" sz="1400" b="1" dirty="0">
                <a:latin typeface="Candara" panose="020E0502030303020204" pitchFamily="34" charset="0"/>
              </a:endParaRPr>
            </a:p>
          </p:txBody>
        </p:sp>
        <p:sp>
          <p:nvSpPr>
            <p:cNvPr id="101" name="Pravokutnik 100"/>
            <p:cNvSpPr/>
            <p:nvPr/>
          </p:nvSpPr>
          <p:spPr>
            <a:xfrm>
              <a:off x="3733328" y="3283567"/>
              <a:ext cx="72000" cy="36000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>
                <a:latin typeface="Candara" panose="020E0502030303020204" pitchFamily="34" charset="0"/>
              </a:endParaRPr>
            </a:p>
          </p:txBody>
        </p:sp>
        <p:cxnSp>
          <p:nvCxnSpPr>
            <p:cNvPr id="103" name="Ravni poveznik 102"/>
            <p:cNvCxnSpPr/>
            <p:nvPr/>
          </p:nvCxnSpPr>
          <p:spPr>
            <a:xfrm flipV="1">
              <a:off x="4037253" y="3640203"/>
              <a:ext cx="0" cy="288000"/>
            </a:xfrm>
            <a:prstGeom prst="line">
              <a:avLst/>
            </a:prstGeom>
            <a:ln w="6350">
              <a:solidFill>
                <a:schemeClr val="tx1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Ravni poveznik 103"/>
            <p:cNvCxnSpPr/>
            <p:nvPr/>
          </p:nvCxnSpPr>
          <p:spPr>
            <a:xfrm flipV="1">
              <a:off x="4037253" y="2993391"/>
              <a:ext cx="0" cy="288000"/>
            </a:xfrm>
            <a:prstGeom prst="line">
              <a:avLst/>
            </a:prstGeom>
            <a:ln w="6350">
              <a:solidFill>
                <a:schemeClr val="tx1"/>
              </a:solidFill>
              <a:head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6" name="TekstniOkvir 105"/>
            <p:cNvSpPr txBox="1"/>
            <p:nvPr/>
          </p:nvSpPr>
          <p:spPr>
            <a:xfrm rot="16200000">
              <a:off x="3778745" y="3346543"/>
              <a:ext cx="36730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1000" dirty="0" smtClean="0">
                  <a:latin typeface="Candara" panose="020E0502030303020204" pitchFamily="34" charset="0"/>
                </a:rPr>
                <a:t>Φ</a:t>
              </a:r>
              <a:r>
                <a:rPr lang="hr-HR" sz="1000" dirty="0">
                  <a:latin typeface="Candara" panose="020E0502030303020204" pitchFamily="34" charset="0"/>
                </a:rPr>
                <a:t>5</a:t>
              </a:r>
            </a:p>
          </p:txBody>
        </p:sp>
        <p:cxnSp>
          <p:nvCxnSpPr>
            <p:cNvPr id="107" name="Ravni poveznik 106"/>
            <p:cNvCxnSpPr/>
            <p:nvPr/>
          </p:nvCxnSpPr>
          <p:spPr>
            <a:xfrm rot="5400000" flipV="1">
              <a:off x="3949328" y="3504690"/>
              <a:ext cx="0" cy="28800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Ravni poveznik 107"/>
            <p:cNvCxnSpPr/>
            <p:nvPr/>
          </p:nvCxnSpPr>
          <p:spPr>
            <a:xfrm rot="5400000" flipV="1">
              <a:off x="3949328" y="3139567"/>
              <a:ext cx="0" cy="28800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Ravni poveznik 108"/>
            <p:cNvCxnSpPr/>
            <p:nvPr/>
          </p:nvCxnSpPr>
          <p:spPr>
            <a:xfrm flipV="1">
              <a:off x="4037253" y="3280203"/>
              <a:ext cx="0" cy="36000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Ravni poveznik 110"/>
            <p:cNvCxnSpPr/>
            <p:nvPr/>
          </p:nvCxnSpPr>
          <p:spPr>
            <a:xfrm rot="5400000" flipV="1">
              <a:off x="3589753" y="3727865"/>
              <a:ext cx="0" cy="288000"/>
            </a:xfrm>
            <a:prstGeom prst="line">
              <a:avLst/>
            </a:prstGeom>
            <a:ln w="6350">
              <a:solidFill>
                <a:schemeClr val="tx1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Ravni poveznik 111"/>
            <p:cNvCxnSpPr/>
            <p:nvPr/>
          </p:nvCxnSpPr>
          <p:spPr>
            <a:xfrm>
              <a:off x="3808483" y="3871865"/>
              <a:ext cx="153915" cy="0"/>
            </a:xfrm>
            <a:prstGeom prst="line">
              <a:avLst/>
            </a:prstGeom>
            <a:ln w="6350">
              <a:solidFill>
                <a:schemeClr val="tx1"/>
              </a:solidFill>
              <a:head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Ravni poveznik 112"/>
            <p:cNvCxnSpPr/>
            <p:nvPr/>
          </p:nvCxnSpPr>
          <p:spPr>
            <a:xfrm rot="5400000" flipV="1">
              <a:off x="3766815" y="3835865"/>
              <a:ext cx="0" cy="7200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5" name="TekstniOkvir 114"/>
            <p:cNvSpPr txBox="1"/>
            <p:nvPr/>
          </p:nvSpPr>
          <p:spPr>
            <a:xfrm>
              <a:off x="3367499" y="3669583"/>
              <a:ext cx="42997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r-HR" sz="1000" dirty="0" smtClean="0">
                  <a:latin typeface="Candara" panose="020E0502030303020204" pitchFamily="34" charset="0"/>
                </a:rPr>
                <a:t>1</a:t>
              </a:r>
              <a:endParaRPr lang="hr-HR" sz="1000" dirty="0">
                <a:latin typeface="Candara" panose="020E0502030303020204" pitchFamily="34" charset="0"/>
              </a:endParaRPr>
            </a:p>
          </p:txBody>
        </p:sp>
      </p:grpSp>
      <p:grpSp>
        <p:nvGrpSpPr>
          <p:cNvPr id="7" name="Grupa 6"/>
          <p:cNvGrpSpPr/>
          <p:nvPr/>
        </p:nvGrpSpPr>
        <p:grpSpPr>
          <a:xfrm>
            <a:off x="1966767" y="5002057"/>
            <a:ext cx="1463517" cy="1588266"/>
            <a:chOff x="1966767" y="5002057"/>
            <a:chExt cx="1463517" cy="1588266"/>
          </a:xfrm>
        </p:grpSpPr>
        <p:sp>
          <p:nvSpPr>
            <p:cNvPr id="120" name="Pravokutnik 119"/>
            <p:cNvSpPr/>
            <p:nvPr/>
          </p:nvSpPr>
          <p:spPr>
            <a:xfrm>
              <a:off x="2369823" y="5553627"/>
              <a:ext cx="720000" cy="540000"/>
            </a:xfrm>
            <a:prstGeom prst="rect">
              <a:avLst/>
            </a:prstGeom>
            <a:pattFill prst="ltUpDiag">
              <a:fgClr>
                <a:schemeClr val="tx1"/>
              </a:fgClr>
              <a:bgClr>
                <a:schemeClr val="bg1"/>
              </a:bgClr>
            </a:patt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>
                <a:latin typeface="Candara" panose="020E0502030303020204" pitchFamily="34" charset="0"/>
              </a:endParaRPr>
            </a:p>
          </p:txBody>
        </p:sp>
        <p:cxnSp>
          <p:nvCxnSpPr>
            <p:cNvPr id="127" name="Ravni poveznik 126"/>
            <p:cNvCxnSpPr/>
            <p:nvPr/>
          </p:nvCxnSpPr>
          <p:spPr>
            <a:xfrm flipV="1">
              <a:off x="2176432" y="5679627"/>
              <a:ext cx="0" cy="28800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Ravni poveznik 127"/>
            <p:cNvCxnSpPr/>
            <p:nvPr/>
          </p:nvCxnSpPr>
          <p:spPr>
            <a:xfrm rot="5400000" flipV="1">
              <a:off x="2276014" y="5820717"/>
              <a:ext cx="0" cy="28800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Ravni poveznik 128"/>
            <p:cNvCxnSpPr/>
            <p:nvPr/>
          </p:nvCxnSpPr>
          <p:spPr>
            <a:xfrm rot="5400000" flipV="1">
              <a:off x="2276014" y="5535627"/>
              <a:ext cx="0" cy="28800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Ravni poveznik 129"/>
            <p:cNvCxnSpPr/>
            <p:nvPr/>
          </p:nvCxnSpPr>
          <p:spPr>
            <a:xfrm flipV="1">
              <a:off x="2176432" y="5971134"/>
              <a:ext cx="0" cy="288000"/>
            </a:xfrm>
            <a:prstGeom prst="line">
              <a:avLst/>
            </a:prstGeom>
            <a:ln w="6350">
              <a:solidFill>
                <a:schemeClr val="tx1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Ravni poveznik 130"/>
            <p:cNvCxnSpPr/>
            <p:nvPr/>
          </p:nvCxnSpPr>
          <p:spPr>
            <a:xfrm flipV="1">
              <a:off x="2176432" y="5391627"/>
              <a:ext cx="0" cy="288000"/>
            </a:xfrm>
            <a:prstGeom prst="line">
              <a:avLst/>
            </a:prstGeom>
            <a:ln w="6350">
              <a:solidFill>
                <a:schemeClr val="tx1"/>
              </a:solidFill>
              <a:head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3" name="TekstniOkvir 132"/>
            <p:cNvSpPr txBox="1"/>
            <p:nvPr/>
          </p:nvSpPr>
          <p:spPr>
            <a:xfrm rot="16200000">
              <a:off x="1834216" y="5700516"/>
              <a:ext cx="51132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1000" dirty="0" smtClean="0">
                  <a:latin typeface="Candara" panose="020E0502030303020204" pitchFamily="34" charset="0"/>
                </a:rPr>
                <a:t>Φ</a:t>
              </a:r>
              <a:r>
                <a:rPr lang="hr-HR" sz="1000" dirty="0" smtClean="0">
                  <a:latin typeface="Candara" panose="020E0502030303020204" pitchFamily="34" charset="0"/>
                </a:rPr>
                <a:t>1.6</a:t>
              </a:r>
              <a:endParaRPr lang="hr-HR" sz="1000" dirty="0">
                <a:latin typeface="Candara" panose="020E0502030303020204" pitchFamily="34" charset="0"/>
              </a:endParaRPr>
            </a:p>
          </p:txBody>
        </p:sp>
        <p:cxnSp>
          <p:nvCxnSpPr>
            <p:cNvPr id="134" name="Ravni poveznik 133"/>
            <p:cNvCxnSpPr/>
            <p:nvPr/>
          </p:nvCxnSpPr>
          <p:spPr>
            <a:xfrm flipV="1">
              <a:off x="2369214" y="6035829"/>
              <a:ext cx="0" cy="32400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Ravni poveznik 134"/>
            <p:cNvCxnSpPr/>
            <p:nvPr/>
          </p:nvCxnSpPr>
          <p:spPr>
            <a:xfrm flipV="1">
              <a:off x="3098072" y="6035829"/>
              <a:ext cx="0" cy="32400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6" name="TekstniOkvir 135"/>
            <p:cNvSpPr txBox="1"/>
            <p:nvPr/>
          </p:nvSpPr>
          <p:spPr>
            <a:xfrm>
              <a:off x="2535552" y="6108223"/>
              <a:ext cx="42997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r-HR" sz="1000" dirty="0" smtClean="0">
                  <a:latin typeface="Candara" panose="020E0502030303020204" pitchFamily="34" charset="0"/>
                </a:rPr>
                <a:t>4</a:t>
              </a:r>
              <a:endParaRPr lang="hr-HR" sz="1000" dirty="0">
                <a:latin typeface="Candara" panose="020E0502030303020204" pitchFamily="34" charset="0"/>
              </a:endParaRPr>
            </a:p>
          </p:txBody>
        </p:sp>
        <p:cxnSp>
          <p:nvCxnSpPr>
            <p:cNvPr id="137" name="Ravni poveznik 136"/>
            <p:cNvCxnSpPr/>
            <p:nvPr/>
          </p:nvCxnSpPr>
          <p:spPr>
            <a:xfrm>
              <a:off x="2375564" y="6311161"/>
              <a:ext cx="720000" cy="0"/>
            </a:xfrm>
            <a:prstGeom prst="line">
              <a:avLst/>
            </a:prstGeom>
            <a:ln w="6350">
              <a:solidFill>
                <a:schemeClr val="tx1"/>
              </a:solidFill>
              <a:headEnd type="stealth" w="med" len="med"/>
              <a:tailEnd type="stealth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9" name="Pravokutnik 138"/>
            <p:cNvSpPr/>
            <p:nvPr/>
          </p:nvSpPr>
          <p:spPr>
            <a:xfrm>
              <a:off x="2369823" y="5679627"/>
              <a:ext cx="720000" cy="288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>
                <a:latin typeface="Candara" panose="020E0502030303020204" pitchFamily="34" charset="0"/>
              </a:endParaRPr>
            </a:p>
          </p:txBody>
        </p:sp>
        <p:cxnSp>
          <p:nvCxnSpPr>
            <p:cNvPr id="122" name="Ravni poveznik 121"/>
            <p:cNvCxnSpPr/>
            <p:nvPr/>
          </p:nvCxnSpPr>
          <p:spPr>
            <a:xfrm>
              <a:off x="2280432" y="5823627"/>
              <a:ext cx="900000" cy="0"/>
            </a:xfrm>
            <a:prstGeom prst="line">
              <a:avLst/>
            </a:prstGeom>
            <a:ln w="6350">
              <a:solidFill>
                <a:schemeClr val="tx1"/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Ravni poveznik 139"/>
            <p:cNvCxnSpPr/>
            <p:nvPr/>
          </p:nvCxnSpPr>
          <p:spPr>
            <a:xfrm rot="5400000" flipV="1">
              <a:off x="3241664" y="5913627"/>
              <a:ext cx="0" cy="36000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Ravni poveznik 140"/>
            <p:cNvCxnSpPr/>
            <p:nvPr/>
          </p:nvCxnSpPr>
          <p:spPr>
            <a:xfrm rot="5400000" flipV="1">
              <a:off x="3241664" y="5373627"/>
              <a:ext cx="0" cy="36000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2" name="TekstniOkvir 141"/>
            <p:cNvSpPr txBox="1"/>
            <p:nvPr/>
          </p:nvSpPr>
          <p:spPr>
            <a:xfrm rot="16200000">
              <a:off x="3123520" y="5703664"/>
              <a:ext cx="36730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1000" dirty="0" smtClean="0">
                  <a:latin typeface="Candara" panose="020E0502030303020204" pitchFamily="34" charset="0"/>
                </a:rPr>
                <a:t>Φ</a:t>
              </a:r>
              <a:r>
                <a:rPr lang="hr-HR" sz="1000" dirty="0" smtClean="0">
                  <a:latin typeface="Candara" panose="020E0502030303020204" pitchFamily="34" charset="0"/>
                </a:rPr>
                <a:t>3</a:t>
              </a:r>
              <a:endParaRPr lang="hr-HR" sz="1000" dirty="0">
                <a:latin typeface="Candara" panose="020E0502030303020204" pitchFamily="34" charset="0"/>
              </a:endParaRPr>
            </a:p>
          </p:txBody>
        </p:sp>
        <p:cxnSp>
          <p:nvCxnSpPr>
            <p:cNvPr id="145" name="Ravni poveznik 144"/>
            <p:cNvCxnSpPr/>
            <p:nvPr/>
          </p:nvCxnSpPr>
          <p:spPr>
            <a:xfrm flipV="1">
              <a:off x="3386232" y="5556775"/>
              <a:ext cx="0" cy="540000"/>
            </a:xfrm>
            <a:prstGeom prst="line">
              <a:avLst/>
            </a:prstGeom>
            <a:ln w="6350">
              <a:solidFill>
                <a:schemeClr val="tx1"/>
              </a:solidFill>
              <a:headEnd type="stealth" w="med" len="med"/>
              <a:tailEnd type="stealth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6" name="TekstniOkvir 145"/>
            <p:cNvSpPr txBox="1"/>
            <p:nvPr/>
          </p:nvSpPr>
          <p:spPr>
            <a:xfrm>
              <a:off x="2362906" y="6374879"/>
              <a:ext cx="629576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hr-HR" sz="1400" b="1" dirty="0" smtClean="0">
                  <a:latin typeface="Candara" panose="020E0502030303020204" pitchFamily="34" charset="0"/>
                </a:rPr>
                <a:t>M 5:1</a:t>
              </a:r>
              <a:endParaRPr lang="hr-HR" sz="1400" b="1" dirty="0">
                <a:latin typeface="Candara" panose="020E0502030303020204" pitchFamily="34" charset="0"/>
              </a:endParaRPr>
            </a:p>
          </p:txBody>
        </p:sp>
        <p:cxnSp>
          <p:nvCxnSpPr>
            <p:cNvPr id="151" name="Ravni poveznik 150"/>
            <p:cNvCxnSpPr/>
            <p:nvPr/>
          </p:nvCxnSpPr>
          <p:spPr>
            <a:xfrm flipH="1">
              <a:off x="2907618" y="5249474"/>
              <a:ext cx="315348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2" name="TekstniOkvir 151"/>
            <p:cNvSpPr txBox="1"/>
            <p:nvPr/>
          </p:nvSpPr>
          <p:spPr>
            <a:xfrm>
              <a:off x="2875623" y="5002057"/>
              <a:ext cx="40313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r-HR" sz="1400" b="1" dirty="0" smtClean="0">
                  <a:latin typeface="Candara" panose="020E0502030303020204" pitchFamily="34" charset="0"/>
                </a:rPr>
                <a:t>4</a:t>
              </a:r>
              <a:endParaRPr lang="hr-HR" sz="1400" b="1" dirty="0">
                <a:latin typeface="Candara" panose="020E0502030303020204" pitchFamily="34" charset="0"/>
              </a:endParaRPr>
            </a:p>
          </p:txBody>
        </p:sp>
        <p:cxnSp>
          <p:nvCxnSpPr>
            <p:cNvPr id="153" name="Ravni poveznik 152"/>
            <p:cNvCxnSpPr/>
            <p:nvPr/>
          </p:nvCxnSpPr>
          <p:spPr>
            <a:xfrm flipV="1">
              <a:off x="2558866" y="5252837"/>
              <a:ext cx="357018" cy="29146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77" name="Tablica 17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3003377"/>
              </p:ext>
            </p:extLst>
          </p:nvPr>
        </p:nvGraphicFramePr>
        <p:xfrm>
          <a:off x="3643211" y="8946418"/>
          <a:ext cx="4500000" cy="162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3885"/>
                <a:gridCol w="1844942"/>
                <a:gridCol w="359488"/>
                <a:gridCol w="1078464"/>
                <a:gridCol w="833221"/>
              </a:tblGrid>
              <a:tr h="18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HR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ndara" panose="020E0502030303020204" pitchFamily="34" charset="0"/>
                          <a:ea typeface="+mn-ea"/>
                          <a:cs typeface="+mn-cs"/>
                        </a:rPr>
                        <a:t>4.</a:t>
                      </a:r>
                    </a:p>
                  </a:txBody>
                  <a:tcPr marL="36000" marR="3600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000" b="0" dirty="0" smtClean="0">
                          <a:solidFill>
                            <a:schemeClr val="tx1"/>
                          </a:solidFill>
                          <a:latin typeface="Candara" panose="020E0502030303020204" pitchFamily="34" charset="0"/>
                        </a:rPr>
                        <a:t>Odstojnik</a:t>
                      </a:r>
                    </a:p>
                  </a:txBody>
                  <a:tcPr marL="36000" marR="3600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000" b="0" dirty="0" smtClean="0">
                          <a:solidFill>
                            <a:schemeClr val="tx1"/>
                          </a:solidFill>
                          <a:latin typeface="Candara" panose="020E0502030303020204" pitchFamily="34" charset="0"/>
                        </a:rPr>
                        <a:t>2</a:t>
                      </a:r>
                      <a:endParaRPr lang="hr-HR" sz="1000" b="0" dirty="0">
                        <a:solidFill>
                          <a:schemeClr val="tx1"/>
                        </a:solidFill>
                        <a:latin typeface="Candara" panose="020E0502030303020204" pitchFamily="34" charset="0"/>
                      </a:endParaRPr>
                    </a:p>
                  </a:txBody>
                  <a:tcPr marL="36000" marR="3600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000" b="0" dirty="0" smtClean="0">
                          <a:solidFill>
                            <a:schemeClr val="tx1"/>
                          </a:solidFill>
                          <a:latin typeface="Candara" panose="020E0502030303020204" pitchFamily="34" charset="0"/>
                        </a:rPr>
                        <a:t>PVC izolacija</a:t>
                      </a:r>
                    </a:p>
                  </a:txBody>
                  <a:tcPr marL="36000" marR="3600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z-Cyrl-AZ" sz="1000" b="0" dirty="0" smtClean="0">
                          <a:solidFill>
                            <a:schemeClr val="tx1"/>
                          </a:solidFill>
                          <a:latin typeface="Candara" panose="020E0502030303020204" pitchFamily="34" charset="0"/>
                        </a:rPr>
                        <a:t>Ф</a:t>
                      </a:r>
                      <a:r>
                        <a:rPr lang="hr-HR" sz="1000" b="0" dirty="0" smtClean="0">
                          <a:solidFill>
                            <a:schemeClr val="tx1"/>
                          </a:solidFill>
                          <a:latin typeface="Candara" panose="020E0502030303020204" pitchFamily="34" charset="0"/>
                        </a:rPr>
                        <a:t>3 x 4</a:t>
                      </a:r>
                    </a:p>
                  </a:txBody>
                  <a:tcPr marL="36000" marR="3600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algn="ctr"/>
                      <a:r>
                        <a:rPr lang="hr-HR" sz="1000" dirty="0" smtClean="0">
                          <a:latin typeface="Candara" panose="020E0502030303020204" pitchFamily="34" charset="0"/>
                        </a:rPr>
                        <a:t>3.</a:t>
                      </a:r>
                      <a:endParaRPr lang="hr-HR" sz="1000" dirty="0">
                        <a:latin typeface="Candara" panose="020E0502030303020204" pitchFamily="34" charset="0"/>
                      </a:endParaRPr>
                    </a:p>
                  </a:txBody>
                  <a:tcPr marL="36000" marR="3600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hr-HR" sz="1000" dirty="0" smtClean="0">
                          <a:latin typeface="Candara" panose="020E0502030303020204" pitchFamily="34" charset="0"/>
                        </a:rPr>
                        <a:t>Vratilo</a:t>
                      </a:r>
                      <a:endParaRPr lang="hr-HR" sz="1000" dirty="0">
                        <a:latin typeface="Candara" panose="020E0502030303020204" pitchFamily="34" charset="0"/>
                      </a:endParaRPr>
                    </a:p>
                  </a:txBody>
                  <a:tcPr marL="36000" marR="3600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000" dirty="0" smtClean="0">
                          <a:latin typeface="Candara" panose="020E0502030303020204" pitchFamily="34" charset="0"/>
                        </a:rPr>
                        <a:t>1</a:t>
                      </a:r>
                      <a:endParaRPr lang="hr-HR" sz="1000" dirty="0">
                        <a:latin typeface="Candara" panose="020E0502030303020204" pitchFamily="34" charset="0"/>
                      </a:endParaRPr>
                    </a:p>
                  </a:txBody>
                  <a:tcPr marL="36000" marR="3600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1000" dirty="0" smtClean="0">
                          <a:latin typeface="Candara" panose="020E0502030303020204" pitchFamily="34" charset="0"/>
                        </a:rPr>
                        <a:t>Čelični čavlić</a:t>
                      </a:r>
                      <a:endParaRPr lang="hr-HR" sz="1000" dirty="0">
                        <a:latin typeface="Candara" panose="020E0502030303020204" pitchFamily="34" charset="0"/>
                      </a:endParaRPr>
                    </a:p>
                  </a:txBody>
                  <a:tcPr marL="36000" marR="3600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000" b="0" dirty="0" smtClean="0">
                          <a:solidFill>
                            <a:schemeClr val="tx1"/>
                          </a:solidFill>
                          <a:latin typeface="Candara" panose="020E0502030303020204" pitchFamily="34" charset="0"/>
                        </a:rPr>
                        <a:t>Ф1</a:t>
                      </a:r>
                      <a:r>
                        <a:rPr lang="hr-HR" sz="1000" b="0" dirty="0" smtClean="0">
                          <a:solidFill>
                            <a:schemeClr val="tx1"/>
                          </a:solidFill>
                          <a:latin typeface="Candara" panose="020E0502030303020204" pitchFamily="34" charset="0"/>
                        </a:rPr>
                        <a:t>.9 x 20</a:t>
                      </a:r>
                      <a:endParaRPr lang="hr-HR" sz="1000" dirty="0">
                        <a:latin typeface="Candara" panose="020E0502030303020204" pitchFamily="34" charset="0"/>
                      </a:endParaRPr>
                    </a:p>
                  </a:txBody>
                  <a:tcPr marL="36000" marR="3600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algn="ctr"/>
                      <a:r>
                        <a:rPr lang="hr-HR" sz="1000" dirty="0" smtClean="0">
                          <a:latin typeface="Candara" panose="020E0502030303020204" pitchFamily="34" charset="0"/>
                        </a:rPr>
                        <a:t>2.</a:t>
                      </a:r>
                      <a:endParaRPr lang="hr-HR" sz="1000" dirty="0">
                        <a:latin typeface="Candara" panose="020E0502030303020204" pitchFamily="34" charset="0"/>
                      </a:endParaRPr>
                    </a:p>
                  </a:txBody>
                  <a:tcPr marL="36000" marR="3600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hr-HR" sz="1000" dirty="0" smtClean="0">
                          <a:latin typeface="Candara" panose="020E0502030303020204" pitchFamily="34" charset="0"/>
                        </a:rPr>
                        <a:t>Rotor s lopaticama</a:t>
                      </a:r>
                      <a:endParaRPr lang="hr-HR" sz="1000" dirty="0">
                        <a:latin typeface="Candara" panose="020E0502030303020204" pitchFamily="34" charset="0"/>
                      </a:endParaRPr>
                    </a:p>
                  </a:txBody>
                  <a:tcPr marL="36000" marR="3600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000" dirty="0" smtClean="0">
                          <a:latin typeface="Candara" panose="020E0502030303020204" pitchFamily="34" charset="0"/>
                        </a:rPr>
                        <a:t>1</a:t>
                      </a:r>
                      <a:endParaRPr lang="hr-HR" sz="1000" dirty="0">
                        <a:latin typeface="Candara" panose="020E0502030303020204" pitchFamily="34" charset="0"/>
                      </a:endParaRPr>
                    </a:p>
                  </a:txBody>
                  <a:tcPr marL="36000" marR="3600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1000" dirty="0" smtClean="0">
                          <a:latin typeface="Candara" panose="020E0502030303020204" pitchFamily="34" charset="0"/>
                        </a:rPr>
                        <a:t>Aluminijski lim</a:t>
                      </a:r>
                      <a:endParaRPr lang="hr-HR" sz="1000" dirty="0">
                        <a:latin typeface="Candara" panose="020E0502030303020204" pitchFamily="34" charset="0"/>
                      </a:endParaRPr>
                    </a:p>
                  </a:txBody>
                  <a:tcPr marL="36000" marR="3600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000" dirty="0" smtClean="0">
                          <a:latin typeface="Candara" panose="020E0502030303020204" pitchFamily="34" charset="0"/>
                        </a:rPr>
                        <a:t>Φ</a:t>
                      </a:r>
                      <a:r>
                        <a:rPr lang="hr-HR" sz="1000" dirty="0" smtClean="0">
                          <a:latin typeface="Candara" panose="020E0502030303020204" pitchFamily="34" charset="0"/>
                        </a:rPr>
                        <a:t>60; </a:t>
                      </a:r>
                      <a:r>
                        <a:rPr lang="el-GR" sz="1000" dirty="0" smtClean="0">
                          <a:latin typeface="Candara" panose="020E0502030303020204" pitchFamily="34" charset="0"/>
                        </a:rPr>
                        <a:t>δ</a:t>
                      </a:r>
                      <a:r>
                        <a:rPr lang="hr-HR" sz="1000" dirty="0" smtClean="0">
                          <a:latin typeface="Candara" panose="020E0502030303020204" pitchFamily="34" charset="0"/>
                        </a:rPr>
                        <a:t> = 0.3</a:t>
                      </a:r>
                    </a:p>
                  </a:txBody>
                  <a:tcPr marL="36000" marR="3600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algn="ctr"/>
                      <a:r>
                        <a:rPr lang="hr-HR" sz="1000" dirty="0" smtClean="0">
                          <a:latin typeface="Candara" panose="020E0502030303020204" pitchFamily="34" charset="0"/>
                        </a:rPr>
                        <a:t>1.</a:t>
                      </a:r>
                      <a:endParaRPr lang="hr-HR" sz="1000" dirty="0">
                        <a:latin typeface="Candara" panose="020E0502030303020204" pitchFamily="34" charset="0"/>
                      </a:endParaRPr>
                    </a:p>
                  </a:txBody>
                  <a:tcPr marL="36000" marR="3600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hr-HR" sz="1000" dirty="0" smtClean="0">
                          <a:latin typeface="Candara" panose="020E0502030303020204" pitchFamily="34" charset="0"/>
                        </a:rPr>
                        <a:t>Nosač</a:t>
                      </a:r>
                      <a:endParaRPr lang="hr-HR" sz="1000" dirty="0">
                        <a:latin typeface="Candara" panose="020E0502030303020204" pitchFamily="34" charset="0"/>
                      </a:endParaRPr>
                    </a:p>
                  </a:txBody>
                  <a:tcPr marL="36000" marR="3600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000" dirty="0" smtClean="0">
                          <a:latin typeface="Candara" panose="020E0502030303020204" pitchFamily="34" charset="0"/>
                        </a:rPr>
                        <a:t>1</a:t>
                      </a:r>
                      <a:endParaRPr lang="hr-HR" sz="1000" dirty="0">
                        <a:latin typeface="Candara" panose="020E0502030303020204" pitchFamily="34" charset="0"/>
                      </a:endParaRPr>
                    </a:p>
                  </a:txBody>
                  <a:tcPr marL="36000" marR="3600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1000" dirty="0" smtClean="0">
                          <a:latin typeface="Candara" panose="020E0502030303020204" pitchFamily="34" charset="0"/>
                        </a:rPr>
                        <a:t>Pocinčani lim</a:t>
                      </a:r>
                      <a:endParaRPr lang="hr-HR" sz="1000" dirty="0">
                        <a:latin typeface="Candara" panose="020E0502030303020204" pitchFamily="34" charset="0"/>
                      </a:endParaRPr>
                    </a:p>
                  </a:txBody>
                  <a:tcPr marL="36000" marR="3600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000" dirty="0" smtClean="0">
                          <a:latin typeface="Candara" panose="020E0502030303020204" pitchFamily="34" charset="0"/>
                        </a:rPr>
                        <a:t>150 x 7; </a:t>
                      </a:r>
                      <a:r>
                        <a:rPr lang="el-GR" sz="1000" dirty="0" smtClean="0">
                          <a:latin typeface="Candara" panose="020E0502030303020204" pitchFamily="34" charset="0"/>
                        </a:rPr>
                        <a:t>δ</a:t>
                      </a:r>
                      <a:r>
                        <a:rPr lang="hr-HR" sz="1000" dirty="0" smtClean="0">
                          <a:latin typeface="Candara" panose="020E0502030303020204" pitchFamily="34" charset="0"/>
                        </a:rPr>
                        <a:t> = 1</a:t>
                      </a:r>
                      <a:endParaRPr lang="hr-HR" sz="1000" dirty="0">
                        <a:latin typeface="Candara" panose="020E0502030303020204" pitchFamily="34" charset="0"/>
                      </a:endParaRPr>
                    </a:p>
                  </a:txBody>
                  <a:tcPr marL="36000" marR="3600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algn="ctr"/>
                      <a:r>
                        <a:rPr lang="hr-HR" sz="1000" b="1" dirty="0" err="1" smtClean="0">
                          <a:latin typeface="Candara" panose="020E0502030303020204" pitchFamily="34" charset="0"/>
                        </a:rPr>
                        <a:t>Poz</a:t>
                      </a:r>
                      <a:r>
                        <a:rPr lang="hr-HR" sz="1000" b="1" dirty="0" smtClean="0">
                          <a:latin typeface="Candara" panose="020E0502030303020204" pitchFamily="34" charset="0"/>
                        </a:rPr>
                        <a:t>.</a:t>
                      </a:r>
                      <a:endParaRPr lang="hr-HR" sz="1000" b="1" dirty="0">
                        <a:latin typeface="Candara" panose="020E0502030303020204" pitchFamily="34" charset="0"/>
                      </a:endParaRPr>
                    </a:p>
                  </a:txBody>
                  <a:tcPr marL="36000" marR="3600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1000" b="1" dirty="0" smtClean="0">
                          <a:latin typeface="Candara" panose="020E0502030303020204" pitchFamily="34" charset="0"/>
                        </a:rPr>
                        <a:t>Naziv pozicije</a:t>
                      </a:r>
                      <a:endParaRPr lang="hr-HR" sz="1000" b="1" dirty="0">
                        <a:latin typeface="Candara" panose="020E0502030303020204" pitchFamily="34" charset="0"/>
                      </a:endParaRPr>
                    </a:p>
                  </a:txBody>
                  <a:tcPr marL="36000" marR="3600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000" b="1" dirty="0" smtClean="0">
                          <a:latin typeface="Candara" panose="020E0502030303020204" pitchFamily="34" charset="0"/>
                        </a:rPr>
                        <a:t>Kom.</a:t>
                      </a:r>
                      <a:endParaRPr lang="hr-HR" sz="1000" b="1" dirty="0">
                        <a:latin typeface="Candara" panose="020E0502030303020204" pitchFamily="34" charset="0"/>
                      </a:endParaRPr>
                    </a:p>
                  </a:txBody>
                  <a:tcPr marL="36000" marR="3600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1000" b="1" dirty="0" smtClean="0">
                          <a:latin typeface="Candara" panose="020E0502030303020204" pitchFamily="34" charset="0"/>
                        </a:rPr>
                        <a:t>Materijal</a:t>
                      </a:r>
                      <a:endParaRPr lang="hr-HR" sz="1000" b="1" dirty="0">
                        <a:latin typeface="Candara" panose="020E0502030303020204" pitchFamily="34" charset="0"/>
                      </a:endParaRPr>
                    </a:p>
                  </a:txBody>
                  <a:tcPr marL="36000" marR="3600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000" b="1" dirty="0" smtClean="0">
                          <a:latin typeface="Candara" panose="020E0502030303020204" pitchFamily="34" charset="0"/>
                        </a:rPr>
                        <a:t>Dimenzije</a:t>
                      </a:r>
                      <a:endParaRPr lang="hr-HR" sz="1000" b="1" dirty="0">
                        <a:latin typeface="Candara" panose="020E0502030303020204" pitchFamily="34" charset="0"/>
                      </a:endParaRPr>
                    </a:p>
                  </a:txBody>
                  <a:tcPr marL="36000" marR="3600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 gridSpan="3">
                  <a:txBody>
                    <a:bodyPr/>
                    <a:lstStyle/>
                    <a:p>
                      <a:pPr algn="l"/>
                      <a:r>
                        <a:rPr lang="hr-HR" sz="1000" b="1" dirty="0" smtClean="0">
                          <a:latin typeface="Candara" panose="020E0502030303020204" pitchFamily="34" charset="0"/>
                        </a:rPr>
                        <a:t>Učenik: </a:t>
                      </a:r>
                      <a:endParaRPr lang="hr-HR" sz="1000" b="1" dirty="0">
                        <a:latin typeface="Candara" panose="020E0502030303020204" pitchFamily="34" charset="0"/>
                      </a:endParaRPr>
                    </a:p>
                  </a:txBody>
                  <a:tcPr marL="36000" marR="3600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hr-HR" sz="10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1000" b="1" dirty="0" smtClean="0">
                          <a:latin typeface="Candara" panose="020E0502030303020204" pitchFamily="34" charset="0"/>
                        </a:rPr>
                        <a:t>Razred:</a:t>
                      </a:r>
                      <a:r>
                        <a:rPr lang="hr-HR" sz="1000" b="1" baseline="0" dirty="0" smtClean="0">
                          <a:latin typeface="Candara" panose="020E0502030303020204" pitchFamily="34" charset="0"/>
                        </a:rPr>
                        <a:t> </a:t>
                      </a:r>
                      <a:endParaRPr lang="hr-HR" sz="1000" b="1" dirty="0">
                        <a:latin typeface="Candara" panose="020E0502030303020204" pitchFamily="34" charset="0"/>
                      </a:endParaRPr>
                    </a:p>
                  </a:txBody>
                  <a:tcPr marL="36000" marR="3600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1000" b="1" dirty="0" smtClean="0">
                          <a:latin typeface="Candara" panose="020E0502030303020204" pitchFamily="34" charset="0"/>
                        </a:rPr>
                        <a:t>Datum:</a:t>
                      </a:r>
                      <a:r>
                        <a:rPr lang="hr-HR" sz="1000" b="1" baseline="0" dirty="0" smtClean="0">
                          <a:latin typeface="Candara" panose="020E0502030303020204" pitchFamily="34" charset="0"/>
                        </a:rPr>
                        <a:t> </a:t>
                      </a:r>
                      <a:endParaRPr lang="hr-HR" sz="1000" b="1" dirty="0">
                        <a:latin typeface="Candara" panose="020E0502030303020204" pitchFamily="34" charset="0"/>
                      </a:endParaRPr>
                    </a:p>
                  </a:txBody>
                  <a:tcPr marL="36000" marR="3600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 gridSpan="3">
                  <a:txBody>
                    <a:bodyPr/>
                    <a:lstStyle/>
                    <a:p>
                      <a:pPr algn="ctr"/>
                      <a:r>
                        <a:rPr lang="hr-HR" sz="1000" b="1" dirty="0" smtClean="0">
                          <a:latin typeface="Candara" panose="020E0502030303020204" pitchFamily="34" charset="0"/>
                        </a:rPr>
                        <a:t>VJETRULJA FAUSTA VRANČIĆA</a:t>
                      </a:r>
                      <a:endParaRPr lang="hr-HR" sz="1000" b="1" dirty="0">
                        <a:latin typeface="Candara" panose="020E0502030303020204" pitchFamily="34" charset="0"/>
                      </a:endParaRPr>
                    </a:p>
                  </a:txBody>
                  <a:tcPr marL="36000" marR="3600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r-HR" sz="1000" b="1" dirty="0"/>
                    </a:p>
                  </a:txBody>
                  <a:tcPr marL="36000" marR="3600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r-HR" sz="1000" dirty="0"/>
                    </a:p>
                  </a:txBody>
                  <a:tcPr marL="36000" marR="3600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hr-HR" sz="1000" b="1" dirty="0" smtClean="0">
                          <a:latin typeface="Candara" panose="020E0502030303020204" pitchFamily="34" charset="0"/>
                        </a:rPr>
                        <a:t>Pregledao: </a:t>
                      </a:r>
                      <a:endParaRPr lang="hr-HR" sz="1000" b="1" dirty="0">
                        <a:latin typeface="Candara" panose="020E0502030303020204" pitchFamily="34" charset="0"/>
                      </a:endParaRPr>
                    </a:p>
                  </a:txBody>
                  <a:tcPr marL="36000" marR="3600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hr-HR" sz="1000" dirty="0"/>
                    </a:p>
                  </a:txBody>
                  <a:tcPr marL="36000" marR="3600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114" name="Ravni poveznik 113"/>
          <p:cNvCxnSpPr/>
          <p:nvPr/>
        </p:nvCxnSpPr>
        <p:spPr>
          <a:xfrm>
            <a:off x="5364088" y="5299939"/>
            <a:ext cx="2448272" cy="0"/>
          </a:xfrm>
          <a:prstGeom prst="line">
            <a:avLst/>
          </a:prstGeom>
          <a:ln w="6350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Ravni poveznik 115"/>
          <p:cNvCxnSpPr/>
          <p:nvPr/>
        </p:nvCxnSpPr>
        <p:spPr>
          <a:xfrm>
            <a:off x="6566398" y="4048882"/>
            <a:ext cx="0" cy="2557118"/>
          </a:xfrm>
          <a:prstGeom prst="line">
            <a:avLst/>
          </a:prstGeom>
          <a:ln w="6350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Elipsa 116"/>
          <p:cNvSpPr/>
          <p:nvPr/>
        </p:nvSpPr>
        <p:spPr>
          <a:xfrm>
            <a:off x="5486398" y="4219939"/>
            <a:ext cx="2160000" cy="2160000"/>
          </a:xfrm>
          <a:prstGeom prst="ellipse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Candara" panose="020E0502030303020204" pitchFamily="34" charset="0"/>
            </a:endParaRPr>
          </a:p>
        </p:txBody>
      </p:sp>
      <p:sp>
        <p:nvSpPr>
          <p:cNvPr id="118" name="Elipsa 117"/>
          <p:cNvSpPr/>
          <p:nvPr/>
        </p:nvSpPr>
        <p:spPr>
          <a:xfrm>
            <a:off x="6386398" y="5119939"/>
            <a:ext cx="360000" cy="360000"/>
          </a:xfrm>
          <a:prstGeom prst="ellipse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n w="6350">
                <a:solidFill>
                  <a:schemeClr val="tx1"/>
                </a:solidFill>
              </a:ln>
              <a:latin typeface="Candara" panose="020E0502030303020204" pitchFamily="34" charset="0"/>
            </a:endParaRPr>
          </a:p>
        </p:txBody>
      </p:sp>
      <p:cxnSp>
        <p:nvCxnSpPr>
          <p:cNvPr id="119" name="Ravni poveznik 118"/>
          <p:cNvCxnSpPr>
            <a:stCxn id="118" idx="6"/>
            <a:endCxn id="117" idx="6"/>
          </p:cNvCxnSpPr>
          <p:nvPr/>
        </p:nvCxnSpPr>
        <p:spPr>
          <a:xfrm>
            <a:off x="6746398" y="5299939"/>
            <a:ext cx="90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Ravni poveznik 120"/>
          <p:cNvCxnSpPr/>
          <p:nvPr/>
        </p:nvCxnSpPr>
        <p:spPr>
          <a:xfrm rot="7200000">
            <a:off x="5792793" y="5842213"/>
            <a:ext cx="90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Ravni poveznik 122"/>
          <p:cNvCxnSpPr/>
          <p:nvPr/>
        </p:nvCxnSpPr>
        <p:spPr>
          <a:xfrm rot="14400000">
            <a:off x="5792792" y="4755866"/>
            <a:ext cx="90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Ravni poveznik 123"/>
          <p:cNvCxnSpPr/>
          <p:nvPr/>
        </p:nvCxnSpPr>
        <p:spPr>
          <a:xfrm rot="16200000">
            <a:off x="6116398" y="4669939"/>
            <a:ext cx="90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Ravni poveznik 124"/>
          <p:cNvCxnSpPr/>
          <p:nvPr/>
        </p:nvCxnSpPr>
        <p:spPr>
          <a:xfrm rot="9000000">
            <a:off x="5576338" y="5608666"/>
            <a:ext cx="90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Ravni poveznik 125"/>
          <p:cNvCxnSpPr/>
          <p:nvPr/>
        </p:nvCxnSpPr>
        <p:spPr>
          <a:xfrm rot="1800000">
            <a:off x="6656852" y="5622585"/>
            <a:ext cx="90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Luk 131"/>
          <p:cNvSpPr/>
          <p:nvPr/>
        </p:nvSpPr>
        <p:spPr>
          <a:xfrm>
            <a:off x="5483724" y="4219819"/>
            <a:ext cx="2160000" cy="2160000"/>
          </a:xfrm>
          <a:prstGeom prst="arc">
            <a:avLst>
              <a:gd name="adj1" fmla="val 7222042"/>
              <a:gd name="adj2" fmla="val 9030503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>
              <a:latin typeface="Candara" panose="020E0502030303020204" pitchFamily="34" charset="0"/>
            </a:endParaRPr>
          </a:p>
        </p:txBody>
      </p:sp>
      <p:sp>
        <p:nvSpPr>
          <p:cNvPr id="138" name="Luk 137"/>
          <p:cNvSpPr/>
          <p:nvPr/>
        </p:nvSpPr>
        <p:spPr>
          <a:xfrm>
            <a:off x="5480788" y="4217145"/>
            <a:ext cx="2160000" cy="2160000"/>
          </a:xfrm>
          <a:prstGeom prst="arc">
            <a:avLst>
              <a:gd name="adj1" fmla="val 21582213"/>
              <a:gd name="adj2" fmla="val 1875481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>
              <a:latin typeface="Candara" panose="020E0502030303020204" pitchFamily="34" charset="0"/>
            </a:endParaRPr>
          </a:p>
        </p:txBody>
      </p:sp>
      <p:sp>
        <p:nvSpPr>
          <p:cNvPr id="143" name="Luk 142"/>
          <p:cNvSpPr/>
          <p:nvPr/>
        </p:nvSpPr>
        <p:spPr>
          <a:xfrm>
            <a:off x="5508104" y="4211535"/>
            <a:ext cx="2160000" cy="2160000"/>
          </a:xfrm>
          <a:prstGeom prst="arc">
            <a:avLst>
              <a:gd name="adj1" fmla="val 14337857"/>
              <a:gd name="adj2" fmla="val 16165734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>
              <a:latin typeface="Candara" panose="020E0502030303020204" pitchFamily="34" charset="0"/>
            </a:endParaRPr>
          </a:p>
        </p:txBody>
      </p:sp>
      <p:sp>
        <p:nvSpPr>
          <p:cNvPr id="144" name="Luk 143"/>
          <p:cNvSpPr/>
          <p:nvPr/>
        </p:nvSpPr>
        <p:spPr>
          <a:xfrm>
            <a:off x="6386398" y="5119939"/>
            <a:ext cx="360000" cy="360000"/>
          </a:xfrm>
          <a:prstGeom prst="arc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>
              <a:latin typeface="Candara" panose="020E0502030303020204" pitchFamily="34" charset="0"/>
            </a:endParaRPr>
          </a:p>
        </p:txBody>
      </p:sp>
      <p:sp>
        <p:nvSpPr>
          <p:cNvPr id="147" name="Luk 146"/>
          <p:cNvSpPr/>
          <p:nvPr/>
        </p:nvSpPr>
        <p:spPr>
          <a:xfrm rot="7200000">
            <a:off x="6386397" y="5119938"/>
            <a:ext cx="360000" cy="360000"/>
          </a:xfrm>
          <a:prstGeom prst="arc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>
              <a:latin typeface="Candara" panose="020E0502030303020204" pitchFamily="34" charset="0"/>
            </a:endParaRPr>
          </a:p>
        </p:txBody>
      </p:sp>
      <p:sp>
        <p:nvSpPr>
          <p:cNvPr id="148" name="Luk 147"/>
          <p:cNvSpPr/>
          <p:nvPr/>
        </p:nvSpPr>
        <p:spPr>
          <a:xfrm rot="14400000">
            <a:off x="6382076" y="5119819"/>
            <a:ext cx="360000" cy="360000"/>
          </a:xfrm>
          <a:prstGeom prst="arc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>
              <a:latin typeface="Candara" panose="020E0502030303020204" pitchFamily="34" charset="0"/>
            </a:endParaRPr>
          </a:p>
        </p:txBody>
      </p:sp>
      <p:sp>
        <p:nvSpPr>
          <p:cNvPr id="149" name="Luk 148"/>
          <p:cNvSpPr/>
          <p:nvPr/>
        </p:nvSpPr>
        <p:spPr>
          <a:xfrm>
            <a:off x="4391246" y="4217768"/>
            <a:ext cx="2160000" cy="2160000"/>
          </a:xfrm>
          <a:prstGeom prst="arc">
            <a:avLst>
              <a:gd name="adj1" fmla="val 2994844"/>
              <a:gd name="adj2" fmla="val 4123158"/>
            </a:avLst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50" name="Luk 149"/>
          <p:cNvSpPr/>
          <p:nvPr/>
        </p:nvSpPr>
        <p:spPr>
          <a:xfrm>
            <a:off x="4401251" y="4229714"/>
            <a:ext cx="2160000" cy="2160000"/>
          </a:xfrm>
          <a:prstGeom prst="arc">
            <a:avLst>
              <a:gd name="adj1" fmla="val 17373408"/>
              <a:gd name="adj2" fmla="val 18658870"/>
            </a:avLst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54" name="Luk 153"/>
          <p:cNvSpPr/>
          <p:nvPr/>
        </p:nvSpPr>
        <p:spPr>
          <a:xfrm>
            <a:off x="5483041" y="5310074"/>
            <a:ext cx="2160000" cy="2160000"/>
          </a:xfrm>
          <a:prstGeom prst="arc">
            <a:avLst>
              <a:gd name="adj1" fmla="val 19218611"/>
              <a:gd name="adj2" fmla="val 20409711"/>
            </a:avLst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>
              <a:latin typeface="Candara" panose="020E0502030303020204" pitchFamily="34" charset="0"/>
            </a:endParaRPr>
          </a:p>
        </p:txBody>
      </p:sp>
      <p:sp>
        <p:nvSpPr>
          <p:cNvPr id="155" name="Luk 154"/>
          <p:cNvSpPr/>
          <p:nvPr/>
        </p:nvSpPr>
        <p:spPr>
          <a:xfrm>
            <a:off x="5487707" y="5301528"/>
            <a:ext cx="2160000" cy="2160000"/>
          </a:xfrm>
          <a:prstGeom prst="arc">
            <a:avLst>
              <a:gd name="adj1" fmla="val 12032325"/>
              <a:gd name="adj2" fmla="val 13272591"/>
            </a:avLst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>
              <a:latin typeface="Candara" panose="020E0502030303020204" pitchFamily="34" charset="0"/>
            </a:endParaRPr>
          </a:p>
        </p:txBody>
      </p:sp>
      <p:sp>
        <p:nvSpPr>
          <p:cNvPr id="156" name="Dijagram toka: Poveznik 155"/>
          <p:cNvSpPr/>
          <p:nvPr/>
        </p:nvSpPr>
        <p:spPr>
          <a:xfrm>
            <a:off x="6494390" y="5229457"/>
            <a:ext cx="144016" cy="144016"/>
          </a:xfrm>
          <a:prstGeom prst="flowChartConnector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Candara" panose="020E0502030303020204" pitchFamily="34" charset="0"/>
            </a:endParaRPr>
          </a:p>
        </p:txBody>
      </p:sp>
      <p:cxnSp>
        <p:nvCxnSpPr>
          <p:cNvPr id="165" name="Ravni poveznik 164"/>
          <p:cNvCxnSpPr/>
          <p:nvPr/>
        </p:nvCxnSpPr>
        <p:spPr>
          <a:xfrm flipH="1" flipV="1">
            <a:off x="5796136" y="3987856"/>
            <a:ext cx="446656" cy="28801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Ravni poveznik 165"/>
          <p:cNvCxnSpPr/>
          <p:nvPr/>
        </p:nvCxnSpPr>
        <p:spPr>
          <a:xfrm flipH="1">
            <a:off x="5480788" y="3987856"/>
            <a:ext cx="31534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TekstniOkvir 167"/>
          <p:cNvSpPr txBox="1"/>
          <p:nvPr/>
        </p:nvSpPr>
        <p:spPr>
          <a:xfrm>
            <a:off x="5444759" y="3734813"/>
            <a:ext cx="4031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400" b="1" dirty="0" smtClean="0">
                <a:latin typeface="Candara" panose="020E0502030303020204" pitchFamily="34" charset="0"/>
              </a:rPr>
              <a:t>2</a:t>
            </a:r>
            <a:endParaRPr lang="hr-HR" sz="1400" b="1" dirty="0">
              <a:latin typeface="Candara" panose="020E0502030303020204" pitchFamily="34" charset="0"/>
            </a:endParaRPr>
          </a:p>
        </p:txBody>
      </p:sp>
      <p:sp>
        <p:nvSpPr>
          <p:cNvPr id="169" name="TekstniOkvir 168"/>
          <p:cNvSpPr txBox="1"/>
          <p:nvPr/>
        </p:nvSpPr>
        <p:spPr>
          <a:xfrm>
            <a:off x="6982405" y="6371535"/>
            <a:ext cx="629576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hr-HR" sz="1400" b="1" dirty="0" smtClean="0">
                <a:latin typeface="Candara" panose="020E0502030303020204" pitchFamily="34" charset="0"/>
              </a:rPr>
              <a:t>M 1:</a:t>
            </a:r>
            <a:r>
              <a:rPr lang="hr-HR" sz="1400" b="1" dirty="0" err="1" smtClean="0">
                <a:latin typeface="Candara" panose="020E0502030303020204" pitchFamily="34" charset="0"/>
              </a:rPr>
              <a:t>1</a:t>
            </a:r>
            <a:endParaRPr lang="hr-HR" sz="1400" b="1" dirty="0">
              <a:latin typeface="Candara" panose="020E0502030303020204" pitchFamily="34" charset="0"/>
            </a:endParaRPr>
          </a:p>
        </p:txBody>
      </p:sp>
      <p:sp>
        <p:nvSpPr>
          <p:cNvPr id="2" name="Elipsa 1"/>
          <p:cNvSpPr/>
          <p:nvPr/>
        </p:nvSpPr>
        <p:spPr>
          <a:xfrm>
            <a:off x="6532103" y="5259837"/>
            <a:ext cx="72000" cy="7200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Candara" panose="020E0502030303020204" pitchFamily="34" charset="0"/>
            </a:endParaRPr>
          </a:p>
        </p:txBody>
      </p:sp>
      <p:sp>
        <p:nvSpPr>
          <p:cNvPr id="170" name="Dijagram toka: Izdvajanje 169">
            <a:hlinkClick r:id="" action="ppaction://hlinkshowjump?jump=nextslide"/>
          </p:cNvPr>
          <p:cNvSpPr/>
          <p:nvPr/>
        </p:nvSpPr>
        <p:spPr>
          <a:xfrm rot="5400000">
            <a:off x="8673838" y="4878125"/>
            <a:ext cx="432048" cy="252000"/>
          </a:xfrm>
          <a:prstGeom prst="flowChartExtract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i="1">
              <a:solidFill>
                <a:schemeClr val="bg1"/>
              </a:solidFill>
            </a:endParaRPr>
          </a:p>
        </p:txBody>
      </p:sp>
      <p:sp>
        <p:nvSpPr>
          <p:cNvPr id="171" name="Dijagram toka: Spajanje 170">
            <a:hlinkClick r:id="" action="ppaction://hlinkshowjump?jump=previousslide"/>
          </p:cNvPr>
          <p:cNvSpPr/>
          <p:nvPr/>
        </p:nvSpPr>
        <p:spPr>
          <a:xfrm rot="5400000">
            <a:off x="8355806" y="4878125"/>
            <a:ext cx="432048" cy="252000"/>
          </a:xfrm>
          <a:prstGeom prst="flowChartMerge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i="1">
              <a:solidFill>
                <a:schemeClr val="bg1"/>
              </a:solidFill>
              <a:latin typeface="Candara" panose="020E0502030303020204" pitchFamily="34" charset="0"/>
            </a:endParaRPr>
          </a:p>
        </p:txBody>
      </p:sp>
      <p:sp>
        <p:nvSpPr>
          <p:cNvPr id="172" name="Zaobljeni pravokutnik 171">
            <a:hlinkClick r:id="" action="ppaction://hlinkshowjump?jump=endshow"/>
          </p:cNvPr>
          <p:cNvSpPr/>
          <p:nvPr/>
        </p:nvSpPr>
        <p:spPr>
          <a:xfrm>
            <a:off x="8529030" y="59871"/>
            <a:ext cx="432048" cy="234000"/>
          </a:xfrm>
          <a:prstGeom prst="roundRect">
            <a:avLst>
              <a:gd name="adj" fmla="val 0"/>
            </a:avLst>
          </a:prstGeom>
          <a:solidFill>
            <a:srgbClr val="FF000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hr-HR" sz="1300" i="1" dirty="0" smtClean="0">
                <a:solidFill>
                  <a:schemeClr val="bg1"/>
                </a:solidFill>
                <a:latin typeface="Candara" panose="020E0502030303020204" pitchFamily="34" charset="0"/>
              </a:rPr>
              <a:t>x</a:t>
            </a:r>
            <a:endParaRPr lang="hr-HR" sz="1300" i="1" dirty="0">
              <a:solidFill>
                <a:schemeClr val="bg1"/>
              </a:solidFill>
              <a:latin typeface="Candara" panose="020E0502030303020204" pitchFamily="34" charset="0"/>
            </a:endParaRPr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34CD1-D8BC-4BBB-B992-629A3917635E}" type="slidenum">
              <a:rPr lang="hr-HR" smtClean="0"/>
              <a:t>3</a:t>
            </a:fld>
            <a:endParaRPr lang="hr-HR"/>
          </a:p>
        </p:txBody>
      </p:sp>
      <p:sp>
        <p:nvSpPr>
          <p:cNvPr id="110" name="Luk 109"/>
          <p:cNvSpPr/>
          <p:nvPr/>
        </p:nvSpPr>
        <p:spPr>
          <a:xfrm>
            <a:off x="5693828" y="4424142"/>
            <a:ext cx="1744666" cy="1744666"/>
          </a:xfrm>
          <a:prstGeom prst="arc">
            <a:avLst>
              <a:gd name="adj1" fmla="val 15312"/>
              <a:gd name="adj2" fmla="val 7222663"/>
            </a:avLst>
          </a:prstGeom>
          <a:ln w="6350">
            <a:solidFill>
              <a:schemeClr val="tx1"/>
            </a:solidFill>
            <a:headEnd type="stealth" w="med" len="med"/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>
              <a:latin typeface="Candara" panose="020E0502030303020204" pitchFamily="34" charset="0"/>
            </a:endParaRPr>
          </a:p>
        </p:txBody>
      </p:sp>
      <p:sp>
        <p:nvSpPr>
          <p:cNvPr id="173" name="Luk 172"/>
          <p:cNvSpPr/>
          <p:nvPr/>
        </p:nvSpPr>
        <p:spPr>
          <a:xfrm>
            <a:off x="5902574" y="4633234"/>
            <a:ext cx="1326820" cy="1326820"/>
          </a:xfrm>
          <a:prstGeom prst="arc">
            <a:avLst>
              <a:gd name="adj1" fmla="val 21570742"/>
              <a:gd name="adj2" fmla="val 1842527"/>
            </a:avLst>
          </a:prstGeom>
          <a:ln w="6350">
            <a:solidFill>
              <a:schemeClr val="tx1"/>
            </a:solidFill>
            <a:headEnd type="stealth" w="med" len="med"/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>
              <a:latin typeface="Candara" panose="020E0502030303020204" pitchFamily="34" charset="0"/>
            </a:endParaRPr>
          </a:p>
        </p:txBody>
      </p:sp>
      <p:cxnSp>
        <p:nvCxnSpPr>
          <p:cNvPr id="174" name="Ravni poveznik 173"/>
          <p:cNvCxnSpPr/>
          <p:nvPr/>
        </p:nvCxnSpPr>
        <p:spPr>
          <a:xfrm flipV="1">
            <a:off x="6568646" y="4721069"/>
            <a:ext cx="905476" cy="574081"/>
          </a:xfrm>
          <a:prstGeom prst="line">
            <a:avLst/>
          </a:prstGeom>
          <a:ln w="6350">
            <a:solidFill>
              <a:schemeClr val="tx1"/>
            </a:solidFill>
            <a:headEnd type="none" w="med" len="med"/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Ravni poveznik 174"/>
          <p:cNvCxnSpPr/>
          <p:nvPr/>
        </p:nvCxnSpPr>
        <p:spPr>
          <a:xfrm>
            <a:off x="6026338" y="5069791"/>
            <a:ext cx="368688" cy="149771"/>
          </a:xfrm>
          <a:prstGeom prst="line">
            <a:avLst/>
          </a:prstGeom>
          <a:ln w="6350">
            <a:solidFill>
              <a:schemeClr val="tx1"/>
            </a:solidFill>
            <a:headEnd type="none" w="med" len="med"/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Ravni poveznik 175"/>
          <p:cNvCxnSpPr/>
          <p:nvPr/>
        </p:nvCxnSpPr>
        <p:spPr>
          <a:xfrm flipH="1" flipV="1">
            <a:off x="6411287" y="5226984"/>
            <a:ext cx="152968" cy="7200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TekstniOkvir 177"/>
          <p:cNvSpPr txBox="1"/>
          <p:nvPr/>
        </p:nvSpPr>
        <p:spPr>
          <a:xfrm rot="19964365">
            <a:off x="6733034" y="5923325"/>
            <a:ext cx="348418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hr-HR" sz="1000" dirty="0" smtClean="0">
                <a:latin typeface="Candara" panose="020E0502030303020204" pitchFamily="34" charset="0"/>
              </a:rPr>
              <a:t>120</a:t>
            </a:r>
            <a:r>
              <a:rPr lang="hr-HR" sz="1000" baseline="30000" dirty="0" smtClean="0">
                <a:latin typeface="Candara" panose="020E0502030303020204" pitchFamily="34" charset="0"/>
              </a:rPr>
              <a:t>o</a:t>
            </a:r>
            <a:endParaRPr lang="hr-HR" sz="1000" baseline="30000" dirty="0">
              <a:latin typeface="Candara" panose="020E0502030303020204" pitchFamily="34" charset="0"/>
            </a:endParaRPr>
          </a:p>
        </p:txBody>
      </p:sp>
      <p:sp>
        <p:nvSpPr>
          <p:cNvPr id="179" name="TekstniOkvir 178"/>
          <p:cNvSpPr txBox="1"/>
          <p:nvPr/>
        </p:nvSpPr>
        <p:spPr>
          <a:xfrm rot="17168147">
            <a:off x="6993501" y="5363182"/>
            <a:ext cx="25045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hr-HR" sz="1000" dirty="0" smtClean="0">
                <a:latin typeface="Candara" panose="020E0502030303020204" pitchFamily="34" charset="0"/>
              </a:rPr>
              <a:t>30</a:t>
            </a:r>
            <a:r>
              <a:rPr lang="hr-HR" sz="1000" baseline="30000" dirty="0" smtClean="0">
                <a:latin typeface="Candara" panose="020E0502030303020204" pitchFamily="34" charset="0"/>
              </a:rPr>
              <a:t>o</a:t>
            </a:r>
            <a:endParaRPr lang="hr-HR" sz="1000" baseline="30000" dirty="0">
              <a:latin typeface="Candara" panose="020E0502030303020204" pitchFamily="34" charset="0"/>
            </a:endParaRPr>
          </a:p>
        </p:txBody>
      </p:sp>
      <p:sp>
        <p:nvSpPr>
          <p:cNvPr id="180" name="TekstniOkvir 179"/>
          <p:cNvSpPr txBox="1"/>
          <p:nvPr/>
        </p:nvSpPr>
        <p:spPr>
          <a:xfrm rot="19620000">
            <a:off x="6793345" y="4870519"/>
            <a:ext cx="348418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hr-HR" sz="1000" dirty="0" smtClean="0">
                <a:latin typeface="Candara" panose="020E0502030303020204" pitchFamily="34" charset="0"/>
              </a:rPr>
              <a:t>R30</a:t>
            </a:r>
            <a:endParaRPr lang="hr-HR" sz="1000" baseline="30000" dirty="0">
              <a:latin typeface="Candara" panose="020E0502030303020204" pitchFamily="34" charset="0"/>
            </a:endParaRPr>
          </a:p>
        </p:txBody>
      </p:sp>
      <p:sp>
        <p:nvSpPr>
          <p:cNvPr id="181" name="TekstniOkvir 180"/>
          <p:cNvSpPr txBox="1"/>
          <p:nvPr/>
        </p:nvSpPr>
        <p:spPr>
          <a:xfrm rot="1320000">
            <a:off x="6068655" y="4981126"/>
            <a:ext cx="216328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hr-HR" sz="1000" dirty="0" smtClean="0">
                <a:latin typeface="Candara" panose="020E0502030303020204" pitchFamily="34" charset="0"/>
              </a:rPr>
              <a:t>R5</a:t>
            </a:r>
            <a:endParaRPr lang="hr-HR" sz="1000" baseline="30000" dirty="0">
              <a:latin typeface="Candara" panose="020E0502030303020204" pitchFamily="34" charset="0"/>
            </a:endParaRPr>
          </a:p>
        </p:txBody>
      </p:sp>
      <p:sp>
        <p:nvSpPr>
          <p:cNvPr id="182" name="Zaobljeni pravokutnik 181"/>
          <p:cNvSpPr/>
          <p:nvPr/>
        </p:nvSpPr>
        <p:spPr>
          <a:xfrm>
            <a:off x="8403054" y="3540809"/>
            <a:ext cx="684000" cy="1112326"/>
          </a:xfrm>
          <a:prstGeom prst="roundRect">
            <a:avLst>
              <a:gd name="adj" fmla="val 0"/>
            </a:avLst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hr-HR" sz="900" i="1" dirty="0" smtClean="0">
                <a:solidFill>
                  <a:schemeClr val="bg1"/>
                </a:solidFill>
                <a:latin typeface="Candara" panose="020E0502030303020204" pitchFamily="34" charset="0"/>
              </a:rPr>
              <a:t>Animiraj crtanje lopatica strelicama na tipkovnici naprijed i natrag</a:t>
            </a:r>
            <a:endParaRPr lang="hr-HR" sz="900" i="1" dirty="0">
              <a:solidFill>
                <a:schemeClr val="bg1"/>
              </a:solidFill>
              <a:latin typeface="Candara" panose="020E0502030303020204" pitchFamily="34" charset="0"/>
            </a:endParaRPr>
          </a:p>
        </p:txBody>
      </p:sp>
      <p:grpSp>
        <p:nvGrpSpPr>
          <p:cNvPr id="9" name="Grupa 8"/>
          <p:cNvGrpSpPr/>
          <p:nvPr/>
        </p:nvGrpSpPr>
        <p:grpSpPr>
          <a:xfrm>
            <a:off x="4391246" y="675951"/>
            <a:ext cx="3493122" cy="3735283"/>
            <a:chOff x="4391246" y="675951"/>
            <a:chExt cx="3493122" cy="3735283"/>
          </a:xfrm>
        </p:grpSpPr>
        <p:sp>
          <p:nvSpPr>
            <p:cNvPr id="8" name="Pravokutnik 7"/>
            <p:cNvSpPr/>
            <p:nvPr/>
          </p:nvSpPr>
          <p:spPr>
            <a:xfrm>
              <a:off x="5220912" y="675951"/>
              <a:ext cx="2663456" cy="2977356"/>
            </a:xfrm>
            <a:prstGeom prst="rect">
              <a:avLst/>
            </a:prstGeom>
            <a:solidFill>
              <a:srgbClr val="DDD9C3"/>
            </a:solidFill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grpSp>
          <p:nvGrpSpPr>
            <p:cNvPr id="6" name="Grupa 5"/>
            <p:cNvGrpSpPr/>
            <p:nvPr/>
          </p:nvGrpSpPr>
          <p:grpSpPr>
            <a:xfrm>
              <a:off x="4391246" y="675973"/>
              <a:ext cx="3421114" cy="3735261"/>
              <a:chOff x="4391246" y="675973"/>
              <a:chExt cx="3421114" cy="3735261"/>
            </a:xfrm>
          </p:grpSpPr>
          <p:sp>
            <p:nvSpPr>
              <p:cNvPr id="207" name="TekstniOkvir 206"/>
              <p:cNvSpPr txBox="1"/>
              <p:nvPr/>
            </p:nvSpPr>
            <p:spPr>
              <a:xfrm>
                <a:off x="6940282" y="3312695"/>
                <a:ext cx="629576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r"/>
                <a:r>
                  <a:rPr lang="hr-HR" sz="1400" b="1" dirty="0" smtClean="0">
                    <a:solidFill>
                      <a:schemeClr val="accent1"/>
                    </a:solidFill>
                    <a:latin typeface="Candara" panose="020E0502030303020204" pitchFamily="34" charset="0"/>
                  </a:rPr>
                  <a:t>M 1:</a:t>
                </a:r>
                <a:r>
                  <a:rPr lang="hr-HR" sz="1400" b="1" dirty="0" err="1" smtClean="0">
                    <a:solidFill>
                      <a:schemeClr val="accent1"/>
                    </a:solidFill>
                    <a:latin typeface="Candara" panose="020E0502030303020204" pitchFamily="34" charset="0"/>
                  </a:rPr>
                  <a:t>1</a:t>
                </a:r>
                <a:endParaRPr lang="hr-HR" sz="1400" b="1" dirty="0">
                  <a:solidFill>
                    <a:schemeClr val="accent1"/>
                  </a:solidFill>
                  <a:latin typeface="Candara" panose="020E0502030303020204" pitchFamily="34" charset="0"/>
                </a:endParaRPr>
              </a:p>
            </p:txBody>
          </p:sp>
          <p:grpSp>
            <p:nvGrpSpPr>
              <p:cNvPr id="5" name="Grupa 4"/>
              <p:cNvGrpSpPr/>
              <p:nvPr/>
            </p:nvGrpSpPr>
            <p:grpSpPr>
              <a:xfrm>
                <a:off x="4391246" y="675973"/>
                <a:ext cx="3421114" cy="3735261"/>
                <a:chOff x="4211960" y="260648"/>
                <a:chExt cx="3421114" cy="3735261"/>
              </a:xfrm>
            </p:grpSpPr>
            <p:cxnSp>
              <p:nvCxnSpPr>
                <p:cNvPr id="183" name="Ravni poveznik 182"/>
                <p:cNvCxnSpPr/>
                <p:nvPr/>
              </p:nvCxnSpPr>
              <p:spPr>
                <a:xfrm>
                  <a:off x="5184802" y="1825774"/>
                  <a:ext cx="2448272" cy="0"/>
                </a:xfrm>
                <a:prstGeom prst="line">
                  <a:avLst/>
                </a:prstGeom>
                <a:ln w="6350">
                  <a:solidFill>
                    <a:schemeClr val="accent1"/>
                  </a:solidFill>
                  <a:prstDash val="dash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4" name="Ravni poveznik 183"/>
                <p:cNvCxnSpPr/>
                <p:nvPr/>
              </p:nvCxnSpPr>
              <p:spPr>
                <a:xfrm>
                  <a:off x="6387112" y="574717"/>
                  <a:ext cx="0" cy="2557118"/>
                </a:xfrm>
                <a:prstGeom prst="line">
                  <a:avLst/>
                </a:prstGeom>
                <a:ln w="6350">
                  <a:solidFill>
                    <a:schemeClr val="accent1"/>
                  </a:solidFill>
                  <a:prstDash val="dash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85" name="Elipsa 184"/>
                <p:cNvSpPr/>
                <p:nvPr/>
              </p:nvSpPr>
              <p:spPr>
                <a:xfrm>
                  <a:off x="5307112" y="745774"/>
                  <a:ext cx="2160000" cy="2160000"/>
                </a:xfrm>
                <a:prstGeom prst="ellipse">
                  <a:avLst/>
                </a:prstGeom>
                <a:noFill/>
                <a:ln w="635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hr-HR">
                    <a:latin typeface="Candara" panose="020E0502030303020204" pitchFamily="34" charset="0"/>
                  </a:endParaRPr>
                </a:p>
              </p:txBody>
            </p:sp>
            <p:sp>
              <p:nvSpPr>
                <p:cNvPr id="186" name="Elipsa 185"/>
                <p:cNvSpPr/>
                <p:nvPr/>
              </p:nvSpPr>
              <p:spPr>
                <a:xfrm>
                  <a:off x="6207112" y="1645774"/>
                  <a:ext cx="360000" cy="360000"/>
                </a:xfrm>
                <a:prstGeom prst="ellipse">
                  <a:avLst/>
                </a:prstGeom>
                <a:noFill/>
                <a:ln w="635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hr-HR">
                    <a:ln w="6350">
                      <a:solidFill>
                        <a:schemeClr val="tx1"/>
                      </a:solidFill>
                    </a:ln>
                    <a:latin typeface="Candara" panose="020E0502030303020204" pitchFamily="34" charset="0"/>
                  </a:endParaRPr>
                </a:p>
              </p:txBody>
            </p:sp>
            <p:cxnSp>
              <p:nvCxnSpPr>
                <p:cNvPr id="187" name="Ravni poveznik 186"/>
                <p:cNvCxnSpPr>
                  <a:stCxn id="186" idx="6"/>
                  <a:endCxn id="185" idx="6"/>
                </p:cNvCxnSpPr>
                <p:nvPr/>
              </p:nvCxnSpPr>
              <p:spPr>
                <a:xfrm>
                  <a:off x="6567112" y="1825774"/>
                  <a:ext cx="900000" cy="0"/>
                </a:xfrm>
                <a:prstGeom prst="line">
                  <a:avLst/>
                </a:prstGeom>
                <a:ln w="2540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8" name="Ravni poveznik 187"/>
                <p:cNvCxnSpPr/>
                <p:nvPr/>
              </p:nvCxnSpPr>
              <p:spPr>
                <a:xfrm rot="7200000">
                  <a:off x="5613507" y="2368048"/>
                  <a:ext cx="900000" cy="0"/>
                </a:xfrm>
                <a:prstGeom prst="line">
                  <a:avLst/>
                </a:prstGeom>
                <a:ln w="2540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9" name="Ravni poveznik 188"/>
                <p:cNvCxnSpPr/>
                <p:nvPr/>
              </p:nvCxnSpPr>
              <p:spPr>
                <a:xfrm rot="14400000">
                  <a:off x="5613506" y="1281701"/>
                  <a:ext cx="900000" cy="0"/>
                </a:xfrm>
                <a:prstGeom prst="line">
                  <a:avLst/>
                </a:prstGeom>
                <a:ln w="2540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0" name="Ravni poveznik 189"/>
                <p:cNvCxnSpPr/>
                <p:nvPr/>
              </p:nvCxnSpPr>
              <p:spPr>
                <a:xfrm rot="16200000">
                  <a:off x="5937112" y="1195774"/>
                  <a:ext cx="900000" cy="0"/>
                </a:xfrm>
                <a:prstGeom prst="line">
                  <a:avLst/>
                </a:prstGeom>
                <a:ln w="2540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1" name="Ravni poveznik 190"/>
                <p:cNvCxnSpPr/>
                <p:nvPr/>
              </p:nvCxnSpPr>
              <p:spPr>
                <a:xfrm rot="9000000">
                  <a:off x="5397052" y="2134501"/>
                  <a:ext cx="900000" cy="0"/>
                </a:xfrm>
                <a:prstGeom prst="line">
                  <a:avLst/>
                </a:prstGeom>
                <a:ln w="2540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2" name="Ravni poveznik 191"/>
                <p:cNvCxnSpPr/>
                <p:nvPr/>
              </p:nvCxnSpPr>
              <p:spPr>
                <a:xfrm rot="1800000">
                  <a:off x="6477566" y="2148420"/>
                  <a:ext cx="900000" cy="0"/>
                </a:xfrm>
                <a:prstGeom prst="line">
                  <a:avLst/>
                </a:prstGeom>
                <a:ln w="2540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93" name="Luk 192"/>
                <p:cNvSpPr/>
                <p:nvPr/>
              </p:nvSpPr>
              <p:spPr>
                <a:xfrm>
                  <a:off x="5304438" y="745654"/>
                  <a:ext cx="2160000" cy="2160000"/>
                </a:xfrm>
                <a:prstGeom prst="arc">
                  <a:avLst>
                    <a:gd name="adj1" fmla="val 7222042"/>
                    <a:gd name="adj2" fmla="val 9030503"/>
                  </a:avLst>
                </a:prstGeom>
                <a:ln w="2540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hr-HR">
                    <a:latin typeface="Candara" panose="020E0502030303020204" pitchFamily="34" charset="0"/>
                  </a:endParaRPr>
                </a:p>
              </p:txBody>
            </p:sp>
            <p:sp>
              <p:nvSpPr>
                <p:cNvPr id="194" name="Luk 193"/>
                <p:cNvSpPr/>
                <p:nvPr/>
              </p:nvSpPr>
              <p:spPr>
                <a:xfrm>
                  <a:off x="5301502" y="742980"/>
                  <a:ext cx="2160000" cy="2160000"/>
                </a:xfrm>
                <a:prstGeom prst="arc">
                  <a:avLst>
                    <a:gd name="adj1" fmla="val 21582213"/>
                    <a:gd name="adj2" fmla="val 1875481"/>
                  </a:avLst>
                </a:prstGeom>
                <a:ln w="2540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hr-HR">
                    <a:latin typeface="Candara" panose="020E0502030303020204" pitchFamily="34" charset="0"/>
                  </a:endParaRPr>
                </a:p>
              </p:txBody>
            </p:sp>
            <p:sp>
              <p:nvSpPr>
                <p:cNvPr id="195" name="Luk 194"/>
                <p:cNvSpPr/>
                <p:nvPr/>
              </p:nvSpPr>
              <p:spPr>
                <a:xfrm>
                  <a:off x="5328818" y="737370"/>
                  <a:ext cx="2160000" cy="2160000"/>
                </a:xfrm>
                <a:prstGeom prst="arc">
                  <a:avLst>
                    <a:gd name="adj1" fmla="val 14337857"/>
                    <a:gd name="adj2" fmla="val 16165734"/>
                  </a:avLst>
                </a:prstGeom>
                <a:ln w="2540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hr-HR">
                    <a:latin typeface="Candara" panose="020E0502030303020204" pitchFamily="34" charset="0"/>
                  </a:endParaRPr>
                </a:p>
              </p:txBody>
            </p:sp>
            <p:sp>
              <p:nvSpPr>
                <p:cNvPr id="196" name="Luk 195"/>
                <p:cNvSpPr/>
                <p:nvPr/>
              </p:nvSpPr>
              <p:spPr>
                <a:xfrm>
                  <a:off x="6207112" y="1645774"/>
                  <a:ext cx="360000" cy="360000"/>
                </a:xfrm>
                <a:prstGeom prst="arc">
                  <a:avLst/>
                </a:prstGeom>
                <a:ln w="2540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hr-HR">
                    <a:latin typeface="Candara" panose="020E0502030303020204" pitchFamily="34" charset="0"/>
                  </a:endParaRPr>
                </a:p>
              </p:txBody>
            </p:sp>
            <p:sp>
              <p:nvSpPr>
                <p:cNvPr id="197" name="Luk 196"/>
                <p:cNvSpPr/>
                <p:nvPr/>
              </p:nvSpPr>
              <p:spPr>
                <a:xfrm rot="7200000">
                  <a:off x="6207111" y="1645773"/>
                  <a:ext cx="360000" cy="360000"/>
                </a:xfrm>
                <a:prstGeom prst="arc">
                  <a:avLst/>
                </a:prstGeom>
                <a:ln w="2540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hr-HR">
                    <a:latin typeface="Candara" panose="020E0502030303020204" pitchFamily="34" charset="0"/>
                  </a:endParaRPr>
                </a:p>
              </p:txBody>
            </p:sp>
            <p:sp>
              <p:nvSpPr>
                <p:cNvPr id="198" name="Luk 197"/>
                <p:cNvSpPr/>
                <p:nvPr/>
              </p:nvSpPr>
              <p:spPr>
                <a:xfrm rot="14400000">
                  <a:off x="6202790" y="1645654"/>
                  <a:ext cx="360000" cy="360000"/>
                </a:xfrm>
                <a:prstGeom prst="arc">
                  <a:avLst/>
                </a:prstGeom>
                <a:ln w="2540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hr-HR">
                    <a:latin typeface="Candara" panose="020E0502030303020204" pitchFamily="34" charset="0"/>
                  </a:endParaRPr>
                </a:p>
              </p:txBody>
            </p:sp>
            <p:sp>
              <p:nvSpPr>
                <p:cNvPr id="199" name="Luk 198"/>
                <p:cNvSpPr/>
                <p:nvPr/>
              </p:nvSpPr>
              <p:spPr>
                <a:xfrm>
                  <a:off x="4211960" y="743603"/>
                  <a:ext cx="2160000" cy="2160000"/>
                </a:xfrm>
                <a:prstGeom prst="arc">
                  <a:avLst>
                    <a:gd name="adj1" fmla="val 2994844"/>
                    <a:gd name="adj2" fmla="val 4123158"/>
                  </a:avLst>
                </a:prstGeom>
                <a:ln w="635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hr-HR"/>
                </a:p>
              </p:txBody>
            </p:sp>
            <p:sp>
              <p:nvSpPr>
                <p:cNvPr id="200" name="Luk 199"/>
                <p:cNvSpPr/>
                <p:nvPr/>
              </p:nvSpPr>
              <p:spPr>
                <a:xfrm>
                  <a:off x="4221965" y="755549"/>
                  <a:ext cx="2160000" cy="2160000"/>
                </a:xfrm>
                <a:prstGeom prst="arc">
                  <a:avLst>
                    <a:gd name="adj1" fmla="val 17373408"/>
                    <a:gd name="adj2" fmla="val 18658870"/>
                  </a:avLst>
                </a:prstGeom>
                <a:ln w="635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hr-HR"/>
                </a:p>
              </p:txBody>
            </p:sp>
            <p:sp>
              <p:nvSpPr>
                <p:cNvPr id="201" name="Luk 200"/>
                <p:cNvSpPr/>
                <p:nvPr/>
              </p:nvSpPr>
              <p:spPr>
                <a:xfrm>
                  <a:off x="5303755" y="1835909"/>
                  <a:ext cx="2160000" cy="2160000"/>
                </a:xfrm>
                <a:prstGeom prst="arc">
                  <a:avLst>
                    <a:gd name="adj1" fmla="val 19218611"/>
                    <a:gd name="adj2" fmla="val 20409711"/>
                  </a:avLst>
                </a:prstGeom>
                <a:ln w="635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hr-HR">
                    <a:latin typeface="Candara" panose="020E0502030303020204" pitchFamily="34" charset="0"/>
                  </a:endParaRPr>
                </a:p>
              </p:txBody>
            </p:sp>
            <p:sp>
              <p:nvSpPr>
                <p:cNvPr id="202" name="Luk 201"/>
                <p:cNvSpPr/>
                <p:nvPr/>
              </p:nvSpPr>
              <p:spPr>
                <a:xfrm>
                  <a:off x="5308421" y="1827363"/>
                  <a:ext cx="2160000" cy="2160000"/>
                </a:xfrm>
                <a:prstGeom prst="arc">
                  <a:avLst>
                    <a:gd name="adj1" fmla="val 12032325"/>
                    <a:gd name="adj2" fmla="val 13272591"/>
                  </a:avLst>
                </a:prstGeom>
                <a:ln w="635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hr-HR">
                    <a:latin typeface="Candara" panose="020E0502030303020204" pitchFamily="34" charset="0"/>
                  </a:endParaRPr>
                </a:p>
              </p:txBody>
            </p:sp>
            <p:cxnSp>
              <p:nvCxnSpPr>
                <p:cNvPr id="204" name="Ravni poveznik 203"/>
                <p:cNvCxnSpPr/>
                <p:nvPr/>
              </p:nvCxnSpPr>
              <p:spPr>
                <a:xfrm flipH="1" flipV="1">
                  <a:off x="5616850" y="513691"/>
                  <a:ext cx="446656" cy="288010"/>
                </a:xfrm>
                <a:prstGeom prst="line">
                  <a:avLst/>
                </a:prstGeom>
                <a:ln w="635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5" name="Ravni poveznik 204"/>
                <p:cNvCxnSpPr/>
                <p:nvPr/>
              </p:nvCxnSpPr>
              <p:spPr>
                <a:xfrm flipH="1">
                  <a:off x="5301502" y="513691"/>
                  <a:ext cx="315348" cy="0"/>
                </a:xfrm>
                <a:prstGeom prst="line">
                  <a:avLst/>
                </a:prstGeom>
                <a:ln w="2540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06" name="TekstniOkvir 205"/>
                <p:cNvSpPr txBox="1"/>
                <p:nvPr/>
              </p:nvSpPr>
              <p:spPr>
                <a:xfrm>
                  <a:off x="5265473" y="260648"/>
                  <a:ext cx="403133" cy="307777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hr-HR" sz="1400" b="1" dirty="0" smtClean="0">
                      <a:solidFill>
                        <a:schemeClr val="accent1"/>
                      </a:solidFill>
                      <a:latin typeface="Candara" panose="020E0502030303020204" pitchFamily="34" charset="0"/>
                    </a:rPr>
                    <a:t>2</a:t>
                  </a:r>
                  <a:endParaRPr lang="hr-HR" sz="1400" b="1" dirty="0">
                    <a:solidFill>
                      <a:schemeClr val="accent1"/>
                    </a:solidFill>
                    <a:latin typeface="Candara" panose="020E0502030303020204" pitchFamily="34" charset="0"/>
                  </a:endParaRPr>
                </a:p>
              </p:txBody>
            </p:sp>
            <p:sp>
              <p:nvSpPr>
                <p:cNvPr id="208" name="Elipsa 207"/>
                <p:cNvSpPr/>
                <p:nvPr/>
              </p:nvSpPr>
              <p:spPr>
                <a:xfrm>
                  <a:off x="6352817" y="1785672"/>
                  <a:ext cx="72000" cy="72008"/>
                </a:xfrm>
                <a:prstGeom prst="ellipse">
                  <a:avLst/>
                </a:prstGeom>
                <a:solidFill>
                  <a:schemeClr val="tx1"/>
                </a:solidFill>
                <a:ln w="28575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hr-HR">
                    <a:latin typeface="Candara" panose="020E0502030303020204" pitchFamily="34" charset="0"/>
                  </a:endParaRPr>
                </a:p>
              </p:txBody>
            </p:sp>
            <p:sp>
              <p:nvSpPr>
                <p:cNvPr id="209" name="Luk 208"/>
                <p:cNvSpPr/>
                <p:nvPr/>
              </p:nvSpPr>
              <p:spPr>
                <a:xfrm>
                  <a:off x="5514542" y="949977"/>
                  <a:ext cx="1744666" cy="1744666"/>
                </a:xfrm>
                <a:prstGeom prst="arc">
                  <a:avLst>
                    <a:gd name="adj1" fmla="val 15312"/>
                    <a:gd name="adj2" fmla="val 7222663"/>
                  </a:avLst>
                </a:prstGeom>
                <a:ln w="6350">
                  <a:solidFill>
                    <a:schemeClr val="accent1"/>
                  </a:solidFill>
                  <a:headEnd type="stealth" w="med" len="med"/>
                  <a:tailEnd type="stealth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hr-HR">
                    <a:latin typeface="Candara" panose="020E0502030303020204" pitchFamily="34" charset="0"/>
                  </a:endParaRPr>
                </a:p>
              </p:txBody>
            </p:sp>
            <p:sp>
              <p:nvSpPr>
                <p:cNvPr id="210" name="Luk 209"/>
                <p:cNvSpPr/>
                <p:nvPr/>
              </p:nvSpPr>
              <p:spPr>
                <a:xfrm>
                  <a:off x="5723288" y="1159069"/>
                  <a:ext cx="1326820" cy="1326820"/>
                </a:xfrm>
                <a:prstGeom prst="arc">
                  <a:avLst>
                    <a:gd name="adj1" fmla="val 21570742"/>
                    <a:gd name="adj2" fmla="val 1842527"/>
                  </a:avLst>
                </a:prstGeom>
                <a:ln w="6350">
                  <a:solidFill>
                    <a:schemeClr val="accent1"/>
                  </a:solidFill>
                  <a:headEnd type="stealth" w="med" len="med"/>
                  <a:tailEnd type="stealth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hr-HR">
                    <a:latin typeface="Candara" panose="020E0502030303020204" pitchFamily="34" charset="0"/>
                  </a:endParaRPr>
                </a:p>
              </p:txBody>
            </p:sp>
            <p:cxnSp>
              <p:nvCxnSpPr>
                <p:cNvPr id="211" name="Ravni poveznik 210"/>
                <p:cNvCxnSpPr/>
                <p:nvPr/>
              </p:nvCxnSpPr>
              <p:spPr>
                <a:xfrm flipV="1">
                  <a:off x="6389360" y="1246904"/>
                  <a:ext cx="905476" cy="574081"/>
                </a:xfrm>
                <a:prstGeom prst="line">
                  <a:avLst/>
                </a:prstGeom>
                <a:ln w="6350">
                  <a:solidFill>
                    <a:schemeClr val="accent1"/>
                  </a:solidFill>
                  <a:headEnd type="none" w="med" len="med"/>
                  <a:tailEnd type="stealth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2" name="Ravni poveznik 211"/>
                <p:cNvCxnSpPr/>
                <p:nvPr/>
              </p:nvCxnSpPr>
              <p:spPr>
                <a:xfrm>
                  <a:off x="5847052" y="1595626"/>
                  <a:ext cx="368688" cy="149771"/>
                </a:xfrm>
                <a:prstGeom prst="line">
                  <a:avLst/>
                </a:prstGeom>
                <a:ln w="6350">
                  <a:solidFill>
                    <a:schemeClr val="accent1"/>
                  </a:solidFill>
                  <a:headEnd type="none" w="med" len="med"/>
                  <a:tailEnd type="stealth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3" name="Ravni poveznik 212"/>
                <p:cNvCxnSpPr/>
                <p:nvPr/>
              </p:nvCxnSpPr>
              <p:spPr>
                <a:xfrm flipH="1" flipV="1">
                  <a:off x="6232001" y="1752819"/>
                  <a:ext cx="152968" cy="72000"/>
                </a:xfrm>
                <a:prstGeom prst="line">
                  <a:avLst/>
                </a:prstGeom>
                <a:ln w="635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14" name="TekstniOkvir 213"/>
                <p:cNvSpPr txBox="1"/>
                <p:nvPr/>
              </p:nvSpPr>
              <p:spPr>
                <a:xfrm rot="19964365">
                  <a:off x="6553748" y="2449160"/>
                  <a:ext cx="348418" cy="153888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lIns="0" tIns="0" rIns="0" bIns="0" rtlCol="0">
                  <a:spAutoFit/>
                </a:bodyPr>
                <a:lstStyle/>
                <a:p>
                  <a:pPr algn="ctr"/>
                  <a:r>
                    <a:rPr lang="hr-HR" sz="1000" dirty="0" smtClean="0">
                      <a:solidFill>
                        <a:schemeClr val="accent1"/>
                      </a:solidFill>
                      <a:latin typeface="Candara" panose="020E0502030303020204" pitchFamily="34" charset="0"/>
                    </a:rPr>
                    <a:t>120</a:t>
                  </a:r>
                  <a:r>
                    <a:rPr lang="hr-HR" sz="1000" baseline="30000" dirty="0" smtClean="0">
                      <a:solidFill>
                        <a:schemeClr val="accent1"/>
                      </a:solidFill>
                      <a:latin typeface="Candara" panose="020E0502030303020204" pitchFamily="34" charset="0"/>
                    </a:rPr>
                    <a:t>o</a:t>
                  </a:r>
                  <a:endParaRPr lang="hr-HR" sz="1000" baseline="30000" dirty="0">
                    <a:solidFill>
                      <a:schemeClr val="accent1"/>
                    </a:solidFill>
                    <a:latin typeface="Candara" panose="020E0502030303020204" pitchFamily="34" charset="0"/>
                  </a:endParaRPr>
                </a:p>
              </p:txBody>
            </p:sp>
            <p:sp>
              <p:nvSpPr>
                <p:cNvPr id="215" name="TekstniOkvir 214"/>
                <p:cNvSpPr txBox="1"/>
                <p:nvPr/>
              </p:nvSpPr>
              <p:spPr>
                <a:xfrm rot="17168147">
                  <a:off x="6814215" y="1889017"/>
                  <a:ext cx="250454" cy="153888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lIns="0" tIns="0" rIns="0" bIns="0" rtlCol="0">
                  <a:spAutoFit/>
                </a:bodyPr>
                <a:lstStyle/>
                <a:p>
                  <a:pPr algn="ctr"/>
                  <a:r>
                    <a:rPr lang="hr-HR" sz="1000" dirty="0" smtClean="0">
                      <a:solidFill>
                        <a:schemeClr val="accent1"/>
                      </a:solidFill>
                      <a:latin typeface="Candara" panose="020E0502030303020204" pitchFamily="34" charset="0"/>
                    </a:rPr>
                    <a:t>30</a:t>
                  </a:r>
                  <a:r>
                    <a:rPr lang="hr-HR" sz="1000" baseline="30000" dirty="0" smtClean="0">
                      <a:solidFill>
                        <a:schemeClr val="accent1"/>
                      </a:solidFill>
                      <a:latin typeface="Candara" panose="020E0502030303020204" pitchFamily="34" charset="0"/>
                    </a:rPr>
                    <a:t>o</a:t>
                  </a:r>
                  <a:endParaRPr lang="hr-HR" sz="1000" baseline="30000" dirty="0">
                    <a:solidFill>
                      <a:schemeClr val="accent1"/>
                    </a:solidFill>
                    <a:latin typeface="Candara" panose="020E0502030303020204" pitchFamily="34" charset="0"/>
                  </a:endParaRPr>
                </a:p>
              </p:txBody>
            </p:sp>
            <p:sp>
              <p:nvSpPr>
                <p:cNvPr id="216" name="TekstniOkvir 215"/>
                <p:cNvSpPr txBox="1"/>
                <p:nvPr/>
              </p:nvSpPr>
              <p:spPr>
                <a:xfrm rot="19620000">
                  <a:off x="6614059" y="1396354"/>
                  <a:ext cx="348418" cy="153888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lIns="0" tIns="0" rIns="0" bIns="0" rtlCol="0">
                  <a:spAutoFit/>
                </a:bodyPr>
                <a:lstStyle/>
                <a:p>
                  <a:pPr algn="ctr"/>
                  <a:r>
                    <a:rPr lang="hr-HR" sz="1000" dirty="0" smtClean="0">
                      <a:solidFill>
                        <a:schemeClr val="accent1"/>
                      </a:solidFill>
                      <a:latin typeface="Candara" panose="020E0502030303020204" pitchFamily="34" charset="0"/>
                    </a:rPr>
                    <a:t>R30</a:t>
                  </a:r>
                  <a:endParaRPr lang="hr-HR" sz="1000" baseline="30000" dirty="0">
                    <a:solidFill>
                      <a:schemeClr val="accent1"/>
                    </a:solidFill>
                    <a:latin typeface="Candara" panose="020E0502030303020204" pitchFamily="34" charset="0"/>
                  </a:endParaRPr>
                </a:p>
              </p:txBody>
            </p:sp>
            <p:sp>
              <p:nvSpPr>
                <p:cNvPr id="217" name="TekstniOkvir 216"/>
                <p:cNvSpPr txBox="1"/>
                <p:nvPr/>
              </p:nvSpPr>
              <p:spPr>
                <a:xfrm rot="1320000">
                  <a:off x="5889369" y="1506961"/>
                  <a:ext cx="216328" cy="153888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lIns="0" tIns="0" rIns="0" bIns="0" rtlCol="0">
                  <a:spAutoFit/>
                </a:bodyPr>
                <a:lstStyle/>
                <a:p>
                  <a:pPr algn="ctr"/>
                  <a:r>
                    <a:rPr lang="hr-HR" sz="1000" dirty="0" smtClean="0">
                      <a:solidFill>
                        <a:schemeClr val="accent1"/>
                      </a:solidFill>
                      <a:latin typeface="Candara" panose="020E0502030303020204" pitchFamily="34" charset="0"/>
                    </a:rPr>
                    <a:t>R5</a:t>
                  </a:r>
                  <a:endParaRPr lang="hr-HR" sz="1000" baseline="30000" dirty="0">
                    <a:solidFill>
                      <a:schemeClr val="accent1"/>
                    </a:solidFill>
                    <a:latin typeface="Candara" panose="020E0502030303020204" pitchFamily="34" charset="0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1885212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47 9.76174E-7 L -0.11823 9.76174E-7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09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224 -0.00462 L 0.00017 0.15549 " pathEditMode="relative" rAng="0" ptsTypes="AA">
                                      <p:cBhvr>
                                        <p:cTn id="65" dur="2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128" y="80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64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0.15179 L 0.00017 -0.00115 " pathEditMode="relative" rAng="0" ptsTypes="AA">
                                      <p:cBhvr>
                                        <p:cTn id="89" dur="2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76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9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4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500"/>
                            </p:stCondLst>
                            <p:childTnLst>
                              <p:par>
                                <p:cTn id="121" presetID="53" presetClass="exit" presetSubtype="32" fill="hold" grpId="4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2" dur="500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4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0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5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0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500"/>
                            </p:stCondLst>
                            <p:childTnLst>
                              <p:par>
                                <p:cTn id="1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4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9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4" dur="2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9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4" dur="10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1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6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1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6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>
                            <p:stCondLst>
                              <p:cond delay="500"/>
                            </p:stCondLst>
                            <p:childTnLst>
                              <p:par>
                                <p:cTn id="198" presetID="3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9" dur="5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5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5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2" dur="5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" grpId="0" animBg="1"/>
      <p:bldP spid="118" grpId="0" animBg="1"/>
      <p:bldP spid="132" grpId="0" animBg="1"/>
      <p:bldP spid="138" grpId="0" animBg="1"/>
      <p:bldP spid="143" grpId="0" animBg="1"/>
      <p:bldP spid="144" grpId="0" animBg="1"/>
      <p:bldP spid="147" grpId="0" animBg="1"/>
      <p:bldP spid="148" grpId="0" animBg="1"/>
      <p:bldP spid="149" grpId="0" animBg="1"/>
      <p:bldP spid="150" grpId="0" animBg="1"/>
      <p:bldP spid="154" grpId="0" animBg="1"/>
      <p:bldP spid="155" grpId="0" animBg="1"/>
      <p:bldP spid="156" grpId="0" animBg="1"/>
      <p:bldP spid="156" grpId="1" animBg="1"/>
      <p:bldP spid="156" grpId="2" animBg="1"/>
      <p:bldP spid="156" grpId="3" animBg="1"/>
      <p:bldP spid="156" grpId="4" animBg="1"/>
      <p:bldP spid="168" grpId="0"/>
      <p:bldP spid="169" grpId="0"/>
      <p:bldP spid="2" grpId="0" animBg="1"/>
      <p:bldP spid="110" grpId="0" animBg="1"/>
      <p:bldP spid="173" grpId="0" animBg="1"/>
      <p:bldP spid="178" grpId="0"/>
      <p:bldP spid="179" grpId="0"/>
      <p:bldP spid="180" grpId="0"/>
      <p:bldP spid="18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ravokutnik 54"/>
          <p:cNvSpPr/>
          <p:nvPr/>
        </p:nvSpPr>
        <p:spPr>
          <a:xfrm>
            <a:off x="5495603" y="1195390"/>
            <a:ext cx="252000" cy="5400000"/>
          </a:xfrm>
          <a:prstGeom prst="rect">
            <a:avLst/>
          </a:prstGeom>
          <a:solidFill>
            <a:srgbClr val="EAEADC"/>
          </a:solidFill>
          <a:ln w="95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Rezervirano mjesto broja slajd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34CD1-D8BC-4BBB-B992-629A3917635E}" type="slidenum">
              <a:rPr lang="hr-HR" smtClean="0"/>
              <a:t>4</a:t>
            </a:fld>
            <a:endParaRPr lang="hr-HR"/>
          </a:p>
        </p:txBody>
      </p:sp>
      <p:sp>
        <p:nvSpPr>
          <p:cNvPr id="33" name="Zaobljeni pravokutnik 32">
            <a:hlinkClick r:id="" action="ppaction://hlinkshowjump?jump=endshow"/>
          </p:cNvPr>
          <p:cNvSpPr/>
          <p:nvPr/>
        </p:nvSpPr>
        <p:spPr>
          <a:xfrm>
            <a:off x="8530586" y="59871"/>
            <a:ext cx="432048" cy="234000"/>
          </a:xfrm>
          <a:prstGeom prst="roundRect">
            <a:avLst>
              <a:gd name="adj" fmla="val 0"/>
            </a:avLst>
          </a:prstGeom>
          <a:solidFill>
            <a:srgbClr val="FF000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hr-HR" sz="1300" i="1" dirty="0" smtClean="0">
                <a:solidFill>
                  <a:schemeClr val="bg1"/>
                </a:solidFill>
                <a:latin typeface="Candara" panose="020E0502030303020204" pitchFamily="34" charset="0"/>
              </a:rPr>
              <a:t>x</a:t>
            </a:r>
            <a:endParaRPr lang="hr-HR" sz="1300" i="1" dirty="0">
              <a:solidFill>
                <a:schemeClr val="bg1"/>
              </a:solidFill>
              <a:latin typeface="Candara" panose="020E0502030303020204" pitchFamily="34" charset="0"/>
            </a:endParaRPr>
          </a:p>
        </p:txBody>
      </p:sp>
      <p:sp>
        <p:nvSpPr>
          <p:cNvPr id="24" name="Dijagram toka: Izdvajanje 23"/>
          <p:cNvSpPr/>
          <p:nvPr/>
        </p:nvSpPr>
        <p:spPr>
          <a:xfrm rot="5400000">
            <a:off x="8673838" y="4878125"/>
            <a:ext cx="432048" cy="252000"/>
          </a:xfrm>
          <a:prstGeom prst="flowChartExtract">
            <a:avLst/>
          </a:prstGeom>
          <a:solidFill>
            <a:schemeClr val="bg1"/>
          </a:solidFill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i="1">
              <a:solidFill>
                <a:schemeClr val="bg1"/>
              </a:solidFill>
            </a:endParaRPr>
          </a:p>
        </p:txBody>
      </p:sp>
      <p:sp>
        <p:nvSpPr>
          <p:cNvPr id="25" name="Dijagram toka: Spajanje 24">
            <a:hlinkClick r:id="" action="ppaction://hlinkshowjump?jump=previousslide"/>
          </p:cNvPr>
          <p:cNvSpPr/>
          <p:nvPr/>
        </p:nvSpPr>
        <p:spPr>
          <a:xfrm rot="5400000">
            <a:off x="8355806" y="4878125"/>
            <a:ext cx="432048" cy="252000"/>
          </a:xfrm>
          <a:prstGeom prst="flowChartMerge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i="1">
              <a:solidFill>
                <a:schemeClr val="bg1"/>
              </a:solidFill>
            </a:endParaRPr>
          </a:p>
        </p:txBody>
      </p:sp>
      <p:grpSp>
        <p:nvGrpSpPr>
          <p:cNvPr id="54" name="Grupa 53"/>
          <p:cNvGrpSpPr/>
          <p:nvPr/>
        </p:nvGrpSpPr>
        <p:grpSpPr>
          <a:xfrm>
            <a:off x="4541603" y="827694"/>
            <a:ext cx="2160000" cy="2160001"/>
            <a:chOff x="4810161" y="507118"/>
            <a:chExt cx="2160000" cy="2160001"/>
          </a:xfrm>
          <a:solidFill>
            <a:srgbClr val="EAEADC"/>
          </a:solidFill>
        </p:grpSpPr>
        <p:sp>
          <p:nvSpPr>
            <p:cNvPr id="5" name="Elipsa 4"/>
            <p:cNvSpPr/>
            <p:nvPr/>
          </p:nvSpPr>
          <p:spPr>
            <a:xfrm>
              <a:off x="5710161" y="1406911"/>
              <a:ext cx="360000" cy="360000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18" name="Luk 17"/>
            <p:cNvSpPr/>
            <p:nvPr/>
          </p:nvSpPr>
          <p:spPr>
            <a:xfrm rot="-900000">
              <a:off x="4810161" y="507119"/>
              <a:ext cx="2160000" cy="2160000"/>
            </a:xfrm>
            <a:prstGeom prst="arc">
              <a:avLst>
                <a:gd name="adj1" fmla="val 21582213"/>
                <a:gd name="adj2" fmla="val 1875481"/>
              </a:avLst>
            </a:prstGeom>
            <a:grpFill/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32" name="Luk 31"/>
            <p:cNvSpPr/>
            <p:nvPr/>
          </p:nvSpPr>
          <p:spPr>
            <a:xfrm rot="6300000">
              <a:off x="4810161" y="507118"/>
              <a:ext cx="2160000" cy="2160000"/>
            </a:xfrm>
            <a:prstGeom prst="arc">
              <a:avLst>
                <a:gd name="adj1" fmla="val 21582213"/>
                <a:gd name="adj2" fmla="val 1875481"/>
              </a:avLst>
            </a:prstGeom>
            <a:grpFill/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35" name="Luk 34"/>
            <p:cNvSpPr/>
            <p:nvPr/>
          </p:nvSpPr>
          <p:spPr>
            <a:xfrm rot="900000" flipH="1">
              <a:off x="4810161" y="507118"/>
              <a:ext cx="2160000" cy="2160000"/>
            </a:xfrm>
            <a:prstGeom prst="arc">
              <a:avLst>
                <a:gd name="adj1" fmla="val 21582213"/>
                <a:gd name="adj2" fmla="val 1875481"/>
              </a:avLst>
            </a:prstGeom>
            <a:noFill/>
            <a:ln w="952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cxnSp>
          <p:nvCxnSpPr>
            <p:cNvPr id="16" name="Ravni poveznik 15"/>
            <p:cNvCxnSpPr>
              <a:endCxn id="18" idx="2"/>
            </p:cNvCxnSpPr>
            <p:nvPr/>
          </p:nvCxnSpPr>
          <p:spPr>
            <a:xfrm>
              <a:off x="6065137" y="1643069"/>
              <a:ext cx="861835" cy="246410"/>
            </a:xfrm>
            <a:prstGeom prst="line">
              <a:avLst/>
            </a:prstGeom>
            <a:grpFill/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avni poveznik 10"/>
            <p:cNvCxnSpPr>
              <a:endCxn id="18" idx="0"/>
            </p:cNvCxnSpPr>
            <p:nvPr/>
          </p:nvCxnSpPr>
          <p:spPr>
            <a:xfrm flipV="1">
              <a:off x="6065138" y="1302200"/>
              <a:ext cx="866763" cy="233666"/>
            </a:xfrm>
            <a:prstGeom prst="line">
              <a:avLst/>
            </a:prstGeom>
            <a:grpFill/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Ravni poveznik 11"/>
            <p:cNvCxnSpPr>
              <a:endCxn id="32" idx="0"/>
            </p:cNvCxnSpPr>
            <p:nvPr/>
          </p:nvCxnSpPr>
          <p:spPr>
            <a:xfrm flipH="1">
              <a:off x="5616038" y="1761887"/>
              <a:ext cx="226986" cy="869864"/>
            </a:xfrm>
            <a:prstGeom prst="line">
              <a:avLst/>
            </a:prstGeom>
            <a:grpFill/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Ravni poveznik 14"/>
            <p:cNvCxnSpPr>
              <a:endCxn id="32" idx="2"/>
            </p:cNvCxnSpPr>
            <p:nvPr/>
          </p:nvCxnSpPr>
          <p:spPr>
            <a:xfrm flipH="1">
              <a:off x="5109904" y="1708345"/>
              <a:ext cx="647783" cy="625498"/>
            </a:xfrm>
            <a:prstGeom prst="line">
              <a:avLst/>
            </a:prstGeom>
            <a:grpFill/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Ravni poveznik 27"/>
            <p:cNvCxnSpPr>
              <a:endCxn id="35" idx="0"/>
            </p:cNvCxnSpPr>
            <p:nvPr/>
          </p:nvCxnSpPr>
          <p:spPr>
            <a:xfrm flipH="1" flipV="1">
              <a:off x="4848421" y="1302199"/>
              <a:ext cx="866503" cy="233667"/>
            </a:xfrm>
            <a:prstGeom prst="line">
              <a:avLst/>
            </a:prstGeom>
            <a:grpFill/>
            <a:ln w="952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Ravni poveznik 28"/>
            <p:cNvCxnSpPr>
              <a:endCxn id="35" idx="2"/>
            </p:cNvCxnSpPr>
            <p:nvPr/>
          </p:nvCxnSpPr>
          <p:spPr>
            <a:xfrm flipH="1">
              <a:off x="4853350" y="1642837"/>
              <a:ext cx="864914" cy="246641"/>
            </a:xfrm>
            <a:prstGeom prst="line">
              <a:avLst/>
            </a:prstGeom>
            <a:grpFill/>
            <a:ln w="952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Luk 33"/>
            <p:cNvSpPr/>
            <p:nvPr/>
          </p:nvSpPr>
          <p:spPr>
            <a:xfrm rot="13500000">
              <a:off x="4810161" y="507118"/>
              <a:ext cx="2160000" cy="2160000"/>
            </a:xfrm>
            <a:prstGeom prst="arc">
              <a:avLst>
                <a:gd name="adj1" fmla="val 21582213"/>
                <a:gd name="adj2" fmla="val 1875481"/>
              </a:avLst>
            </a:prstGeom>
            <a:grpFill/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cxnSp>
          <p:nvCxnSpPr>
            <p:cNvPr id="14" name="Ravni poveznik 13"/>
            <p:cNvCxnSpPr>
              <a:endCxn id="34" idx="2"/>
            </p:cNvCxnSpPr>
            <p:nvPr/>
          </p:nvCxnSpPr>
          <p:spPr>
            <a:xfrm flipH="1" flipV="1">
              <a:off x="5633607" y="538033"/>
              <a:ext cx="219465" cy="868879"/>
            </a:xfrm>
            <a:prstGeom prst="line">
              <a:avLst/>
            </a:prstGeom>
            <a:grpFill/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Ravni poveznik 12"/>
            <p:cNvCxnSpPr>
              <a:endCxn id="34" idx="0"/>
            </p:cNvCxnSpPr>
            <p:nvPr/>
          </p:nvCxnSpPr>
          <p:spPr>
            <a:xfrm flipH="1" flipV="1">
              <a:off x="5122544" y="827404"/>
              <a:ext cx="641270" cy="636673"/>
            </a:xfrm>
            <a:prstGeom prst="line">
              <a:avLst/>
            </a:prstGeom>
            <a:grpFill/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Elipsa 35"/>
            <p:cNvSpPr/>
            <p:nvPr/>
          </p:nvSpPr>
          <p:spPr>
            <a:xfrm>
              <a:off x="5800161" y="1496911"/>
              <a:ext cx="180000" cy="180000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</p:grpSp>
      <p:sp>
        <p:nvSpPr>
          <p:cNvPr id="23" name="Zaobljeni pravokutnik 22"/>
          <p:cNvSpPr/>
          <p:nvPr/>
        </p:nvSpPr>
        <p:spPr>
          <a:xfrm>
            <a:off x="1547664" y="1574754"/>
            <a:ext cx="2016224" cy="665882"/>
          </a:xfrm>
          <a:prstGeom prst="roundRect">
            <a:avLst>
              <a:gd name="adj" fmla="val 0"/>
            </a:avLst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hr-HR" sz="1600" i="1" dirty="0" smtClean="0">
                <a:solidFill>
                  <a:schemeClr val="bg1"/>
                </a:solidFill>
                <a:latin typeface="Candara" panose="020E0502030303020204" pitchFamily="34" charset="0"/>
              </a:rPr>
              <a:t>Model vjetrulje</a:t>
            </a:r>
          </a:p>
          <a:p>
            <a:pPr algn="ctr"/>
            <a:r>
              <a:rPr lang="hr-HR" sz="1600" i="1" dirty="0" smtClean="0">
                <a:solidFill>
                  <a:schemeClr val="bg1"/>
                </a:solidFill>
                <a:latin typeface="Candara" panose="020E0502030303020204" pitchFamily="34" charset="0"/>
              </a:rPr>
              <a:t>Fausta Vrančića</a:t>
            </a:r>
            <a:endParaRPr lang="hr-HR" sz="1600" i="1" dirty="0">
              <a:solidFill>
                <a:schemeClr val="bg1"/>
              </a:solidFill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0138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3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31E45DDC70B3F4CB7D93E3D9C5BE227" ma:contentTypeVersion="10" ma:contentTypeDescription="Stvaranje novog dokumenta." ma:contentTypeScope="" ma:versionID="0a7353198890ef1f9a7f723f6734d625">
  <xsd:schema xmlns:xsd="http://www.w3.org/2001/XMLSchema" xmlns:xs="http://www.w3.org/2001/XMLSchema" xmlns:p="http://schemas.microsoft.com/office/2006/metadata/properties" xmlns:ns2="64a39961-3285-4b83-ab38-a53665f7c43d" targetNamespace="http://schemas.microsoft.com/office/2006/metadata/properties" ma:root="true" ma:fieldsID="fe6d44f9d5bbac193ea57ed27ee5ac35" ns2:_="">
    <xsd:import namespace="64a39961-3285-4b83-ab38-a53665f7c43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a39961-3285-4b83-ab38-a53665f7c4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Vrsta sadržaja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021E360-6674-4511-9769-7399D47F4DD3}"/>
</file>

<file path=customXml/itemProps2.xml><?xml version="1.0" encoding="utf-8"?>
<ds:datastoreItem xmlns:ds="http://schemas.openxmlformats.org/officeDocument/2006/customXml" ds:itemID="{943A6457-11BE-454F-9082-151C9A793B51}"/>
</file>

<file path=customXml/itemProps3.xml><?xml version="1.0" encoding="utf-8"?>
<ds:datastoreItem xmlns:ds="http://schemas.openxmlformats.org/officeDocument/2006/customXml" ds:itemID="{A5507BAD-FAC9-45BC-A0C5-C9818B8725E2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957</TotalTime>
  <Words>238</Words>
  <Application>Microsoft Office PowerPoint</Application>
  <PresentationFormat>Prikaz na zaslonu (4:3)</PresentationFormat>
  <Paragraphs>128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4</vt:i4>
      </vt:variant>
    </vt:vector>
  </HeadingPairs>
  <TitlesOfParts>
    <vt:vector size="5" baseType="lpstr">
      <vt:lpstr>Tema sustava Office</vt:lpstr>
      <vt:lpstr>PowerPointova prezentacija</vt:lpstr>
      <vt:lpstr>PowerPointova prezentacija</vt:lpstr>
      <vt:lpstr>PowerPointova prezentacija</vt:lpstr>
      <vt:lpstr>PowerPointova prezentacija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prezentacija</dc:title>
  <dc:creator>Bosko</dc:creator>
  <cp:lastModifiedBy>Bosko</cp:lastModifiedBy>
  <cp:revision>141</cp:revision>
  <dcterms:created xsi:type="dcterms:W3CDTF">2014-11-05T23:21:33Z</dcterms:created>
  <dcterms:modified xsi:type="dcterms:W3CDTF">2014-11-17T14:54:02Z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0x010100D31E45DDC70B3F4CB7D93E3D9C5BE227</vt:lpwstr>
  </property>
</Properties>
</file>