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4DFCC-A5C8-4974-9731-58BD62B5068D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3FDDE-1F14-4517-99EF-D566733CEC9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306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hvala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3FDDE-1F14-4517-99EF-D566733CEC96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10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490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81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15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831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725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01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863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25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88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719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7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04C4A-C7E7-4009-980D-50790A999575}" type="datetimeFigureOut">
              <a:rPr lang="hr-HR" smtClean="0"/>
              <a:t>3.12.2020.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3E674-BD2C-47F1-88BD-C1B6C54230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660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Samovrednovanje</a:t>
            </a:r>
            <a:r>
              <a:rPr lang="hr-HR" dirty="0" smtClean="0"/>
              <a:t> digitalne zrelosti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OŠ PRIMOŠTEN</a:t>
            </a:r>
          </a:p>
          <a:p>
            <a:endParaRPr lang="hr-HR" sz="1000" dirty="0" smtClean="0"/>
          </a:p>
          <a:p>
            <a:r>
              <a:rPr lang="hr-HR" sz="1000" dirty="0" smtClean="0"/>
              <a:t>Primošten, 3. XII. 2020.</a:t>
            </a:r>
            <a:endParaRPr lang="hr-HR" sz="1000" dirty="0"/>
          </a:p>
          <a:p>
            <a:endParaRPr lang="hr-HR" sz="1000" dirty="0" smtClean="0"/>
          </a:p>
          <a:p>
            <a:r>
              <a:rPr lang="hr-HR" sz="1000" dirty="0" smtClean="0"/>
              <a:t>PRIPREMIO: DR. SC. NEDJELJKO MARINOV, RAVNATELJ</a:t>
            </a:r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708027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40" y="692696"/>
            <a:ext cx="5760720" cy="2041525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683568" y="31409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A.</a:t>
            </a:r>
            <a:r>
              <a:rPr lang="vi-VN" dirty="0" smtClean="0"/>
              <a:t>	</a:t>
            </a:r>
            <a:r>
              <a:rPr lang="vi-VN" sz="1200" dirty="0" smtClean="0"/>
              <a:t>Korištenje postojećih digitalnih sadržaja u procesima učenja i poučavanja - 5</a:t>
            </a:r>
          </a:p>
          <a:p>
            <a:r>
              <a:rPr lang="vi-VN" sz="1200" dirty="0" smtClean="0"/>
              <a:t>B.	Primjena digitalnih tehnologija koje omogućuju aktivnije sudjelovanje učenika - 5</a:t>
            </a:r>
          </a:p>
          <a:p>
            <a:r>
              <a:rPr lang="vi-VN" sz="1200" dirty="0" smtClean="0"/>
              <a:t>C.	Primjena digitalnih tehnologija koje potiču kreativnost učenika - 4 </a:t>
            </a:r>
          </a:p>
          <a:p>
            <a:r>
              <a:rPr lang="vi-VN" sz="1200" dirty="0" smtClean="0"/>
              <a:t>D.	Primjena digitalnih tehnologija za individualne potrebe učenika - 3</a:t>
            </a:r>
          </a:p>
          <a:p>
            <a:r>
              <a:rPr lang="vi-VN" sz="1200" dirty="0" smtClean="0"/>
              <a:t>E.	Izrada digitalnih sadržaja - 3</a:t>
            </a:r>
          </a:p>
          <a:p>
            <a:r>
              <a:rPr lang="vi-VN" sz="1200" dirty="0" smtClean="0"/>
              <a:t>F.	Zaštita autorskih prava - 5</a:t>
            </a:r>
          </a:p>
          <a:p>
            <a:r>
              <a:rPr lang="vi-VN" sz="1200" dirty="0" smtClean="0"/>
              <a:t>G.	Poticanje učenika na izradu digitalnih sadržaja - 5</a:t>
            </a:r>
          </a:p>
          <a:p>
            <a:r>
              <a:rPr lang="vi-VN" sz="1200" dirty="0" smtClean="0"/>
              <a:t>H.	Vrednovanje učeničkih postignuća primjenom digitalnih tehnologija - 5</a:t>
            </a:r>
          </a:p>
          <a:p>
            <a:r>
              <a:rPr lang="vi-VN" sz="1200" dirty="0" smtClean="0"/>
              <a:t>I.	Pružanje pravodobnih povratnih informacija primjenom digitalnih tehnologija - 3</a:t>
            </a:r>
          </a:p>
          <a:p>
            <a:r>
              <a:rPr lang="vi-VN" sz="1200" dirty="0" smtClean="0"/>
              <a:t>J.	Vršnjačko vrednovanje ili samovrednovanje primjenom digitalnih tehnologija -1</a:t>
            </a:r>
          </a:p>
          <a:p>
            <a:r>
              <a:rPr lang="vi-VN" sz="1200" dirty="0" smtClean="0"/>
              <a:t>K.	Iskustvo učenika u primjeni digitalnih tehnologija za učenje - 4</a:t>
            </a:r>
          </a:p>
          <a:p>
            <a:r>
              <a:rPr lang="vi-VN" sz="1200" dirty="0" smtClean="0"/>
              <a:t>L.	Međusobna suradnja učenika primjenom digitalnih tehnologija - 4</a:t>
            </a:r>
          </a:p>
          <a:p>
            <a:r>
              <a:rPr lang="vi-VN" sz="1200" dirty="0" smtClean="0"/>
              <a:t>M.	Učeničko dokumentiranje vlastitih postignuća -5</a:t>
            </a:r>
            <a:endParaRPr lang="vi-VN" sz="1200" dirty="0"/>
          </a:p>
        </p:txBody>
      </p:sp>
    </p:spTree>
    <p:extLst>
      <p:ext uri="{BB962C8B-B14F-4D97-AF65-F5344CB8AC3E}">
        <p14:creationId xmlns:p14="http://schemas.microsoft.com/office/powerpoint/2010/main" val="239665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548680"/>
            <a:ext cx="83074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Razvoj digitalnih kompetencija</a:t>
            </a:r>
          </a:p>
          <a:p>
            <a:r>
              <a:rPr lang="vi-VN" b="1" dirty="0" smtClean="0"/>
              <a:t>Razina 5: Digitalno zrela</a:t>
            </a:r>
            <a:r>
              <a:rPr lang="vi-VN" dirty="0" smtClean="0"/>
              <a:t> </a:t>
            </a:r>
            <a:endParaRPr lang="hr-HR" dirty="0" smtClean="0"/>
          </a:p>
          <a:p>
            <a:endParaRPr lang="hr-HR" dirty="0" smtClean="0"/>
          </a:p>
          <a:p>
            <a:r>
              <a:rPr lang="vi-VN" dirty="0" smtClean="0"/>
              <a:t>Prema rezultatu samovrednovanja</a:t>
            </a:r>
          </a:p>
          <a:p>
            <a:r>
              <a:rPr lang="vi-VN" dirty="0" smtClean="0"/>
              <a:t>Opće karakteristike razine su: </a:t>
            </a:r>
            <a:endParaRPr lang="hr-HR" dirty="0" smtClean="0"/>
          </a:p>
          <a:p>
            <a:r>
              <a:rPr lang="vi-VN" dirty="0" smtClean="0"/>
              <a:t>Gotovo svi djelatnici škole kontinuirano razvijaju vlastite digitalne kompetencije. </a:t>
            </a:r>
            <a:endParaRPr lang="hr-HR" dirty="0" smtClean="0"/>
          </a:p>
          <a:p>
            <a:r>
              <a:rPr lang="vi-VN" dirty="0" smtClean="0"/>
              <a:t>Nastavnici sudjeluju u programima usavršavanja vezanim uz primjenu digitalnih tehnologija s ciljem unaprjeđenja učenja i poučavanja te je kod gotovo svih prisutno dovoljno samopouzdanja u proces poučavanja uključiti digitalnu tehnologiju i digitalne sadržaje, kao i uvoditi inovativne načine poučavanja primjenom digitalnih tehnologija (poput obrnute učionice, istraživačkog učenja, igrifikacije i sl.). </a:t>
            </a:r>
            <a:endParaRPr lang="hr-HR" dirty="0" smtClean="0"/>
          </a:p>
          <a:p>
            <a:r>
              <a:rPr lang="vi-VN" dirty="0" smtClean="0"/>
              <a:t>Također, gotovo svi nastavnici poučavaju učenike o sigurnom i odgovornom ponašanju te poštivanju drugih osoba na internetu, o provjeravanju pouzdanosti informacija s interneta i važnosti navođenja izvora za djela drugih osoba koja se mogu pronaći na internetu. </a:t>
            </a:r>
            <a:endParaRPr lang="hr-HR" dirty="0" smtClean="0"/>
          </a:p>
          <a:p>
            <a:r>
              <a:rPr lang="vi-VN" dirty="0" smtClean="0"/>
              <a:t>Međusobno razmjenjivanje iskustva o primjeni digitalnih tehnologija postoji kod gotovo svih djelatnika unutar i izvan konteksta škole te gotovo svi potiču učenike na primjenu digitalnih tehnologija u suradnji na međupredmetnim projektima.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437956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78286" y="545596"/>
            <a:ext cx="5760720" cy="1896745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236925" y="3429000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A.	Usavršavanje i razvoj digitalnih kompetencija djelatnika - 5</a:t>
            </a:r>
          </a:p>
          <a:p>
            <a:r>
              <a:rPr lang="vi-VN" sz="1200" dirty="0" smtClean="0"/>
              <a:t>B.	Usavršavanje digitalnih kompetencija nastavnika s ciljem unaprjeđenja učenja i poučavanja - 4</a:t>
            </a:r>
          </a:p>
          <a:p>
            <a:r>
              <a:rPr lang="vi-VN" sz="1200" dirty="0" smtClean="0"/>
              <a:t>C.	Samopouzdanje nastavnika u primjeni digitalnih tehnologija - 4</a:t>
            </a:r>
          </a:p>
          <a:p>
            <a:r>
              <a:rPr lang="vi-VN" sz="1200" dirty="0" smtClean="0"/>
              <a:t>D.	Inovativni načini poučavanja - 3</a:t>
            </a:r>
          </a:p>
          <a:p>
            <a:r>
              <a:rPr lang="vi-VN" sz="1200" dirty="0" smtClean="0"/>
              <a:t>E.	Poučavanje učenika o ponašanju na internetu - 4</a:t>
            </a:r>
          </a:p>
          <a:p>
            <a:r>
              <a:rPr lang="vi-VN" sz="1200" dirty="0" smtClean="0"/>
              <a:t>F.	Poučavanje učenika o pouzdanosti informacija na internetu - 5</a:t>
            </a:r>
          </a:p>
          <a:p>
            <a:r>
              <a:rPr lang="vi-VN" sz="1200" dirty="0" smtClean="0"/>
              <a:t>G.	Poučavanje učenika o navođenju izvora s interneta - 5</a:t>
            </a:r>
          </a:p>
          <a:p>
            <a:r>
              <a:rPr lang="vi-VN" sz="1200" dirty="0" smtClean="0"/>
              <a:t>H.	Informalno učenje djelatnika - 5</a:t>
            </a:r>
          </a:p>
          <a:p>
            <a:r>
              <a:rPr lang="vi-VN" sz="1200" dirty="0" smtClean="0"/>
              <a:t>I.	Poticanje učenika na primjenu digitalnih tehnologija u međupredmetnim projektima - 5</a:t>
            </a:r>
          </a:p>
          <a:p>
            <a:r>
              <a:rPr lang="vi-VN" sz="1200" dirty="0" smtClean="0"/>
              <a:t>J.	Suradnja djelatnika s kolegama iz drugih škola ili zajednica korisnika - 5</a:t>
            </a:r>
            <a:endParaRPr lang="vi-VN" sz="1200" dirty="0"/>
          </a:p>
        </p:txBody>
      </p:sp>
    </p:spTree>
    <p:extLst>
      <p:ext uri="{BB962C8B-B14F-4D97-AF65-F5344CB8AC3E}">
        <p14:creationId xmlns:p14="http://schemas.microsoft.com/office/powerpoint/2010/main" val="119732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112474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Digitalna kultura</a:t>
            </a:r>
          </a:p>
          <a:p>
            <a:r>
              <a:rPr lang="hr-HR" b="1" dirty="0" smtClean="0"/>
              <a:t>Razina 4: Digitalno napredna</a:t>
            </a:r>
            <a:r>
              <a:rPr lang="hr-HR" dirty="0" smtClean="0"/>
              <a:t> </a:t>
            </a:r>
          </a:p>
          <a:p>
            <a:r>
              <a:rPr lang="hr-HR" dirty="0" smtClean="0"/>
              <a:t>Prema rezultatu </a:t>
            </a:r>
            <a:r>
              <a:rPr lang="hr-HR" dirty="0" err="1" smtClean="0"/>
              <a:t>samovrednovanja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Opće karakteristike razine su: </a:t>
            </a:r>
          </a:p>
          <a:p>
            <a:r>
              <a:rPr lang="hr-HR" dirty="0" smtClean="0"/>
              <a:t>Većina djelatnika škole koristi elektroničku poštu i druge sustave za komunikaciju, informiranje i izvještavanje (npr. društvene mreže, e-Dnevnik, </a:t>
            </a:r>
            <a:r>
              <a:rPr lang="hr-HR" dirty="0" err="1" smtClean="0"/>
              <a:t>Loomen</a:t>
            </a:r>
            <a:r>
              <a:rPr lang="hr-HR" dirty="0" smtClean="0"/>
              <a:t>, mrežna stranica škole i sl.). </a:t>
            </a:r>
          </a:p>
          <a:p>
            <a:r>
              <a:rPr lang="hr-HR" dirty="0" smtClean="0"/>
              <a:t>Pravila poželjnog ponašanja na Internetu su javno objavljena i dostupna svima. Uprava škole osigurava nastavnicima informacije o intelektualnom vlasništvu i autorskom pravu, te organizira edukacije. </a:t>
            </a:r>
          </a:p>
          <a:p>
            <a:r>
              <a:rPr lang="hr-HR" dirty="0" smtClean="0"/>
              <a:t>Škola ima iskustvo sudjelovanja na više projekata koji uključuju digitalne tehnologije.</a:t>
            </a:r>
          </a:p>
          <a:p>
            <a:r>
              <a:rPr lang="hr-HR" dirty="0" smtClean="0"/>
              <a:t>Većina nastavnika i učenika koristi zajedničko </a:t>
            </a:r>
            <a:r>
              <a:rPr lang="hr-HR" dirty="0" err="1" smtClean="0"/>
              <a:t>online</a:t>
            </a:r>
            <a:r>
              <a:rPr lang="hr-HR" dirty="0" smtClean="0"/>
              <a:t> mjesto za pohranu ili dijeljenje digitalnih sadržaja (npr. </a:t>
            </a:r>
            <a:r>
              <a:rPr lang="hr-HR" dirty="0" err="1" smtClean="0"/>
              <a:t>Edutorij</a:t>
            </a:r>
            <a:r>
              <a:rPr lang="hr-HR" dirty="0" smtClean="0"/>
              <a:t>, </a:t>
            </a:r>
            <a:r>
              <a:rPr lang="hr-HR" dirty="0" err="1" smtClean="0"/>
              <a:t>Loomen</a:t>
            </a:r>
            <a:r>
              <a:rPr lang="hr-HR" dirty="0" smtClean="0"/>
              <a:t> i sl.).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6202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672" y="692696"/>
            <a:ext cx="5760720" cy="1967865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899632" y="3645024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A.	Korištenje elektroničke pošte - 5</a:t>
            </a:r>
          </a:p>
          <a:p>
            <a:pPr marL="342900" indent="-342900">
              <a:buAutoNum type="alphaUcPeriod" startAt="2"/>
            </a:pPr>
            <a:r>
              <a:rPr lang="hr-HR" dirty="0" smtClean="0"/>
              <a:t>           Korištenje naprednijih sustava za komunikaciju, informiranje i   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izvještavanje - 4</a:t>
            </a:r>
          </a:p>
          <a:p>
            <a:r>
              <a:rPr lang="hr-HR" dirty="0" smtClean="0"/>
              <a:t>C.	Pravila poželjnog ponašanja na </a:t>
            </a:r>
            <a:r>
              <a:rPr lang="hr-HR" dirty="0" err="1" smtClean="0"/>
              <a:t>internetu</a:t>
            </a:r>
            <a:r>
              <a:rPr lang="hr-HR" dirty="0" smtClean="0"/>
              <a:t> (engl. </a:t>
            </a:r>
            <a:r>
              <a:rPr lang="hr-HR" dirty="0" err="1" smtClean="0"/>
              <a:t>Netiquette</a:t>
            </a:r>
            <a:r>
              <a:rPr lang="hr-HR" dirty="0" smtClean="0"/>
              <a:t>) - 2</a:t>
            </a:r>
          </a:p>
          <a:p>
            <a:r>
              <a:rPr lang="hr-HR" dirty="0" smtClean="0"/>
              <a:t>D.	Autorsko pravo i intelektualno vlasništvo - 3</a:t>
            </a:r>
          </a:p>
          <a:p>
            <a:r>
              <a:rPr lang="hr-HR" dirty="0" smtClean="0"/>
              <a:t>E.	Projekti koji uključuju digitalne tehnologije - 4</a:t>
            </a:r>
          </a:p>
          <a:p>
            <a:r>
              <a:rPr lang="hr-HR" dirty="0" smtClean="0"/>
              <a:t>F.	Korištenje repozitorija od strane nastavnika - 4</a:t>
            </a:r>
          </a:p>
          <a:p>
            <a:r>
              <a:rPr lang="hr-HR" dirty="0" smtClean="0"/>
              <a:t>G.	Korištenje repozitorija od strane učenika – 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8552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620688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Infrastruktura</a:t>
            </a:r>
          </a:p>
          <a:p>
            <a:r>
              <a:rPr lang="hr-HR" b="1" dirty="0" smtClean="0"/>
              <a:t>Razina 5: Digitalno zrela</a:t>
            </a:r>
            <a:endParaRPr lang="hr-HR" dirty="0" smtClean="0"/>
          </a:p>
          <a:p>
            <a:r>
              <a:rPr lang="hr-HR" dirty="0" smtClean="0"/>
              <a:t>Prema rezultatu </a:t>
            </a:r>
            <a:r>
              <a:rPr lang="hr-HR" dirty="0" err="1" smtClean="0"/>
              <a:t>samovrednovanja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Opće karakteristike razine su: </a:t>
            </a:r>
          </a:p>
          <a:p>
            <a:r>
              <a:rPr lang="hr-HR" dirty="0" smtClean="0"/>
              <a:t>Pristup </a:t>
            </a:r>
            <a:r>
              <a:rPr lang="hr-HR" dirty="0" err="1" smtClean="0"/>
              <a:t>internetu</a:t>
            </a:r>
            <a:r>
              <a:rPr lang="hr-HR" dirty="0" smtClean="0"/>
              <a:t> je moguć na prostoru cijele škole, za djelatnike i učenike. </a:t>
            </a:r>
          </a:p>
          <a:p>
            <a:r>
              <a:rPr lang="hr-HR" dirty="0" smtClean="0"/>
              <a:t>Gotovo svi učenici, nastavnici i nenastavno osoblja imaju na raspolaganju digitalnu tehnologiju u nastavnom i nenastavnom procesu. </a:t>
            </a:r>
          </a:p>
          <a:p>
            <a:r>
              <a:rPr lang="hr-HR" dirty="0" smtClean="0"/>
              <a:t>Osigurana tehnička potpora u školi učinkovita je u gotovim svim slučajevima. </a:t>
            </a:r>
          </a:p>
          <a:p>
            <a:r>
              <a:rPr lang="hr-HR" dirty="0" smtClean="0"/>
              <a:t>Sustav za zaštitu računalno-komunikacijske infrastrukture koristi se na računalima ravnatelja i suradnika te na gotovo svoj opremi nastavnika. </a:t>
            </a:r>
          </a:p>
          <a:p>
            <a:r>
              <a:rPr lang="hr-HR" dirty="0" smtClean="0"/>
              <a:t>Onemogućena je instalacija nelegalne programske opreme.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5389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707162" y="548680"/>
            <a:ext cx="5760720" cy="20129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347162" y="2924944"/>
            <a:ext cx="6480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A.	Pristup internetu - 5</a:t>
            </a:r>
          </a:p>
          <a:p>
            <a:r>
              <a:rPr lang="vi-VN" dirty="0" smtClean="0"/>
              <a:t>B.	Digitalni uređaji za učenike - 5</a:t>
            </a:r>
          </a:p>
          <a:p>
            <a:r>
              <a:rPr lang="vi-VN" dirty="0" smtClean="0"/>
              <a:t>C.	Digitalni uređaji za nastavnike - 5</a:t>
            </a:r>
          </a:p>
          <a:p>
            <a:r>
              <a:rPr lang="vi-VN" dirty="0" smtClean="0"/>
              <a:t>D.	Ostali digitalni uređaji za nastavnike - 4</a:t>
            </a:r>
          </a:p>
          <a:p>
            <a:r>
              <a:rPr lang="vi-VN" dirty="0" smtClean="0"/>
              <a:t>E.	Digitalni uređaji za ostale djelatnike - 5</a:t>
            </a:r>
          </a:p>
          <a:p>
            <a:r>
              <a:rPr lang="vi-VN" dirty="0" smtClean="0"/>
              <a:t>F.	Tehnička potpora - 4</a:t>
            </a:r>
          </a:p>
          <a:p>
            <a:r>
              <a:rPr lang="vi-VN" dirty="0" smtClean="0"/>
              <a:t>G.	Sustav informacijske sigurnosti - 5</a:t>
            </a:r>
          </a:p>
          <a:p>
            <a:r>
              <a:rPr lang="vi-VN" dirty="0" smtClean="0"/>
              <a:t>H.	Kontrola legalnosti programske potpore - 2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87771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196752"/>
            <a:ext cx="7056784" cy="298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76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3491880" y="1988840"/>
            <a:ext cx="2029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502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692696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 smtClean="0"/>
              <a:t>Analizom rezultata samovrednovanja po svim područjima vi ste na razini (4) Digitalno napredna!</a:t>
            </a:r>
          </a:p>
          <a:p>
            <a:pPr algn="just"/>
            <a:r>
              <a:rPr lang="vi-VN" dirty="0" smtClean="0"/>
              <a:t>Opis razine:</a:t>
            </a:r>
          </a:p>
          <a:p>
            <a:pPr algn="just"/>
            <a:r>
              <a:rPr lang="vi-VN" dirty="0" smtClean="0"/>
              <a:t>Škola ima plan digitalizacije koji uključuje digitalnu infrastrukturu i razvoj digitalnih kompetencija djelatnika. </a:t>
            </a:r>
            <a:endParaRPr lang="hr-HR" dirty="0" smtClean="0"/>
          </a:p>
          <a:p>
            <a:pPr algn="just"/>
            <a:r>
              <a:rPr lang="vi-VN" dirty="0" smtClean="0"/>
              <a:t>Djelatnici škole kontinuirano razvijaju vlastite digitalne kompetencije. Opremanje digitalnim tehnologijama kao i unaprjeđenje digitalnih kompetencija djelatnika provodi se prema planu i kontinuirano. </a:t>
            </a:r>
            <a:endParaRPr lang="hr-HR" dirty="0" smtClean="0"/>
          </a:p>
          <a:p>
            <a:pPr algn="just"/>
            <a:r>
              <a:rPr lang="vi-VN" dirty="0" smtClean="0"/>
              <a:t>Informacijski sustavi su međusobno povezani na razini škole, a neki i s osnivačima. </a:t>
            </a:r>
            <a:endParaRPr lang="hr-HR" dirty="0" smtClean="0"/>
          </a:p>
          <a:p>
            <a:pPr algn="just"/>
            <a:r>
              <a:rPr lang="vi-VN" dirty="0" smtClean="0"/>
              <a:t>Digitalni podaci prikupljeni putem informacijskih sustava se obrađuju te ih većina djelatnika primjenjuje u svrhu podizanja kvalitete. </a:t>
            </a:r>
            <a:endParaRPr lang="hr-HR" dirty="0" smtClean="0"/>
          </a:p>
          <a:p>
            <a:pPr algn="just"/>
            <a:r>
              <a:rPr lang="vi-VN" dirty="0" smtClean="0"/>
              <a:t>Većina nastavnika u procesu poučavanja koristi digitalne sadržaje s interneta te izrađuje vlastite digitalne sadržaje. </a:t>
            </a:r>
            <a:endParaRPr lang="hr-HR" dirty="0" smtClean="0"/>
          </a:p>
          <a:p>
            <a:pPr algn="just"/>
            <a:r>
              <a:rPr lang="vi-VN" dirty="0" smtClean="0"/>
              <a:t>Kod većine nastavnika je vidljiva i primjena digitalnih tehnologija u procesu vrednovanja učeničkih postignuća kao i u prilagodbi nastave individualnim potrebama učenika.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37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755576" y="1443841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Većina učenika primijenjuje digitalne tehnologije za učenje i međusobnu suradnju. </a:t>
            </a:r>
            <a:endParaRPr lang="hr-HR" dirty="0" smtClean="0"/>
          </a:p>
          <a:p>
            <a:r>
              <a:rPr lang="hr-HR" dirty="0" smtClean="0"/>
              <a:t>N</a:t>
            </a:r>
            <a:r>
              <a:rPr lang="vi-VN" dirty="0" smtClean="0"/>
              <a:t>astavnici i učenici koriste zajedničko online mjesto za pohranu ili dijeljenje digitalnih sadržaja, primjerice Edutorij ili Loomen. </a:t>
            </a:r>
            <a:endParaRPr lang="hr-HR" dirty="0" smtClean="0"/>
          </a:p>
          <a:p>
            <a:r>
              <a:rPr lang="vi-VN" dirty="0" smtClean="0"/>
              <a:t>Škola ima iskustvo sudjelovanja na više projekata koji uključuju digitalne tehnologije. </a:t>
            </a:r>
            <a:endParaRPr lang="hr-HR" dirty="0" smtClean="0"/>
          </a:p>
          <a:p>
            <a:r>
              <a:rPr lang="vi-VN" dirty="0" smtClean="0"/>
              <a:t>Pristup internetu moguć je iz pojedinih školskih prostorija, za djelatnike i učenike. </a:t>
            </a:r>
            <a:endParaRPr lang="hr-HR" dirty="0" smtClean="0"/>
          </a:p>
          <a:p>
            <a:r>
              <a:rPr lang="vi-VN" dirty="0" smtClean="0"/>
              <a:t>Učenici i nastavnici imaju mogućnost koristiti digitalnu tehnologiju izvan informatičke učionice. </a:t>
            </a:r>
            <a:endParaRPr lang="hr-HR" dirty="0" smtClean="0"/>
          </a:p>
          <a:p>
            <a:r>
              <a:rPr lang="vi-VN" dirty="0" smtClean="0"/>
              <a:t>Osigurana tehnička potpora u školi učinkovita je u većini slučajeva.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025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40" y="1208405"/>
            <a:ext cx="5760720" cy="444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8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40" y="1424622"/>
            <a:ext cx="5760720" cy="400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7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332656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Planiranje, upravljanje i vođenje</a:t>
            </a:r>
          </a:p>
          <a:p>
            <a:r>
              <a:rPr lang="vi-VN" b="1" dirty="0" smtClean="0"/>
              <a:t>Razina 2: Digitalna početnica</a:t>
            </a:r>
            <a:r>
              <a:rPr lang="vi-VN" dirty="0" smtClean="0"/>
              <a:t>*</a:t>
            </a:r>
          </a:p>
          <a:p>
            <a:r>
              <a:rPr lang="vi-VN" dirty="0" smtClean="0"/>
              <a:t>* Prema rezultatu samovrednovanja</a:t>
            </a:r>
          </a:p>
          <a:p>
            <a:r>
              <a:rPr lang="vi-VN" dirty="0" smtClean="0"/>
              <a:t>Opće karakteristike razine su: </a:t>
            </a:r>
            <a:endParaRPr lang="hr-HR" dirty="0" smtClean="0"/>
          </a:p>
          <a:p>
            <a:r>
              <a:rPr lang="vi-VN" dirty="0" smtClean="0"/>
              <a:t>Ne postoji plan digitalizacije, ali se pojedini elementi primjene digitalnih tehnologija nalaze u drugim školskim dokumentima. </a:t>
            </a:r>
            <a:endParaRPr lang="hr-HR" dirty="0" smtClean="0"/>
          </a:p>
          <a:p>
            <a:r>
              <a:rPr lang="vi-VN" dirty="0" smtClean="0"/>
              <a:t>U definiranju strateških smjernica i ciljeva primjene digitalnih tehnologija u procesima učenja i poučavanja te poslovanja sudjeluje samo ravnatelj. Provodi se vrednovanje rezultata, ali onih koji nisu vezani uz primjenu digitalnih tehnologija. </a:t>
            </a:r>
            <a:endParaRPr lang="hr-HR" dirty="0" smtClean="0"/>
          </a:p>
          <a:p>
            <a:r>
              <a:rPr lang="vi-VN" dirty="0" smtClean="0"/>
              <a:t>Opremanje škole digitalnim tehnologijama za potrebe učenja i poučavanja se provodi ad hoc, a unaprjeđenje digitalnih kompetencija djelatnika ovisi o njihovim individualnim ambicijama. </a:t>
            </a:r>
            <a:endParaRPr lang="hr-HR" dirty="0" smtClean="0"/>
          </a:p>
          <a:p>
            <a:r>
              <a:rPr lang="vi-VN" dirty="0" smtClean="0"/>
              <a:t>Primjena digitalnih tehnologija za potrebe poslovanja se provodi u skladu s mogućnostima. Informacijski sustavi nisu međusobno povezani, a prikupljeni digitalni podaci se obrađuju te su dostupni samo ravnatelju. </a:t>
            </a:r>
            <a:endParaRPr lang="hr-HR" dirty="0" smtClean="0"/>
          </a:p>
          <a:p>
            <a:r>
              <a:rPr lang="vi-VN" dirty="0" smtClean="0"/>
              <a:t>Tek manjina djelatnika primjenjuje digitalne podatke u svrhu podizanja kvalitete poučavanja i uspjeha učenika. </a:t>
            </a:r>
            <a:endParaRPr lang="hr-HR" dirty="0" smtClean="0"/>
          </a:p>
          <a:p>
            <a:r>
              <a:rPr lang="vi-VN" dirty="0" smtClean="0"/>
              <a:t>Postoje preporuke za reguliranje prava pristupa, ali se redovito ne primjenjuju. </a:t>
            </a:r>
            <a:endParaRPr lang="hr-HR" dirty="0" smtClean="0"/>
          </a:p>
          <a:p>
            <a:r>
              <a:rPr lang="vi-VN" dirty="0" smtClean="0"/>
              <a:t>Primjena digitalnih tehnologija u procesu poučavanja učenika s posebnim odgojno-obrazovnim potrebama (uključujući i nadarene učenike) svodi se na individualno zalaganje pojedinih djelatnika.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24917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611560" y="404664"/>
            <a:ext cx="4352925" cy="2790825"/>
          </a:xfrm>
          <a:prstGeom prst="rect">
            <a:avLst/>
          </a:prstGeom>
        </p:spPr>
      </p:pic>
      <p:pic>
        <p:nvPicPr>
          <p:cNvPr id="3" name="Slika 2"/>
          <p:cNvPicPr/>
          <p:nvPr/>
        </p:nvPicPr>
        <p:blipFill>
          <a:blip r:embed="rId3"/>
          <a:stretch>
            <a:fillRect/>
          </a:stretch>
        </p:blipFill>
        <p:spPr>
          <a:xfrm>
            <a:off x="4964485" y="3417528"/>
            <a:ext cx="36957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7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39552" y="612845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A.	Strateške smjernice i ciljevi primjene digitalnih tehnologija -4</a:t>
            </a:r>
          </a:p>
          <a:p>
            <a:r>
              <a:rPr lang="vi-VN" dirty="0" smtClean="0"/>
              <a:t>B.	Uključenost u definiranje strateških smjernica ili ciljeva - 2</a:t>
            </a:r>
          </a:p>
          <a:p>
            <a:r>
              <a:rPr lang="vi-VN" dirty="0" smtClean="0"/>
              <a:t>C.	Vrednovanje postignutih rezultata primjene digitalnih tehnologija -2</a:t>
            </a:r>
          </a:p>
          <a:p>
            <a:r>
              <a:rPr lang="vi-VN" dirty="0" smtClean="0"/>
              <a:t>D.	Digitalno sazrijevanje procesa učenja i poučavanja - 2</a:t>
            </a:r>
          </a:p>
          <a:p>
            <a:r>
              <a:rPr lang="vi-VN" dirty="0" smtClean="0"/>
              <a:t>E.	Digitalno sazrijevanje poslovnih procesa - 3</a:t>
            </a:r>
          </a:p>
          <a:p>
            <a:pPr marL="342900" indent="-342900">
              <a:buAutoNum type="alphaUcPeriod" startAt="6"/>
            </a:pPr>
            <a:r>
              <a:rPr lang="hr-HR" dirty="0" smtClean="0"/>
              <a:t>           </a:t>
            </a:r>
            <a:r>
              <a:rPr lang="vi-VN" dirty="0" smtClean="0"/>
              <a:t>Upravljanje digitalnim podacima prikupljenim putem informacijskih </a:t>
            </a:r>
            <a:r>
              <a:rPr lang="hr-HR" dirty="0" smtClean="0"/>
              <a:t>  </a:t>
            </a:r>
          </a:p>
          <a:p>
            <a:r>
              <a:rPr lang="hr-HR" dirty="0" smtClean="0"/>
              <a:t>                  </a:t>
            </a:r>
            <a:r>
              <a:rPr lang="vi-VN" dirty="0" smtClean="0"/>
              <a:t>sustava -5 </a:t>
            </a:r>
          </a:p>
          <a:p>
            <a:r>
              <a:rPr lang="vi-VN" dirty="0" smtClean="0"/>
              <a:t>G.	Primjena obrađenih digitalnih podataka iz informacijskih sustava -5</a:t>
            </a:r>
          </a:p>
          <a:p>
            <a:r>
              <a:rPr lang="vi-VN" dirty="0" smtClean="0"/>
              <a:t>H.	Pristup digitalnim tehnologijama -2</a:t>
            </a:r>
          </a:p>
          <a:p>
            <a:pPr marL="400050" indent="-400050">
              <a:buAutoNum type="romanUcPeriod"/>
            </a:pPr>
            <a:r>
              <a:rPr lang="hr-HR" dirty="0" smtClean="0"/>
              <a:t>          </a:t>
            </a:r>
            <a:r>
              <a:rPr lang="vi-VN" dirty="0" smtClean="0"/>
              <a:t>Uloga digitalnih tehnologija u procesu poučavanja učenika s </a:t>
            </a:r>
            <a:endParaRPr lang="hr-HR" dirty="0" smtClean="0"/>
          </a:p>
          <a:p>
            <a:r>
              <a:rPr lang="hr-HR" i="1" dirty="0" smtClean="0"/>
              <a:t>                  </a:t>
            </a:r>
            <a:r>
              <a:rPr lang="vi-VN" i="1" dirty="0" smtClean="0"/>
              <a:t>posebnim odgojno-obrazovnim potrebama (O-OP) - 2</a:t>
            </a:r>
            <a:endParaRPr lang="vi-VN" i="1" dirty="0"/>
          </a:p>
        </p:txBody>
      </p:sp>
    </p:spTree>
    <p:extLst>
      <p:ext uri="{BB962C8B-B14F-4D97-AF65-F5344CB8AC3E}">
        <p14:creationId xmlns:p14="http://schemas.microsoft.com/office/powerpoint/2010/main" val="222663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467544" y="1052736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Digitalne tehnologije u učenju i poučavanju</a:t>
            </a:r>
          </a:p>
          <a:p>
            <a:r>
              <a:rPr lang="hr-HR" b="1" dirty="0"/>
              <a:t>Razina 4: Digitalno </a:t>
            </a:r>
            <a:r>
              <a:rPr lang="hr-HR" b="1" dirty="0" smtClean="0"/>
              <a:t>napredna</a:t>
            </a:r>
            <a:endParaRPr lang="hr-HR" b="1" dirty="0"/>
          </a:p>
          <a:p>
            <a:endParaRPr lang="hr-HR" b="1" dirty="0" smtClean="0"/>
          </a:p>
          <a:p>
            <a:r>
              <a:rPr lang="hr-HR" b="1" dirty="0" smtClean="0"/>
              <a:t>Opće </a:t>
            </a:r>
            <a:r>
              <a:rPr lang="hr-HR" b="1" dirty="0"/>
              <a:t>karakteristike razine su:</a:t>
            </a:r>
            <a:r>
              <a:rPr lang="hr-HR" dirty="0"/>
              <a:t> </a:t>
            </a:r>
            <a:endParaRPr lang="hr-HR" dirty="0" smtClean="0"/>
          </a:p>
          <a:p>
            <a:r>
              <a:rPr lang="hr-HR" dirty="0" smtClean="0"/>
              <a:t>Većina </a:t>
            </a:r>
            <a:r>
              <a:rPr lang="hr-HR" dirty="0"/>
              <a:t>nastavnika u procesu poučavanja koristi digitalne sadržaje s </a:t>
            </a:r>
            <a:r>
              <a:rPr lang="hr-HR" dirty="0" err="1"/>
              <a:t>interneta</a:t>
            </a:r>
            <a:r>
              <a:rPr lang="hr-HR" dirty="0"/>
              <a:t> te primjenjuje digitalne tehnologije koje potiču aktivnije i kreativnije sudjelovanje učenika u procesu poučavanja. </a:t>
            </a:r>
            <a:endParaRPr lang="hr-HR" dirty="0" smtClean="0"/>
          </a:p>
          <a:p>
            <a:r>
              <a:rPr lang="hr-HR" dirty="0" smtClean="0"/>
              <a:t>Digitalne </a:t>
            </a:r>
            <a:r>
              <a:rPr lang="hr-HR" dirty="0"/>
              <a:t>tehnologije većina nastavnika počinje koristiti kako bi se nastava prilagodila individualnim potrebama učenika. </a:t>
            </a:r>
            <a:endParaRPr lang="hr-HR" dirty="0" smtClean="0"/>
          </a:p>
          <a:p>
            <a:r>
              <a:rPr lang="hr-HR" dirty="0" smtClean="0"/>
              <a:t>Kod </a:t>
            </a:r>
            <a:r>
              <a:rPr lang="hr-HR" dirty="0"/>
              <a:t>većine nastavnika je vidljiva i primjena digitalnih tehnologija u procesu vrednovanja učeničkih postignuća i pružanja pravodobnih povratnih informacija. </a:t>
            </a:r>
            <a:endParaRPr lang="hr-HR" dirty="0" smtClean="0"/>
          </a:p>
          <a:p>
            <a:r>
              <a:rPr lang="hr-HR" dirty="0" smtClean="0"/>
              <a:t>Također</a:t>
            </a:r>
            <a:r>
              <a:rPr lang="hr-HR" dirty="0"/>
              <a:t>, većina nastavnika izrađuje digitalne materijale i potiče učenike na izradu istih, te štiti svoja autorska prava nekakvom vrstom licence. </a:t>
            </a:r>
            <a:endParaRPr lang="hr-HR" dirty="0" smtClean="0"/>
          </a:p>
          <a:p>
            <a:r>
              <a:rPr lang="hr-HR" dirty="0" smtClean="0"/>
              <a:t>Većina </a:t>
            </a:r>
            <a:r>
              <a:rPr lang="hr-HR" dirty="0"/>
              <a:t>učenika počinje primjenjivati digitalne tehnologije za učenje, za međusobnu suradnju u učenju, te za stvaranje repozitorija vlastitih digitalnih sadržaja ili vođenja e-portfelja.</a:t>
            </a:r>
          </a:p>
        </p:txBody>
      </p:sp>
    </p:spTree>
    <p:extLst>
      <p:ext uri="{BB962C8B-B14F-4D97-AF65-F5344CB8AC3E}">
        <p14:creationId xmlns:p14="http://schemas.microsoft.com/office/powerpoint/2010/main" val="3773091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793</Words>
  <Application>Microsoft Office PowerPoint</Application>
  <PresentationFormat>Prikaz na zaslonu (4:3)</PresentationFormat>
  <Paragraphs>121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sustava Office</vt:lpstr>
      <vt:lpstr>Samovrednovanje digitalne zrelosti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Samovrednovanje digitalne zrelosti</dc:title>
  <dc:creator>Ravn. OŠ Primošten</dc:creator>
  <cp:lastModifiedBy>IVA</cp:lastModifiedBy>
  <cp:revision>4</cp:revision>
  <dcterms:created xsi:type="dcterms:W3CDTF">2020-11-26T11:54:02Z</dcterms:created>
  <dcterms:modified xsi:type="dcterms:W3CDTF">2020-12-03T08:14:21Z</dcterms:modified>
</cp:coreProperties>
</file>