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00"/>
    <a:srgbClr val="33CC33"/>
    <a:srgbClr val="FF9900"/>
    <a:srgbClr val="FF0000"/>
    <a:srgbClr val="DDDDDD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0ABB8-4FA1-4342-B1CC-7BEB8BE85BE5}" type="datetimeFigureOut">
              <a:rPr lang="hr-HR" smtClean="0"/>
              <a:t>3.10.2022.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CDBF7-4CF1-475C-9561-9353C59E9A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514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CDBF7-4CF1-475C-9561-9353C59E9AB3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75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859A5B-3E2A-4C17-BFBE-B36E7F981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BD4138-8514-4BCC-9305-FC8C576AC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7FB0E9-FADE-4E25-8F08-674D39E9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4CCB05-0C9E-4F0A-B99F-6A28AB744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71EA1E-7C56-4E5A-9A5D-BB74DE9F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A0331-98C4-4695-A873-58313AAC1A63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6088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3219CC-191B-403B-AD01-8B6DF40B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B0C3A63-5BAF-48BA-B701-FE0A1F9B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1D4AFB-3EF9-4E24-A7FE-CEFF2636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15A696-7994-4F08-A9C8-2A8FFFA3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98D8DAC-95B5-478D-B978-1367C96E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30BB-4107-4244-BFCA-BFD6BB5CC63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8938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443DA63-1027-4AA1-B520-12E174467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57280D9-50EF-4868-B7AA-CB8943E47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BCB993-7594-4354-BDCD-949917D5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6ADD63D-A137-4015-AE4C-A9E04F0E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DE5D74-A748-41D7-A313-19AB4E25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BA66-F75A-4755-B93A-98E01158DAA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549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2DB3FB-5C0C-4B1B-9551-77361CC96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EDBC71-279E-4A73-A095-5EA576876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31D2B9-FE6D-40B6-B08D-B48857AE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CB28FF-AC53-42A8-8A63-6831062D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0800D2E-42E1-40B6-9FB1-2512EDDD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B6AA-78BA-428F-95FB-5A1DCF4A99B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372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EDF498-C00B-4A0A-8040-20357EEE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CADC0F-E326-4FF5-8B59-C6279F58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36A86B-C422-48EA-8A12-C8B826BC8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1ABCC35-A9BF-4A9B-904D-F50A25B6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EB889D-D6B1-40D9-AA27-E7680AB8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8490-8374-4245-97FD-496631EB260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771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A22564-84DC-49A0-9E6F-F7997CA1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6E62BE2-E720-45F5-8F4B-386F1F1C1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3FBEFCF-BDE0-44B1-BE8D-D2A7B51AB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08E4D8-513A-496E-AC96-4C757D56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E7C915-8D7E-461A-A96B-200D723D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4FF3655-5B18-437F-B30E-215242D0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15927-1A34-4709-BEBD-F643705D183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0723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CB6BD3-5A7C-40FC-8EB6-2A67ADB0A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A9201CA-8B6E-4627-B5CE-C23663C64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F60AF1D-81F0-4A08-8A9B-6FE961D81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345A107-7BCE-47E4-9280-0C10AD296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53550FD-019B-4AC3-99FA-5F91E97B7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226228F-B8C9-4236-B203-97A1CF11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7C8D577-C88D-4124-8339-23F1C480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0C5FADF-6C58-4257-A99E-3F3A37B5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704D-7CD8-47E7-9E99-2ABA1D34B3E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363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42411-889C-48A0-A1D9-A1BCCC61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0F676E4-D121-4008-954A-3BA76976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9A2BCF-E3E9-43AE-8447-FD026C09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6E943D0-2A47-4E45-88DF-F56A2565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CB24B-A4DB-4BC6-8B1B-AC081EFD105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8022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3BE1CBE-AA72-41DC-9C32-A8835306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62DC67B-FF66-4BFB-9A66-C656D8B2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F8EEE53-EE99-47DC-8197-7FF7B542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2D4D-C424-4C5C-872E-18F47C974B61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5012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A68148-6BEE-4E6F-995D-0A9879D4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53574B-D17B-4C07-87C0-63F6F67C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A71AC19-4D1D-4D30-8CBD-C81F0868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0C32FB-E8AE-4C59-91C1-4D58FC6F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A63FD1-F328-41D0-BD75-3C5E5E1B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326D7FE-418F-489B-9FD2-1AF63F49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3222-07EE-4252-83CE-4B7630751147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24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13553-0F8B-4B2F-A93A-AB0C4ECE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150C797-3F78-495D-B1C5-A6445573E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343B17-3133-44A9-A222-598E89F85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306B6A-4D1A-4313-BB12-56D5EAB7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797FC9-B946-4AAE-A03C-D240EF58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8E6CD31-62C1-4A60-BAAA-F6C6EBDB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6C7-0CD2-4108-A283-248D7B511E8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319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214C9DA-1579-4377-8B61-CC4A37E1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29D387E-64AD-43EA-9A75-ECD97C32C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7D1FE6A-DB16-415C-BD4F-BA77AB18B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404F87-BE56-4BD7-8D51-802F181D2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765924-089A-458A-BFDC-9D3062CA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1568B-F010-4AA9-9287-67AAF472A5C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4874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5EC263-DAB3-4970-98CF-122EBC441D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764704"/>
            <a:ext cx="7772400" cy="3321521"/>
          </a:xfrm>
        </p:spPr>
        <p:txBody>
          <a:bodyPr>
            <a:normAutofit/>
          </a:bodyPr>
          <a:lstStyle/>
          <a:p>
            <a:r>
              <a:rPr lang="hr-HR" altLang="sr-Latn-RS" sz="4400" dirty="0">
                <a:latin typeface="Palatino Linotype" panose="02040502050505030304" pitchFamily="18" charset="0"/>
              </a:rPr>
              <a:t>ELEKTROENERGETSKI SUSTAV</a:t>
            </a:r>
            <a:endParaRPr lang="hr-HR" altLang="sr-Latn-RS" sz="4400" b="0" dirty="0">
              <a:latin typeface="Palatino Linotype" panose="0204050205050503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E916F5-ED94-411A-91A8-520250E2C8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4484688"/>
            <a:ext cx="6781800" cy="1752600"/>
          </a:xfrm>
        </p:spPr>
        <p:txBody>
          <a:bodyPr/>
          <a:lstStyle/>
          <a:p>
            <a:r>
              <a:rPr lang="hr-HR" altLang="sr-Latn-RS" dirty="0">
                <a:latin typeface="Palatino Linotype" panose="02040502050505030304" pitchFamily="18" charset="0"/>
              </a:rPr>
              <a:t>Tehnička kultura, 8. razred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2E8DBB-F41B-4C92-967A-ED450F18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Palatino Linotype" panose="02040502050505030304" pitchFamily="18" charset="0"/>
              </a:rPr>
              <a:t>Elektroenergetika</a:t>
            </a:r>
            <a:r>
              <a:rPr lang="hr-HR" dirty="0">
                <a:latin typeface="Palatino Linotype" panose="02040502050505030304" pitchFamily="18" charset="0"/>
              </a:rPr>
              <a:t> je grana elektrotehnike koja se bavi: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665093-8CAB-48AA-A214-178136F2A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b="1" dirty="0">
                <a:latin typeface="Palatino Linotype" panose="02040502050505030304" pitchFamily="18" charset="0"/>
              </a:rPr>
              <a:t>Proizvodnjom</a:t>
            </a:r>
            <a:r>
              <a:rPr lang="hr-HR" dirty="0">
                <a:latin typeface="Palatino Linotype" panose="02040502050505030304" pitchFamily="18" charset="0"/>
              </a:rPr>
              <a:t> električne energije u elektranama</a:t>
            </a:r>
          </a:p>
          <a:p>
            <a:pPr>
              <a:lnSpc>
                <a:spcPct val="150000"/>
              </a:lnSpc>
            </a:pPr>
            <a:r>
              <a:rPr lang="hr-HR" b="1" dirty="0">
                <a:latin typeface="Palatino Linotype" panose="02040502050505030304" pitchFamily="18" charset="0"/>
              </a:rPr>
              <a:t>Prijenosom</a:t>
            </a:r>
            <a:r>
              <a:rPr lang="hr-HR" dirty="0">
                <a:latin typeface="Palatino Linotype" panose="02040502050505030304" pitchFamily="18" charset="0"/>
              </a:rPr>
              <a:t> električne energije dalekovodima</a:t>
            </a:r>
          </a:p>
          <a:p>
            <a:pPr>
              <a:lnSpc>
                <a:spcPct val="150000"/>
              </a:lnSpc>
            </a:pPr>
            <a:r>
              <a:rPr lang="hr-HR" b="1" dirty="0">
                <a:latin typeface="Palatino Linotype" panose="02040502050505030304" pitchFamily="18" charset="0"/>
              </a:rPr>
              <a:t>Raspodjelom</a:t>
            </a:r>
            <a:r>
              <a:rPr lang="hr-HR" dirty="0">
                <a:latin typeface="Palatino Linotype" panose="02040502050505030304" pitchFamily="18" charset="0"/>
              </a:rPr>
              <a:t> električne energije po kućanstvima spajanjem na električni priključak</a:t>
            </a:r>
          </a:p>
          <a:p>
            <a:pPr>
              <a:lnSpc>
                <a:spcPct val="150000"/>
              </a:lnSpc>
            </a:pPr>
            <a:r>
              <a:rPr lang="hr-HR" b="1" dirty="0">
                <a:latin typeface="Palatino Linotype" panose="02040502050505030304" pitchFamily="18" charset="0"/>
              </a:rPr>
              <a:t>Potrošnjom</a:t>
            </a:r>
            <a:r>
              <a:rPr lang="hr-HR" dirty="0">
                <a:latin typeface="Palatino Linotype" panose="02040502050505030304" pitchFamily="18" charset="0"/>
              </a:rPr>
              <a:t> električne energije električnim trošilima</a:t>
            </a:r>
          </a:p>
        </p:txBody>
      </p:sp>
    </p:spTree>
    <p:extLst>
      <p:ext uri="{BB962C8B-B14F-4D97-AF65-F5344CB8AC3E}">
        <p14:creationId xmlns:p14="http://schemas.microsoft.com/office/powerpoint/2010/main" val="394443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A9D43708-DAED-4415-BE4D-44A59187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3165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r>
              <a:rPr lang="hr-HR" altLang="sr-Latn-RS" sz="36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Elektrane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385F6E4B-ECD0-42B7-97A6-5575FE0BB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908050"/>
            <a:ext cx="7427912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r>
              <a:rPr lang="hr-HR" altLang="sr-Latn-RS" sz="2400" u="sng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Generator </a:t>
            </a:r>
            <a:r>
              <a:rPr lang="hr-HR" altLang="sr-Latn-RS" sz="2400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– stroj koji proizvodi električnu energiju koristeći pojavu </a:t>
            </a:r>
            <a:r>
              <a:rPr lang="hr-HR" altLang="sr-Latn-RS" sz="2400" b="0" u="sng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elektromagnetske indukcije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3A9C29D-7AC3-4CE3-865B-E93F19B76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230314"/>
            <a:ext cx="30972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1800">
                <a:effectLst/>
                <a:latin typeface="Palatino Linotype" panose="02040502050505030304" pitchFamily="18" charset="0"/>
              </a:rPr>
              <a:t>Glavni dijelovi generatora: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hr-HR" altLang="sr-Latn-RS" sz="1800">
                <a:effectLst/>
                <a:latin typeface="Palatino Linotype" panose="02040502050505030304" pitchFamily="18" charset="0"/>
              </a:rPr>
              <a:t>1. _____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1800">
                <a:effectLst/>
                <a:latin typeface="Palatino Linotype" panose="02040502050505030304" pitchFamily="18" charset="0"/>
              </a:rPr>
              <a:t>2. _____</a:t>
            </a: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FDB2408F-B7A0-422E-8ED0-9E5C4760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5F8"/>
              </a:clrFrom>
              <a:clrTo>
                <a:srgbClr val="F0F5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0"/>
          <a:stretch>
            <a:fillRect/>
          </a:stretch>
        </p:blipFill>
        <p:spPr bwMode="auto">
          <a:xfrm>
            <a:off x="468313" y="1873250"/>
            <a:ext cx="24479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>
            <a:extLst>
              <a:ext uri="{FF2B5EF4-FFF2-40B4-BE49-F238E27FC236}">
                <a16:creationId xmlns:a16="http://schemas.microsoft.com/office/drawing/2014/main" id="{599A5F77-63E5-4CD1-81A5-EC6219EC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387725"/>
            <a:ext cx="482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b="1">
                <a:latin typeface="Palatino Linotype" panose="02040502050505030304" pitchFamily="18" charset="0"/>
              </a:rPr>
              <a:t>ROTOR SE MORA OKRETATI!!!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B681D763-2B1E-4C49-99E2-4A083FFAF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4" y="3748088"/>
            <a:ext cx="28085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dirty="0">
                <a:latin typeface="Palatino Linotype" panose="02040502050505030304" pitchFamily="18" charset="0"/>
              </a:rPr>
              <a:t>Okreće</a:t>
            </a:r>
            <a:r>
              <a:rPr lang="hr-HR" altLang="sr-Latn-RS" dirty="0">
                <a:latin typeface="Palatino Linotype" panose="02040502050505030304" pitchFamily="18" charset="0"/>
              </a:rPr>
              <a:t> ga ___________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D1A2CF3D-F701-4F3B-A4F0-92D7C3763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5976" y="3738325"/>
            <a:ext cx="1439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b="1" dirty="0">
                <a:latin typeface="Palatino Linotype" panose="02040502050505030304" pitchFamily="18" charset="0"/>
              </a:rPr>
              <a:t>TURBINA.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D451AADF-D47B-493F-AFE8-8DB794D1D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287838"/>
            <a:ext cx="3024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dirty="0">
                <a:latin typeface="Palatino Linotype" panose="02040502050505030304" pitchFamily="18" charset="0"/>
              </a:rPr>
              <a:t>Turbinu</a:t>
            </a:r>
            <a:r>
              <a:rPr lang="hr-HR" altLang="sr-Latn-RS" dirty="0">
                <a:latin typeface="Palatino Linotype" panose="02040502050505030304" pitchFamily="18" charset="0"/>
              </a:rPr>
              <a:t> okreće: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33240B49-6129-47F3-A9F5-9D70CBBCF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558926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>
                <a:latin typeface="Palatino Linotype" panose="02040502050505030304" pitchFamily="18" charset="0"/>
              </a:rPr>
              <a:t>rotor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AE350CEA-00D0-4E34-8BB1-1D95C9A2F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846264"/>
            <a:ext cx="1223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>
                <a:latin typeface="Palatino Linotype" panose="02040502050505030304" pitchFamily="18" charset="0"/>
              </a:rPr>
              <a:t>stator</a:t>
            </a: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07B7D6C9-1C03-4253-87D4-C6236F72B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87838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hr-HR" altLang="sr-Latn-RS" sz="2000" dirty="0">
                <a:latin typeface="Palatino Linotype" panose="02040502050505030304" pitchFamily="18" charset="0"/>
              </a:rPr>
              <a:t> voda - hidroelektrane (HE)</a:t>
            </a:r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8F5E59D5-F3AC-4761-96C2-0BB52E0E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719638"/>
            <a:ext cx="388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hr-HR" altLang="sr-Latn-RS" sz="2000" dirty="0">
                <a:latin typeface="Palatino Linotype" panose="02040502050505030304" pitchFamily="18" charset="0"/>
              </a:rPr>
              <a:t> para - termoelektrane (TE)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481E4A80-67A4-4C57-9759-9AEDC77E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476875"/>
            <a:ext cx="482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>
                <a:latin typeface="Palatino Linotype" panose="02040502050505030304" pitchFamily="18" charset="0"/>
              </a:rPr>
              <a:t>Postoje i elektrane: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9D6C40D2-FC3B-4CDD-81F0-9777D9F82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76875"/>
            <a:ext cx="3024187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Palatino Linotype" panose="02040502050505030304" pitchFamily="18" charset="0"/>
              </a:rPr>
              <a:t> </a:t>
            </a:r>
            <a:r>
              <a:rPr lang="hr-HR" altLang="sr-Latn-RS" dirty="0" err="1">
                <a:latin typeface="Palatino Linotype" panose="02040502050505030304" pitchFamily="18" charset="0"/>
              </a:rPr>
              <a:t>vjetroelektrane</a:t>
            </a:r>
            <a:endParaRPr lang="hr-HR" altLang="sr-Latn-RS" dirty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Palatino Linotype" panose="02040502050505030304" pitchFamily="18" charset="0"/>
              </a:rPr>
              <a:t> solarne elektrane</a:t>
            </a:r>
          </a:p>
          <a:p>
            <a:pPr>
              <a:spcBef>
                <a:spcPct val="50000"/>
              </a:spcBef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Palatino Linotype" panose="02040502050505030304" pitchFamily="18" charset="0"/>
              </a:rPr>
              <a:t> druge elektrane</a:t>
            </a:r>
          </a:p>
        </p:txBody>
      </p:sp>
      <p:sp>
        <p:nvSpPr>
          <p:cNvPr id="18450" name="Line 18">
            <a:extLst>
              <a:ext uri="{FF2B5EF4-FFF2-40B4-BE49-F238E27FC236}">
                <a16:creationId xmlns:a16="http://schemas.microsoft.com/office/drawing/2014/main" id="{A72404A6-1253-4F50-83B1-7B5300A14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765175"/>
            <a:ext cx="7345362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build="p"/>
      <p:bldP spid="18440" grpId="0"/>
      <p:bldP spid="18441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  <p:bldP spid="184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C4FB99B0-96E3-4821-915C-C290FB7BC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b="1" u="sng" dirty="0">
                <a:latin typeface="Palatino Linotype" panose="02040502050505030304" pitchFamily="18" charset="0"/>
              </a:rPr>
              <a:t>Hidroelektrane - HE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7F6EE37B-44A0-4F54-9221-097AB2229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765175"/>
            <a:ext cx="8062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Postrojenja u kojima se potencijalna energija vode pretvara u električnu energiju.</a:t>
            </a:r>
          </a:p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Postoje </a:t>
            </a:r>
            <a:r>
              <a:rPr lang="hr-HR" altLang="sr-Latn-RS" sz="1600" b="1" u="sng" dirty="0">
                <a:latin typeface="Palatino Linotype" panose="02040502050505030304" pitchFamily="18" charset="0"/>
              </a:rPr>
              <a:t>protočne</a:t>
            </a:r>
            <a:r>
              <a:rPr lang="hr-HR" altLang="sr-Latn-RS" sz="1600" dirty="0">
                <a:latin typeface="Palatino Linotype" panose="02040502050505030304" pitchFamily="18" charset="0"/>
              </a:rPr>
              <a:t> (rijeka svojim tokom okreće turbinu) i </a:t>
            </a:r>
            <a:r>
              <a:rPr lang="hr-HR" altLang="sr-Latn-RS" sz="1600" b="1" u="sng" dirty="0">
                <a:latin typeface="Palatino Linotype" panose="02040502050505030304" pitchFamily="18" charset="0"/>
              </a:rPr>
              <a:t>akumulacijske</a:t>
            </a:r>
            <a:r>
              <a:rPr lang="hr-HR" altLang="sr-Latn-RS" sz="1600" dirty="0">
                <a:latin typeface="Palatino Linotype" panose="02040502050505030304" pitchFamily="18" charset="0"/>
              </a:rPr>
              <a:t> HE (na slici).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6D623A72-E44A-4E60-B6F9-28A9B22E1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84313"/>
            <a:ext cx="6521450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Text Box 8">
            <a:extLst>
              <a:ext uri="{FF2B5EF4-FFF2-40B4-BE49-F238E27FC236}">
                <a16:creationId xmlns:a16="http://schemas.microsoft.com/office/drawing/2014/main" id="{CF45AFDA-D483-4CDA-AC18-EEAFA03EC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11425"/>
            <a:ext cx="251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Akumulacijsko jezero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CD20BFC4-7544-4839-A146-B9ED7D12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503363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Dalekovod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4A4CF17B-46D5-460C-ACAA-CBEC5B2DA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39913"/>
            <a:ext cx="251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Transformator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B0CDC1BB-D72B-4B07-92ED-DC0EBCF9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2200275"/>
            <a:ext cx="2519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Generator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FDBC1896-27BE-4DEE-A88C-BFF1E675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232150"/>
            <a:ext cx="251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Turbina</a:t>
            </a:r>
          </a:p>
        </p:txBody>
      </p:sp>
      <p:sp>
        <p:nvSpPr>
          <p:cNvPr id="19469" name="Oval 13">
            <a:extLst>
              <a:ext uri="{FF2B5EF4-FFF2-40B4-BE49-F238E27FC236}">
                <a16:creationId xmlns:a16="http://schemas.microsoft.com/office/drawing/2014/main" id="{04B10BF1-8DCC-4218-A02A-CB4F40AF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200275"/>
            <a:ext cx="719137" cy="18002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F17D6781-F623-4CD8-9E21-57BE90BE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163433"/>
            <a:ext cx="8064500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500" dirty="0">
                <a:latin typeface="Palatino Linotype" panose="02040502050505030304" pitchFamily="18" charset="0"/>
              </a:rPr>
              <a:t>Rijeka se pregradi branom, ispred koje nastaje akumulacijsko jezero.</a:t>
            </a:r>
          </a:p>
          <a:p>
            <a:pPr>
              <a:spcBef>
                <a:spcPct val="50000"/>
              </a:spcBef>
            </a:pPr>
            <a:r>
              <a:rPr lang="hr-HR" altLang="sr-Latn-RS" sz="1500" dirty="0">
                <a:latin typeface="Palatino Linotype" panose="02040502050505030304" pitchFamily="18" charset="0"/>
              </a:rPr>
              <a:t>Voda iz jezera tlačnim vodom dolazi na turbinu i okreće je.</a:t>
            </a:r>
          </a:p>
          <a:p>
            <a:pPr>
              <a:spcBef>
                <a:spcPct val="50000"/>
              </a:spcBef>
            </a:pPr>
            <a:r>
              <a:rPr lang="hr-HR" altLang="sr-Latn-RS" sz="1500" dirty="0">
                <a:latin typeface="Palatino Linotype" panose="02040502050505030304" pitchFamily="18" charset="0"/>
              </a:rPr>
              <a:t>Turbina preko vratila okreće </a:t>
            </a:r>
            <a:r>
              <a:rPr lang="hr-HR" altLang="sr-Latn-RS" sz="1500" b="1" dirty="0">
                <a:latin typeface="Palatino Linotype" panose="02040502050505030304" pitchFamily="18" charset="0"/>
              </a:rPr>
              <a:t>rotor generatora</a:t>
            </a:r>
            <a:r>
              <a:rPr lang="hr-HR" altLang="sr-Latn-RS" sz="1500" dirty="0">
                <a:latin typeface="Palatino Linotype" panose="02040502050505030304" pitchFamily="18" charset="0"/>
              </a:rPr>
              <a:t>, pa generator proizvodi električnu energiju.</a:t>
            </a:r>
          </a:p>
          <a:p>
            <a:pPr>
              <a:spcBef>
                <a:spcPct val="50000"/>
              </a:spcBef>
            </a:pPr>
            <a:r>
              <a:rPr lang="hr-HR" altLang="sr-Latn-RS" sz="1500" dirty="0">
                <a:latin typeface="Palatino Linotype" panose="02040502050505030304" pitchFamily="18" charset="0"/>
              </a:rPr>
              <a:t>Električna energija se transformira na visoki napon i dalekovodima odvodi do potrošača.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FAF012E2-703B-4127-ADC2-156C05770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149725"/>
            <a:ext cx="1296987" cy="5270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 b="1">
                <a:latin typeface="Palatino Linotype" panose="02040502050505030304" pitchFamily="18" charset="0"/>
              </a:rPr>
              <a:t>Potencijalna energija</a:t>
            </a: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F0CF72BD-1767-4F47-A6E0-CBF639A9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149725"/>
            <a:ext cx="1295400" cy="5270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 b="1">
                <a:latin typeface="Palatino Linotype" panose="02040502050505030304" pitchFamily="18" charset="0"/>
              </a:rPr>
              <a:t>Kinetička energija</a:t>
            </a:r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ABAE7463-DC40-4E92-9BE2-FBF1BCC9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149725"/>
            <a:ext cx="1150938" cy="5270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 b="1">
                <a:latin typeface="Palatino Linotype" panose="02040502050505030304" pitchFamily="18" charset="0"/>
              </a:rPr>
              <a:t>Mehanička energija</a:t>
            </a: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DE100700-6DBD-46E0-89D6-60748EE2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149725"/>
            <a:ext cx="1079500" cy="5270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 b="1">
                <a:latin typeface="Palatino Linotype" panose="02040502050505030304" pitchFamily="18" charset="0"/>
              </a:rPr>
              <a:t>Električna energija</a:t>
            </a: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AF9F3242-C66C-4FCD-9F33-BDD720D29D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32845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19476" name="Line 20">
            <a:extLst>
              <a:ext uri="{FF2B5EF4-FFF2-40B4-BE49-F238E27FC236}">
                <a16:creationId xmlns:a16="http://schemas.microsoft.com/office/drawing/2014/main" id="{FA5A9BE9-54F8-41B4-BB95-654BDF058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32845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BAC84C7D-5737-4D7F-9CE0-53879087B3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3438" y="3500438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EF927F67-9FA8-42B1-995E-912D66D43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3141663"/>
            <a:ext cx="15843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pic>
        <p:nvPicPr>
          <p:cNvPr id="19479" name="Picture 23">
            <a:extLst>
              <a:ext uri="{FF2B5EF4-FFF2-40B4-BE49-F238E27FC236}">
                <a16:creationId xmlns:a16="http://schemas.microsoft.com/office/drawing/2014/main" id="{0FA43EBD-579F-4248-9DAB-F0608E550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F3F8"/>
              </a:clrFrom>
              <a:clrTo>
                <a:srgbClr val="EAF3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t="5670" b="6729"/>
          <a:stretch>
            <a:fillRect/>
          </a:stretch>
        </p:blipFill>
        <p:spPr bwMode="auto">
          <a:xfrm>
            <a:off x="6804025" y="2636838"/>
            <a:ext cx="2246313" cy="2736850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4" grpId="0"/>
      <p:bldP spid="19466" grpId="0"/>
      <p:bldP spid="19467" grpId="0"/>
      <p:bldP spid="19468" grpId="0"/>
      <p:bldP spid="19471" grpId="0" animBg="1"/>
      <p:bldP spid="19472" grpId="0" animBg="1"/>
      <p:bldP spid="19473" grpId="0" animBg="1"/>
      <p:bldP spid="194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3" name="Group 23">
            <a:extLst>
              <a:ext uri="{FF2B5EF4-FFF2-40B4-BE49-F238E27FC236}">
                <a16:creationId xmlns:a16="http://schemas.microsoft.com/office/drawing/2014/main" id="{8F0BF35C-A3B1-4BEF-B8DB-8961352BF813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2088877"/>
            <a:ext cx="4537075" cy="2708275"/>
            <a:chOff x="2290" y="1794"/>
            <a:chExt cx="2858" cy="1706"/>
          </a:xfrm>
        </p:grpSpPr>
        <p:pic>
          <p:nvPicPr>
            <p:cNvPr id="20486" name="Picture 6">
              <a:extLst>
                <a:ext uri="{FF2B5EF4-FFF2-40B4-BE49-F238E27FC236}">
                  <a16:creationId xmlns:a16="http://schemas.microsoft.com/office/drawing/2014/main" id="{8B903629-45C0-4943-A3C1-DE5481C4C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794"/>
              <a:ext cx="2540" cy="1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6" name="Line 16">
              <a:extLst>
                <a:ext uri="{FF2B5EF4-FFF2-40B4-BE49-F238E27FC236}">
                  <a16:creationId xmlns:a16="http://schemas.microsoft.com/office/drawing/2014/main" id="{BF8DA26E-92C2-4672-A005-98543CDEEA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430"/>
              <a:ext cx="1724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0497" name="Line 17">
              <a:extLst>
                <a:ext uri="{FF2B5EF4-FFF2-40B4-BE49-F238E27FC236}">
                  <a16:creationId xmlns:a16="http://schemas.microsoft.com/office/drawing/2014/main" id="{AA642695-BCC9-425F-98CE-38E09AF8E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3022"/>
              <a:ext cx="862" cy="0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</p:grpSp>
      <p:sp>
        <p:nvSpPr>
          <p:cNvPr id="20484" name="Text Box 4">
            <a:extLst>
              <a:ext uri="{FF2B5EF4-FFF2-40B4-BE49-F238E27FC236}">
                <a16:creationId xmlns:a16="http://schemas.microsoft.com/office/drawing/2014/main" id="{2238CACD-0BB8-4815-B310-72BCECF0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 u="sng" dirty="0">
                <a:latin typeface="Palatino Linotype" panose="02040502050505030304" pitchFamily="18" charset="0"/>
              </a:rPr>
              <a:t>Termoelektrane - TE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38F86381-BAB3-4A87-A91C-BA721F43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836613"/>
            <a:ext cx="7848600" cy="20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Turbinu okreće vodena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para</a:t>
            </a:r>
            <a:r>
              <a:rPr lang="hr-HR" altLang="sr-Latn-RS" sz="1600" dirty="0">
                <a:latin typeface="Palatino Linotype" panose="02040502050505030304" pitchFamily="18" charset="0"/>
              </a:rPr>
              <a:t>. Voda se zagrijava </a:t>
            </a:r>
            <a:r>
              <a:rPr lang="hr-HR" altLang="sr-Latn-RS" sz="1600" b="1" dirty="0">
                <a:latin typeface="Palatino Linotype" panose="02040502050505030304" pitchFamily="18" charset="0"/>
              </a:rPr>
              <a:t>neobnovljivim</a:t>
            </a:r>
            <a:r>
              <a:rPr lang="hr-HR" altLang="sr-Latn-RS" sz="1600" dirty="0">
                <a:latin typeface="Palatino Linotype" panose="02040502050505030304" pitchFamily="18" charset="0"/>
              </a:rPr>
              <a:t> izvorima energije.</a:t>
            </a:r>
          </a:p>
          <a:p>
            <a:pPr>
              <a:spcBef>
                <a:spcPct val="50000"/>
              </a:spcBef>
            </a:pPr>
            <a:r>
              <a:rPr lang="hr-HR" altLang="sr-Latn-RS" u="sng" dirty="0">
                <a:latin typeface="Palatino Linotype" panose="02040502050505030304" pitchFamily="18" charset="0"/>
              </a:rPr>
              <a:t>a) Klasična termoelektrana</a:t>
            </a:r>
          </a:p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Voda u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kotlu</a:t>
            </a:r>
            <a:r>
              <a:rPr lang="hr-HR" altLang="sr-Latn-RS" sz="1600" dirty="0">
                <a:latin typeface="Palatino Linotype" panose="02040502050505030304" pitchFamily="18" charset="0"/>
              </a:rPr>
              <a:t> se zagrijava pomoću klasičnih goriva, koje izgara u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ložištu</a:t>
            </a:r>
            <a:r>
              <a:rPr lang="hr-HR" altLang="sr-Latn-RS" sz="1600" dirty="0">
                <a:latin typeface="Palatino Linotype" panose="02040502050505030304" pitchFamily="18" charset="0"/>
              </a:rPr>
              <a:t>:</a:t>
            </a:r>
          </a:p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Tx/>
              <a:buBlip>
                <a:blip r:embed="rId4"/>
              </a:buBlip>
            </a:pPr>
            <a:r>
              <a:rPr lang="hr-HR" altLang="sr-Latn-RS" sz="1600" dirty="0">
                <a:latin typeface="Palatino Linotype" panose="02040502050505030304" pitchFamily="18" charset="0"/>
              </a:rPr>
              <a:t> ugljen</a:t>
            </a:r>
          </a:p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Tx/>
              <a:buBlip>
                <a:blip r:embed="rId4"/>
              </a:buBlip>
            </a:pPr>
            <a:r>
              <a:rPr lang="hr-HR" altLang="sr-Latn-RS" sz="1600" dirty="0">
                <a:latin typeface="Palatino Linotype" panose="02040502050505030304" pitchFamily="18" charset="0"/>
              </a:rPr>
              <a:t> nafta</a:t>
            </a:r>
          </a:p>
          <a:p>
            <a:pPr>
              <a:lnSpc>
                <a:spcPct val="75000"/>
              </a:lnSpc>
              <a:spcBef>
                <a:spcPct val="50000"/>
              </a:spcBef>
              <a:buSzPct val="75000"/>
              <a:buFontTx/>
              <a:buBlip>
                <a:blip r:embed="rId4"/>
              </a:buBlip>
            </a:pPr>
            <a:r>
              <a:rPr lang="hr-HR" altLang="sr-Latn-RS" sz="1600" dirty="0">
                <a:latin typeface="Palatino Linotype" panose="02040502050505030304" pitchFamily="18" charset="0"/>
              </a:rPr>
              <a:t> plin</a:t>
            </a:r>
          </a:p>
        </p:txBody>
      </p:sp>
      <p:sp>
        <p:nvSpPr>
          <p:cNvPr id="20488" name="AutoShape 8">
            <a:extLst>
              <a:ext uri="{FF2B5EF4-FFF2-40B4-BE49-F238E27FC236}">
                <a16:creationId xmlns:a16="http://schemas.microsoft.com/office/drawing/2014/main" id="{661624FA-49C1-462B-836D-FCB7EBB7B7D5}"/>
              </a:ext>
            </a:extLst>
          </p:cNvPr>
          <p:cNvSpPr>
            <a:spLocks/>
          </p:cNvSpPr>
          <p:nvPr/>
        </p:nvSpPr>
        <p:spPr bwMode="auto">
          <a:xfrm>
            <a:off x="1776302" y="2060203"/>
            <a:ext cx="69850" cy="720725"/>
          </a:xfrm>
          <a:prstGeom prst="rightBrace">
            <a:avLst>
              <a:gd name="adj1" fmla="val 85985"/>
              <a:gd name="adj2" fmla="val 5321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2B049CE3-35CE-4047-A33F-E0DEFEDE2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515" y="1993301"/>
            <a:ext cx="1728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Veliki zagađivači, naročito ugljen!!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BBE3EFAD-7230-4E63-A07F-D5D609BAA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331765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Dalekovod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5931EB26-BB66-40B5-A07C-29462FAF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971402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Transformator</a:t>
            </a: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DD563BFB-8B17-4E99-B7E6-65B427078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763565"/>
            <a:ext cx="863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 dirty="0">
                <a:latin typeface="Palatino Linotype" panose="02040502050505030304" pitchFamily="18" charset="0"/>
              </a:rPr>
              <a:t>Turbina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3526CD01-3675-449C-854C-09AFA4040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931965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Ložište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EB2CAAFC-42DA-4E53-8990-071061B1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357290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Kotao</a:t>
            </a:r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ADAA41D2-3D4E-410F-987B-1C7015AB0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2996927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Generator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642E15E4-9609-4DBF-B5BE-389D75C1B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365352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Crpka</a:t>
            </a: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C00427EF-3B5D-4DA5-B753-2D9DB201A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771627"/>
            <a:ext cx="12239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Kondenzator</a:t>
            </a:r>
          </a:p>
        </p:txBody>
      </p:sp>
      <p:sp>
        <p:nvSpPr>
          <p:cNvPr id="20502" name="Text Box 22">
            <a:extLst>
              <a:ext uri="{FF2B5EF4-FFF2-40B4-BE49-F238E27FC236}">
                <a16:creationId xmlns:a16="http://schemas.microsoft.com/office/drawing/2014/main" id="{C3F50EAE-26B4-45CE-9D9F-8E6DF938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" y="2843372"/>
            <a:ext cx="2592387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Para okreće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turbinu</a:t>
            </a:r>
            <a:r>
              <a:rPr lang="hr-HR" altLang="sr-Latn-RS" sz="1600" dirty="0">
                <a:latin typeface="Palatino Linotype" panose="02040502050505030304" pitchFamily="18" charset="0"/>
              </a:rPr>
              <a:t>, a turbina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rotor</a:t>
            </a:r>
            <a:r>
              <a:rPr lang="hr-HR" altLang="sr-Latn-RS" sz="1600" dirty="0">
                <a:latin typeface="Palatino Linotype" panose="02040502050505030304" pitchFamily="18" charset="0"/>
              </a:rPr>
              <a:t>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generatora</a:t>
            </a:r>
            <a:r>
              <a:rPr lang="hr-HR" altLang="sr-Latn-RS" sz="1600" dirty="0">
                <a:latin typeface="Palatino Linotype" panose="0204050205050503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Para se u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kondenzatoru</a:t>
            </a:r>
            <a:r>
              <a:rPr lang="hr-HR" altLang="sr-Latn-RS" sz="1600" dirty="0">
                <a:latin typeface="Palatino Linotype" panose="02040502050505030304" pitchFamily="18" charset="0"/>
              </a:rPr>
              <a:t> hladi, pretvara u vodu, te se </a:t>
            </a:r>
            <a:r>
              <a:rPr lang="hr-HR" altLang="sr-Latn-RS" sz="1600" u="sng" dirty="0">
                <a:latin typeface="Palatino Linotype" panose="02040502050505030304" pitchFamily="18" charset="0"/>
              </a:rPr>
              <a:t>crpkom</a:t>
            </a:r>
            <a:r>
              <a:rPr lang="hr-HR" altLang="sr-Latn-RS" sz="1600" dirty="0">
                <a:latin typeface="Palatino Linotype" panose="02040502050505030304" pitchFamily="18" charset="0"/>
              </a:rPr>
              <a:t> vraća natrag u kotao.</a:t>
            </a:r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id="{83CB9BC3-46CF-4477-BE48-F8DA55069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4700588"/>
            <a:ext cx="417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u="sng" dirty="0">
                <a:latin typeface="Palatino Linotype" panose="02040502050505030304" pitchFamily="18" charset="0"/>
              </a:rPr>
              <a:t>b) Nuklearna elektrana - NE</a:t>
            </a:r>
          </a:p>
        </p:txBody>
      </p:sp>
      <p:pic>
        <p:nvPicPr>
          <p:cNvPr id="20506" name="Picture 26">
            <a:extLst>
              <a:ext uri="{FF2B5EF4-FFF2-40B4-BE49-F238E27FC236}">
                <a16:creationId xmlns:a16="http://schemas.microsoft.com/office/drawing/2014/main" id="{7BA5916A-E6A4-4217-A38C-0BDF822F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373688"/>
            <a:ext cx="1155700" cy="136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7" name="Text Box 27">
            <a:extLst>
              <a:ext uri="{FF2B5EF4-FFF2-40B4-BE49-F238E27FC236}">
                <a16:creationId xmlns:a16="http://schemas.microsoft.com/office/drawing/2014/main" id="{C54C5618-09F0-413B-91CD-91A8D87D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300663"/>
            <a:ext cx="3397560" cy="15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500" dirty="0">
                <a:latin typeface="Palatino Linotype" panose="02040502050505030304" pitchFamily="18" charset="0"/>
              </a:rPr>
              <a:t>Za zagrijavanje vode koristi nuklearno gorivo - </a:t>
            </a:r>
            <a:r>
              <a:rPr lang="hr-HR" altLang="sr-Latn-RS" sz="1500" b="1" dirty="0">
                <a:latin typeface="Palatino Linotype" panose="02040502050505030304" pitchFamily="18" charset="0"/>
              </a:rPr>
              <a:t>Uran</a:t>
            </a:r>
            <a:r>
              <a:rPr lang="hr-HR" altLang="sr-Latn-RS" sz="1500" dirty="0">
                <a:latin typeface="Palatino Linotype" panose="02040502050505030304" pitchFamily="18" charset="0"/>
              </a:rPr>
              <a:t> 235</a:t>
            </a:r>
          </a:p>
          <a:p>
            <a:pPr>
              <a:spcBef>
                <a:spcPct val="50000"/>
              </a:spcBef>
            </a:pPr>
            <a:r>
              <a:rPr lang="hr-HR" altLang="sr-Latn-RS" sz="1500" dirty="0">
                <a:latin typeface="Palatino Linotype" panose="02040502050505030304" pitchFamily="18" charset="0"/>
              </a:rPr>
              <a:t>Cijepanjem jezgri urana u </a:t>
            </a:r>
            <a:r>
              <a:rPr lang="hr-HR" altLang="sr-Latn-RS" sz="1500" b="1" u="sng" dirty="0">
                <a:latin typeface="Palatino Linotype" panose="02040502050505030304" pitchFamily="18" charset="0"/>
              </a:rPr>
              <a:t>nuklearnom</a:t>
            </a:r>
            <a:r>
              <a:rPr lang="hr-HR" altLang="sr-Latn-RS" sz="1500" u="sng" dirty="0">
                <a:latin typeface="Palatino Linotype" panose="02040502050505030304" pitchFamily="18" charset="0"/>
              </a:rPr>
              <a:t> </a:t>
            </a:r>
            <a:r>
              <a:rPr lang="hr-HR" altLang="sr-Latn-RS" sz="1500" b="1" u="sng" dirty="0">
                <a:latin typeface="Palatino Linotype" panose="02040502050505030304" pitchFamily="18" charset="0"/>
              </a:rPr>
              <a:t>reaktoru</a:t>
            </a:r>
            <a:r>
              <a:rPr lang="hr-HR" altLang="sr-Latn-RS" sz="1500" dirty="0">
                <a:latin typeface="Palatino Linotype" panose="02040502050505030304" pitchFamily="18" charset="0"/>
              </a:rPr>
              <a:t> stvara se toplina potrebna za zagrijavanje vode u kotlu. Tijekom rada ne zagađuje.</a:t>
            </a:r>
          </a:p>
        </p:txBody>
      </p:sp>
      <p:grpSp>
        <p:nvGrpSpPr>
          <p:cNvPr id="20532" name="Group 52">
            <a:extLst>
              <a:ext uri="{FF2B5EF4-FFF2-40B4-BE49-F238E27FC236}">
                <a16:creationId xmlns:a16="http://schemas.microsoft.com/office/drawing/2014/main" id="{702720EF-7B72-492B-8CB9-8B5DD96ACE1F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5471443"/>
            <a:ext cx="503237" cy="477837"/>
            <a:chOff x="340" y="1706"/>
            <a:chExt cx="952" cy="908"/>
          </a:xfrm>
        </p:grpSpPr>
        <p:sp>
          <p:nvSpPr>
            <p:cNvPr id="20533" name="Oval 53">
              <a:extLst>
                <a:ext uri="{FF2B5EF4-FFF2-40B4-BE49-F238E27FC236}">
                  <a16:creationId xmlns:a16="http://schemas.microsoft.com/office/drawing/2014/main" id="{73584594-1772-4D0A-AF5B-093E33090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706"/>
              <a:ext cx="952" cy="9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0534" name="Oval 54">
              <a:extLst>
                <a:ext uri="{FF2B5EF4-FFF2-40B4-BE49-F238E27FC236}">
                  <a16:creationId xmlns:a16="http://schemas.microsoft.com/office/drawing/2014/main" id="{1A4D7AD9-D93E-4A08-995C-266617B38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2205"/>
              <a:ext cx="273" cy="27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0535" name="Oval 55">
              <a:extLst>
                <a:ext uri="{FF2B5EF4-FFF2-40B4-BE49-F238E27FC236}">
                  <a16:creationId xmlns:a16="http://schemas.microsoft.com/office/drawing/2014/main" id="{3FF28A5A-37FC-49FC-8FA5-6F1B2EAD0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842"/>
              <a:ext cx="273" cy="27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0536" name="Oval 56">
              <a:extLst>
                <a:ext uri="{FF2B5EF4-FFF2-40B4-BE49-F238E27FC236}">
                  <a16:creationId xmlns:a16="http://schemas.microsoft.com/office/drawing/2014/main" id="{C76B0B58-8C66-44B2-BFA4-9403BA2EB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205"/>
              <a:ext cx="273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200">
                  <a:latin typeface="Palatino Linotype" panose="02040502050505030304" pitchFamily="18" charset="0"/>
                </a:rPr>
                <a:t>+</a:t>
              </a:r>
            </a:p>
          </p:txBody>
        </p:sp>
        <p:sp>
          <p:nvSpPr>
            <p:cNvPr id="20537" name="Oval 57">
              <a:extLst>
                <a:ext uri="{FF2B5EF4-FFF2-40B4-BE49-F238E27FC236}">
                  <a16:creationId xmlns:a16="http://schemas.microsoft.com/office/drawing/2014/main" id="{8AABAD5D-F400-423B-BAA4-BBA6E70F3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842"/>
              <a:ext cx="272" cy="27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200">
                  <a:latin typeface="Palatino Linotype" panose="02040502050505030304" pitchFamily="18" charset="0"/>
                </a:rPr>
                <a:t>+</a:t>
              </a:r>
            </a:p>
          </p:txBody>
        </p:sp>
      </p:grpSp>
      <p:sp>
        <p:nvSpPr>
          <p:cNvPr id="20548" name="AutoShape 68">
            <a:extLst>
              <a:ext uri="{FF2B5EF4-FFF2-40B4-BE49-F238E27FC236}">
                <a16:creationId xmlns:a16="http://schemas.microsoft.com/office/drawing/2014/main" id="{36E7188F-E7F6-4943-85F1-CF4D6D56C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5588918"/>
            <a:ext cx="215900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grpSp>
        <p:nvGrpSpPr>
          <p:cNvPr id="20561" name="Group 81">
            <a:extLst>
              <a:ext uri="{FF2B5EF4-FFF2-40B4-BE49-F238E27FC236}">
                <a16:creationId xmlns:a16="http://schemas.microsoft.com/office/drawing/2014/main" id="{7DB40ED6-73B1-403C-8406-9DBDBC6F2595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5517480"/>
            <a:ext cx="936625" cy="360363"/>
            <a:chOff x="3969" y="3414"/>
            <a:chExt cx="590" cy="227"/>
          </a:xfrm>
        </p:grpSpPr>
        <p:grpSp>
          <p:nvGrpSpPr>
            <p:cNvPr id="20539" name="Group 59">
              <a:extLst>
                <a:ext uri="{FF2B5EF4-FFF2-40B4-BE49-F238E27FC236}">
                  <a16:creationId xmlns:a16="http://schemas.microsoft.com/office/drawing/2014/main" id="{3A0D096B-F029-46B7-895A-AF98DC72EC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3414"/>
              <a:ext cx="227" cy="226"/>
              <a:chOff x="2290" y="1888"/>
              <a:chExt cx="635" cy="590"/>
            </a:xfrm>
          </p:grpSpPr>
          <p:sp>
            <p:nvSpPr>
              <p:cNvPr id="20540" name="Oval 60">
                <a:extLst>
                  <a:ext uri="{FF2B5EF4-FFF2-40B4-BE49-F238E27FC236}">
                    <a16:creationId xmlns:a16="http://schemas.microsoft.com/office/drawing/2014/main" id="{74D91B06-22F7-4D3F-81D5-53CB1B074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1888"/>
                <a:ext cx="635" cy="5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0541" name="Oval 61">
                <a:extLst>
                  <a:ext uri="{FF2B5EF4-FFF2-40B4-BE49-F238E27FC236}">
                    <a16:creationId xmlns:a16="http://schemas.microsoft.com/office/drawing/2014/main" id="{6AB92A39-84E0-4B51-9877-33108AF4C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1979"/>
                <a:ext cx="273" cy="27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0542" name="Oval 62">
                <a:extLst>
                  <a:ext uri="{FF2B5EF4-FFF2-40B4-BE49-F238E27FC236}">
                    <a16:creationId xmlns:a16="http://schemas.microsoft.com/office/drawing/2014/main" id="{CE0CF2A0-F61E-48A2-8E6A-64062BCFD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15"/>
                <a:ext cx="273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hr-HR" altLang="sr-Latn-RS" sz="1200">
                    <a:latin typeface="Palatino Linotype" panose="02040502050505030304" pitchFamily="18" charset="0"/>
                  </a:rPr>
                  <a:t>+</a:t>
                </a:r>
              </a:p>
            </p:txBody>
          </p:sp>
        </p:grpSp>
        <p:sp>
          <p:nvSpPr>
            <p:cNvPr id="20547" name="Text Box 67">
              <a:extLst>
                <a:ext uri="{FF2B5EF4-FFF2-40B4-BE49-F238E27FC236}">
                  <a16:creationId xmlns:a16="http://schemas.microsoft.com/office/drawing/2014/main" id="{28E4939D-66DF-479A-B4A9-4C649597C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429"/>
              <a:ext cx="2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600" dirty="0">
                  <a:latin typeface="Palatino Linotype" panose="02040502050505030304" pitchFamily="18" charset="0"/>
                </a:rPr>
                <a:t>+</a:t>
              </a:r>
            </a:p>
          </p:txBody>
        </p:sp>
        <p:grpSp>
          <p:nvGrpSpPr>
            <p:cNvPr id="20549" name="Group 69">
              <a:extLst>
                <a:ext uri="{FF2B5EF4-FFF2-40B4-BE49-F238E27FC236}">
                  <a16:creationId xmlns:a16="http://schemas.microsoft.com/office/drawing/2014/main" id="{7810BD04-7A13-4856-ADC1-999C63713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2" y="3414"/>
              <a:ext cx="227" cy="226"/>
              <a:chOff x="2290" y="1888"/>
              <a:chExt cx="635" cy="590"/>
            </a:xfrm>
          </p:grpSpPr>
          <p:sp>
            <p:nvSpPr>
              <p:cNvPr id="20550" name="Oval 70">
                <a:extLst>
                  <a:ext uri="{FF2B5EF4-FFF2-40B4-BE49-F238E27FC236}">
                    <a16:creationId xmlns:a16="http://schemas.microsoft.com/office/drawing/2014/main" id="{B915F318-47B1-45E5-B500-1822667F8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1888"/>
                <a:ext cx="635" cy="5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0551" name="Oval 71">
                <a:extLst>
                  <a:ext uri="{FF2B5EF4-FFF2-40B4-BE49-F238E27FC236}">
                    <a16:creationId xmlns:a16="http://schemas.microsoft.com/office/drawing/2014/main" id="{D3B1461A-47BA-4A34-A5FF-CCBB7C566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6" y="1979"/>
                <a:ext cx="273" cy="27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0552" name="Oval 72">
                <a:extLst>
                  <a:ext uri="{FF2B5EF4-FFF2-40B4-BE49-F238E27FC236}">
                    <a16:creationId xmlns:a16="http://schemas.microsoft.com/office/drawing/2014/main" id="{F316D500-2973-4126-A7D5-F123593AC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15"/>
                <a:ext cx="273" cy="272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hr-HR" altLang="sr-Latn-RS" sz="1200">
                    <a:latin typeface="Palatino Linotype" panose="02040502050505030304" pitchFamily="18" charset="0"/>
                  </a:rPr>
                  <a:t>+</a:t>
                </a:r>
              </a:p>
            </p:txBody>
          </p:sp>
        </p:grpSp>
      </p:grpSp>
      <p:sp>
        <p:nvSpPr>
          <p:cNvPr id="20553" name="Text Box 73">
            <a:extLst>
              <a:ext uri="{FF2B5EF4-FFF2-40B4-BE49-F238E27FC236}">
                <a16:creationId xmlns:a16="http://schemas.microsoft.com/office/drawing/2014/main" id="{965E9480-8AF6-4D54-844C-760FE6217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5491733"/>
            <a:ext cx="236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60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20554" name="Text Box 74">
            <a:extLst>
              <a:ext uri="{FF2B5EF4-FFF2-40B4-BE49-F238E27FC236}">
                <a16:creationId xmlns:a16="http://schemas.microsoft.com/office/drawing/2014/main" id="{9DA4F9C7-3973-4DAD-BCFD-EE3097F46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5475387"/>
            <a:ext cx="6476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 dirty="0">
                <a:latin typeface="Palatino Linotype" panose="02040502050505030304" pitchFamily="18" charset="0"/>
              </a:rPr>
              <a:t>Toplina</a:t>
            </a:r>
          </a:p>
        </p:txBody>
      </p:sp>
      <p:sp>
        <p:nvSpPr>
          <p:cNvPr id="20555" name="Text Box 75">
            <a:extLst>
              <a:ext uri="{FF2B5EF4-FFF2-40B4-BE49-F238E27FC236}">
                <a16:creationId xmlns:a16="http://schemas.microsoft.com/office/drawing/2014/main" id="{DBC65E78-E818-4BFD-ABB6-47C5B4777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7779" y="5475387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 dirty="0">
                <a:latin typeface="Palatino Linotype" panose="02040502050505030304" pitchFamily="18" charset="0"/>
              </a:rPr>
              <a:t>Zračenje</a:t>
            </a:r>
          </a:p>
        </p:txBody>
      </p:sp>
      <p:sp>
        <p:nvSpPr>
          <p:cNvPr id="20556" name="Text Box 76">
            <a:extLst>
              <a:ext uri="{FF2B5EF4-FFF2-40B4-BE49-F238E27FC236}">
                <a16:creationId xmlns:a16="http://schemas.microsoft.com/office/drawing/2014/main" id="{1B86F62A-3FA7-4A03-AE92-D7803AB49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86" y="5468813"/>
            <a:ext cx="236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+ </a:t>
            </a:r>
          </a:p>
        </p:txBody>
      </p:sp>
      <p:sp>
        <p:nvSpPr>
          <p:cNvPr id="20557" name="Oval 77">
            <a:extLst>
              <a:ext uri="{FF2B5EF4-FFF2-40B4-BE49-F238E27FC236}">
                <a16:creationId xmlns:a16="http://schemas.microsoft.com/office/drawing/2014/main" id="{CE60605A-7923-4A5C-A2AD-CFB2AC02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445224"/>
            <a:ext cx="72072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0558" name="Arc 78">
            <a:extLst>
              <a:ext uri="{FF2B5EF4-FFF2-40B4-BE49-F238E27FC236}">
                <a16:creationId xmlns:a16="http://schemas.microsoft.com/office/drawing/2014/main" id="{B400E0FF-606B-4F02-ACB0-2198EB74916E}"/>
              </a:ext>
            </a:extLst>
          </p:cNvPr>
          <p:cNvSpPr>
            <a:spLocks/>
          </p:cNvSpPr>
          <p:nvPr/>
        </p:nvSpPr>
        <p:spPr bwMode="auto">
          <a:xfrm rot="10800000" flipH="1" flipV="1">
            <a:off x="5702300" y="3644900"/>
            <a:ext cx="2109788" cy="1800225"/>
          </a:xfrm>
          <a:custGeom>
            <a:avLst/>
            <a:gdLst>
              <a:gd name="G0" fmla="+- 1010 0 0"/>
              <a:gd name="G1" fmla="+- 21600 0 0"/>
              <a:gd name="G2" fmla="+- 21600 0 0"/>
              <a:gd name="T0" fmla="*/ 0 w 22610"/>
              <a:gd name="T1" fmla="*/ 24 h 21600"/>
              <a:gd name="T2" fmla="*/ 22610 w 22610"/>
              <a:gd name="T3" fmla="*/ 21600 h 21600"/>
              <a:gd name="T4" fmla="*/ 1010 w 226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10" h="21600" fill="none" extrusionOk="0">
                <a:moveTo>
                  <a:pt x="-1" y="23"/>
                </a:moveTo>
                <a:cubicBezTo>
                  <a:pt x="336" y="7"/>
                  <a:pt x="673" y="0"/>
                  <a:pt x="1010" y="0"/>
                </a:cubicBezTo>
                <a:cubicBezTo>
                  <a:pt x="12939" y="0"/>
                  <a:pt x="22610" y="9670"/>
                  <a:pt x="22610" y="21600"/>
                </a:cubicBezTo>
              </a:path>
              <a:path w="22610" h="21600" stroke="0" extrusionOk="0">
                <a:moveTo>
                  <a:pt x="-1" y="23"/>
                </a:moveTo>
                <a:cubicBezTo>
                  <a:pt x="336" y="7"/>
                  <a:pt x="673" y="0"/>
                  <a:pt x="1010" y="0"/>
                </a:cubicBezTo>
                <a:cubicBezTo>
                  <a:pt x="12939" y="0"/>
                  <a:pt x="22610" y="9670"/>
                  <a:pt x="22610" y="21600"/>
                </a:cubicBezTo>
                <a:lnTo>
                  <a:pt x="101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0559" name="Text Box 79">
            <a:extLst>
              <a:ext uri="{FF2B5EF4-FFF2-40B4-BE49-F238E27FC236}">
                <a16:creationId xmlns:a16="http://schemas.microsoft.com/office/drawing/2014/main" id="{FE511865-CFF8-4B20-B5ED-F54EE57F3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660" y="6021388"/>
            <a:ext cx="3514415" cy="63094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altLang="sr-Latn-RS" sz="1400" dirty="0">
                <a:latin typeface="Palatino Linotype" panose="02040502050505030304" pitchFamily="18" charset="0"/>
              </a:rPr>
              <a:t>Štetno!</a:t>
            </a:r>
          </a:p>
          <a:p>
            <a:pPr algn="r">
              <a:spcBef>
                <a:spcPct val="50000"/>
              </a:spcBef>
            </a:pPr>
            <a:r>
              <a:rPr lang="hr-HR" altLang="sr-Latn-RS" sz="1400" u="sng" dirty="0">
                <a:latin typeface="Palatino Linotype" panose="02040502050505030304" pitchFamily="18" charset="0"/>
              </a:rPr>
              <a:t>Problem:</a:t>
            </a:r>
            <a:r>
              <a:rPr lang="hr-HR" altLang="sr-Latn-RS" sz="1400" dirty="0">
                <a:latin typeface="Palatino Linotype" panose="02040502050505030304" pitchFamily="18" charset="0"/>
              </a:rPr>
              <a:t> Skladištenje nuklearnog otpada</a:t>
            </a:r>
          </a:p>
        </p:txBody>
      </p:sp>
      <p:sp>
        <p:nvSpPr>
          <p:cNvPr id="20560" name="Line 80">
            <a:extLst>
              <a:ext uri="{FF2B5EF4-FFF2-40B4-BE49-F238E27FC236}">
                <a16:creationId xmlns:a16="http://schemas.microsoft.com/office/drawing/2014/main" id="{9840920F-7E24-4886-8673-0444818E5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5688" y="5734149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0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7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0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0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9" grpId="0"/>
      <p:bldP spid="20500" grpId="0"/>
      <p:bldP spid="20504" grpId="0"/>
      <p:bldP spid="20553" grpId="0"/>
      <p:bldP spid="20554" grpId="0"/>
      <p:bldP spid="20555" grpId="0"/>
      <p:bldP spid="205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4958351-C853-4E1D-91EB-61B3BB5E23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3035300" cy="28209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altLang="sr-Latn-RS" sz="2400" b="0" u="sng" dirty="0" err="1">
                <a:latin typeface="Palatino Linotype" panose="02040502050505030304" pitchFamily="18" charset="0"/>
              </a:rPr>
              <a:t>Vjetroelektrane</a:t>
            </a:r>
            <a:br>
              <a:rPr lang="hr-HR" altLang="sr-Latn-RS" sz="2400" b="0" u="sng" dirty="0">
                <a:latin typeface="Palatino Linotype" panose="02040502050505030304" pitchFamily="18" charset="0"/>
              </a:rPr>
            </a:br>
            <a:r>
              <a:rPr lang="hr-HR" altLang="sr-Latn-RS" sz="1500" b="0" dirty="0">
                <a:latin typeface="Palatino Linotype" panose="02040502050505030304" pitchFamily="18" charset="0"/>
              </a:rPr>
              <a:t>- više vjetroagregata na 1 mjestu</a:t>
            </a:r>
            <a:br>
              <a:rPr lang="hr-HR" altLang="sr-Latn-RS" sz="1500" b="0" dirty="0">
                <a:latin typeface="Palatino Linotype" panose="02040502050505030304" pitchFamily="18" charset="0"/>
              </a:rPr>
            </a:br>
            <a:r>
              <a:rPr lang="hr-HR" altLang="sr-Latn-RS" sz="1500" dirty="0">
                <a:latin typeface="Palatino Linotype" panose="02040502050505030304" pitchFamily="18" charset="0"/>
              </a:rPr>
              <a:t>- na vrhu stupa vjetroagregata je </a:t>
            </a:r>
            <a:r>
              <a:rPr lang="hr-HR" altLang="sr-Latn-RS" sz="1500" dirty="0" err="1">
                <a:latin typeface="Palatino Linotype" panose="02040502050505030304" pitchFamily="18" charset="0"/>
              </a:rPr>
              <a:t>vjetroturbina</a:t>
            </a:r>
            <a:r>
              <a:rPr lang="hr-HR" altLang="sr-Latn-RS" sz="1500" dirty="0">
                <a:latin typeface="Palatino Linotype" panose="02040502050505030304" pitchFamily="18" charset="0"/>
              </a:rPr>
              <a:t> s 3 lopatice i vjetrogenerator.</a:t>
            </a:r>
            <a:br>
              <a:rPr lang="hr-HR" altLang="sr-Latn-RS" sz="1500" dirty="0">
                <a:latin typeface="Palatino Linotype" panose="02040502050505030304" pitchFamily="18" charset="0"/>
              </a:rPr>
            </a:br>
            <a:r>
              <a:rPr lang="hr-HR" altLang="sr-Latn-RS" sz="1500" dirty="0">
                <a:latin typeface="Palatino Linotype" panose="02040502050505030304" pitchFamily="18" charset="0"/>
              </a:rPr>
              <a:t>- </a:t>
            </a:r>
            <a:r>
              <a:rPr lang="hr-HR" altLang="sr-Latn-RS" sz="1500" dirty="0" err="1">
                <a:latin typeface="Palatino Linotype" panose="02040502050505030304" pitchFamily="18" charset="0"/>
              </a:rPr>
              <a:t>vjetroturbina</a:t>
            </a:r>
            <a:r>
              <a:rPr lang="hr-HR" altLang="sr-Latn-RS" sz="1500" dirty="0">
                <a:latin typeface="Palatino Linotype" panose="02040502050505030304" pitchFamily="18" charset="0"/>
              </a:rPr>
              <a:t> okreće rotor generatora.</a:t>
            </a:r>
            <a:endParaRPr lang="hr-HR" altLang="sr-Latn-RS" sz="1500" b="0" dirty="0">
              <a:latin typeface="Palatino Linotype" panose="02040502050505030304" pitchFamily="18" charset="0"/>
            </a:endParaRP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CE693680-23B5-4A81-8CDF-6D4F02A8A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4"/>
          <a:stretch/>
        </p:blipFill>
        <p:spPr bwMode="auto">
          <a:xfrm>
            <a:off x="564386" y="2816451"/>
            <a:ext cx="2620962" cy="1764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7B160C92-9326-474B-BF1E-E4DDD5A5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53424"/>
            <a:ext cx="3313112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400" u="sng" dirty="0">
                <a:latin typeface="Palatino Linotype" panose="02040502050505030304" pitchFamily="18" charset="0"/>
              </a:rPr>
              <a:t>Prednost:</a:t>
            </a:r>
          </a:p>
          <a:p>
            <a:pPr>
              <a:spcBef>
                <a:spcPct val="50000"/>
              </a:spcBef>
              <a:buClr>
                <a:schemeClr val="folHlink"/>
              </a:buClr>
            </a:pPr>
            <a:r>
              <a:rPr lang="hr-HR" altLang="sr-Latn-RS" sz="1400" dirty="0">
                <a:latin typeface="Palatino Linotype" panose="02040502050505030304" pitchFamily="18" charset="0"/>
              </a:rPr>
              <a:t>- Ne zagađuje</a:t>
            </a:r>
          </a:p>
          <a:p>
            <a:pPr>
              <a:spcBef>
                <a:spcPct val="50000"/>
              </a:spcBef>
            </a:pPr>
            <a:endParaRPr lang="hr-HR" altLang="sr-Latn-RS" sz="400" dirty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r>
              <a:rPr lang="hr-HR" altLang="sr-Latn-RS" sz="1400" u="sng" dirty="0">
                <a:latin typeface="Palatino Linotype" panose="02040502050505030304" pitchFamily="18" charset="0"/>
              </a:rPr>
              <a:t>Nedostatci:</a:t>
            </a:r>
          </a:p>
          <a:p>
            <a:pPr>
              <a:spcBef>
                <a:spcPct val="50000"/>
              </a:spcBef>
              <a:buClr>
                <a:schemeClr val="folHlink"/>
              </a:buClr>
            </a:pPr>
            <a:r>
              <a:rPr lang="hr-HR" altLang="sr-Latn-RS" sz="1400" dirty="0">
                <a:latin typeface="Palatino Linotype" panose="02040502050505030304" pitchFamily="18" charset="0"/>
              </a:rPr>
              <a:t>- Skupa izgradnja</a:t>
            </a:r>
          </a:p>
          <a:p>
            <a:pPr>
              <a:spcBef>
                <a:spcPct val="50000"/>
              </a:spcBef>
              <a:buClr>
                <a:schemeClr val="folHlink"/>
              </a:buClr>
            </a:pPr>
            <a:r>
              <a:rPr lang="hr-HR" altLang="sr-Latn-RS" sz="1400" dirty="0">
                <a:latin typeface="Palatino Linotype" panose="02040502050505030304" pitchFamily="18" charset="0"/>
              </a:rPr>
              <a:t>- Nestalan izvor energije</a:t>
            </a:r>
          </a:p>
          <a:p>
            <a:pPr>
              <a:spcBef>
                <a:spcPct val="50000"/>
              </a:spcBef>
            </a:pPr>
            <a:r>
              <a:rPr lang="hr-HR" altLang="sr-Latn-RS" sz="1400" dirty="0">
                <a:latin typeface="Palatino Linotype" panose="02040502050505030304" pitchFamily="18" charset="0"/>
              </a:rPr>
              <a:t>  (nema uvijek vjetra)</a:t>
            </a:r>
          </a:p>
        </p:txBody>
      </p:sp>
      <p:grpSp>
        <p:nvGrpSpPr>
          <p:cNvPr id="22572" name="Group 44">
            <a:extLst>
              <a:ext uri="{FF2B5EF4-FFF2-40B4-BE49-F238E27FC236}">
                <a16:creationId xmlns:a16="http://schemas.microsoft.com/office/drawing/2014/main" id="{9220057A-0FE3-40B6-99C2-7E8B841D96DA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1989138"/>
            <a:ext cx="2592387" cy="1911350"/>
            <a:chOff x="2653" y="1253"/>
            <a:chExt cx="1633" cy="1204"/>
          </a:xfrm>
        </p:grpSpPr>
        <p:grpSp>
          <p:nvGrpSpPr>
            <p:cNvPr id="22535" name="Group 7">
              <a:extLst>
                <a:ext uri="{FF2B5EF4-FFF2-40B4-BE49-F238E27FC236}">
                  <a16:creationId xmlns:a16="http://schemas.microsoft.com/office/drawing/2014/main" id="{EE8CD40C-F0FD-44B8-96C3-1F9D93C9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1253"/>
              <a:ext cx="397" cy="251"/>
              <a:chOff x="2926" y="1818"/>
              <a:chExt cx="533" cy="251"/>
            </a:xfrm>
          </p:grpSpPr>
          <p:sp>
            <p:nvSpPr>
              <p:cNvPr id="22534" name="Line 6">
                <a:extLst>
                  <a:ext uri="{FF2B5EF4-FFF2-40B4-BE49-F238E27FC236}">
                    <a16:creationId xmlns:a16="http://schemas.microsoft.com/office/drawing/2014/main" id="{AD050869-79C9-4509-95BC-8D9028727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33" name="AutoShape 5">
                <a:extLst>
                  <a:ext uri="{FF2B5EF4-FFF2-40B4-BE49-F238E27FC236}">
                    <a16:creationId xmlns:a16="http://schemas.microsoft.com/office/drawing/2014/main" id="{CF5675B3-810B-4839-ABCC-ADBCC0BCB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36" name="Group 8">
              <a:extLst>
                <a:ext uri="{FF2B5EF4-FFF2-40B4-BE49-F238E27FC236}">
                  <a16:creationId xmlns:a16="http://schemas.microsoft.com/office/drawing/2014/main" id="{EDE96DEC-F1E8-40F6-B1EC-A12F464C19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1662"/>
              <a:ext cx="397" cy="251"/>
              <a:chOff x="2926" y="1818"/>
              <a:chExt cx="533" cy="251"/>
            </a:xfrm>
          </p:grpSpPr>
          <p:sp>
            <p:nvSpPr>
              <p:cNvPr id="22537" name="Line 9">
                <a:extLst>
                  <a:ext uri="{FF2B5EF4-FFF2-40B4-BE49-F238E27FC236}">
                    <a16:creationId xmlns:a16="http://schemas.microsoft.com/office/drawing/2014/main" id="{302CEFA9-8FFA-46C6-94C4-A4100A016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38" name="AutoShape 10">
                <a:extLst>
                  <a:ext uri="{FF2B5EF4-FFF2-40B4-BE49-F238E27FC236}">
                    <a16:creationId xmlns:a16="http://schemas.microsoft.com/office/drawing/2014/main" id="{84591433-BBB8-442B-99BB-B32FB879A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39" name="Group 11">
              <a:extLst>
                <a:ext uri="{FF2B5EF4-FFF2-40B4-BE49-F238E27FC236}">
                  <a16:creationId xmlns:a16="http://schemas.microsoft.com/office/drawing/2014/main" id="{E47C17FA-D1AF-4AF5-883F-07B49953D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8" y="1662"/>
              <a:ext cx="397" cy="251"/>
              <a:chOff x="2926" y="1818"/>
              <a:chExt cx="533" cy="251"/>
            </a:xfrm>
          </p:grpSpPr>
          <p:sp>
            <p:nvSpPr>
              <p:cNvPr id="22540" name="Line 12">
                <a:extLst>
                  <a:ext uri="{FF2B5EF4-FFF2-40B4-BE49-F238E27FC236}">
                    <a16:creationId xmlns:a16="http://schemas.microsoft.com/office/drawing/2014/main" id="{5E855E14-2600-4DCA-81D3-CFB626EFF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41" name="AutoShape 13">
                <a:extLst>
                  <a:ext uri="{FF2B5EF4-FFF2-40B4-BE49-F238E27FC236}">
                    <a16:creationId xmlns:a16="http://schemas.microsoft.com/office/drawing/2014/main" id="{9ECDCB2B-24A9-45C6-A7BD-8FF1B07E9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42" name="Group 14">
              <a:extLst>
                <a:ext uri="{FF2B5EF4-FFF2-40B4-BE49-F238E27FC236}">
                  <a16:creationId xmlns:a16="http://schemas.microsoft.com/office/drawing/2014/main" id="{1B422D9C-C538-4704-B974-FAD3E41B4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3" y="2070"/>
              <a:ext cx="397" cy="251"/>
              <a:chOff x="2926" y="1818"/>
              <a:chExt cx="533" cy="251"/>
            </a:xfrm>
          </p:grpSpPr>
          <p:sp>
            <p:nvSpPr>
              <p:cNvPr id="22543" name="Line 15">
                <a:extLst>
                  <a:ext uri="{FF2B5EF4-FFF2-40B4-BE49-F238E27FC236}">
                    <a16:creationId xmlns:a16="http://schemas.microsoft.com/office/drawing/2014/main" id="{F610FA8C-5964-45CC-8958-093B84F7F7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44" name="AutoShape 16">
                <a:extLst>
                  <a:ext uri="{FF2B5EF4-FFF2-40B4-BE49-F238E27FC236}">
                    <a16:creationId xmlns:a16="http://schemas.microsoft.com/office/drawing/2014/main" id="{FCF54E62-0510-47ED-9186-53481D5F2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45" name="Group 17">
              <a:extLst>
                <a:ext uri="{FF2B5EF4-FFF2-40B4-BE49-F238E27FC236}">
                  <a16:creationId xmlns:a16="http://schemas.microsoft.com/office/drawing/2014/main" id="{0E7CEC23-78CB-4F87-A2CD-71D5D9916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1389"/>
              <a:ext cx="397" cy="251"/>
              <a:chOff x="2926" y="1818"/>
              <a:chExt cx="533" cy="251"/>
            </a:xfrm>
          </p:grpSpPr>
          <p:sp>
            <p:nvSpPr>
              <p:cNvPr id="22546" name="Line 18">
                <a:extLst>
                  <a:ext uri="{FF2B5EF4-FFF2-40B4-BE49-F238E27FC236}">
                    <a16:creationId xmlns:a16="http://schemas.microsoft.com/office/drawing/2014/main" id="{DCE42DCE-D9F3-4B95-BF51-9793FF7B3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47" name="AutoShape 19">
                <a:extLst>
                  <a:ext uri="{FF2B5EF4-FFF2-40B4-BE49-F238E27FC236}">
                    <a16:creationId xmlns:a16="http://schemas.microsoft.com/office/drawing/2014/main" id="{93371E2C-0CF7-4865-A9EF-E64F9C595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48" name="Group 20">
              <a:extLst>
                <a:ext uri="{FF2B5EF4-FFF2-40B4-BE49-F238E27FC236}">
                  <a16:creationId xmlns:a16="http://schemas.microsoft.com/office/drawing/2014/main" id="{04A3FF0E-0FE0-4DDA-9AE7-7F65B1392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8" y="1253"/>
              <a:ext cx="408" cy="251"/>
              <a:chOff x="2926" y="1818"/>
              <a:chExt cx="533" cy="251"/>
            </a:xfrm>
          </p:grpSpPr>
          <p:sp>
            <p:nvSpPr>
              <p:cNvPr id="22549" name="Line 21">
                <a:extLst>
                  <a:ext uri="{FF2B5EF4-FFF2-40B4-BE49-F238E27FC236}">
                    <a16:creationId xmlns:a16="http://schemas.microsoft.com/office/drawing/2014/main" id="{91E3BEAD-BF7A-4A1F-835D-D62DEB1BD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50" name="AutoShape 22">
                <a:extLst>
                  <a:ext uri="{FF2B5EF4-FFF2-40B4-BE49-F238E27FC236}">
                    <a16:creationId xmlns:a16="http://schemas.microsoft.com/office/drawing/2014/main" id="{080CB5C9-FBAA-4C1E-800A-287C5AE3D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51" name="Group 23">
              <a:extLst>
                <a:ext uri="{FF2B5EF4-FFF2-40B4-BE49-F238E27FC236}">
                  <a16:creationId xmlns:a16="http://schemas.microsoft.com/office/drawing/2014/main" id="{3E4252D7-E43F-4D6E-A443-D4A834516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1798"/>
              <a:ext cx="397" cy="251"/>
              <a:chOff x="2926" y="1818"/>
              <a:chExt cx="533" cy="251"/>
            </a:xfrm>
          </p:grpSpPr>
          <p:sp>
            <p:nvSpPr>
              <p:cNvPr id="22552" name="Line 24">
                <a:extLst>
                  <a:ext uri="{FF2B5EF4-FFF2-40B4-BE49-F238E27FC236}">
                    <a16:creationId xmlns:a16="http://schemas.microsoft.com/office/drawing/2014/main" id="{615E7433-26D3-4DD8-91DF-A87C43BFD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53" name="AutoShape 25">
                <a:extLst>
                  <a:ext uri="{FF2B5EF4-FFF2-40B4-BE49-F238E27FC236}">
                    <a16:creationId xmlns:a16="http://schemas.microsoft.com/office/drawing/2014/main" id="{5A847102-BB7D-4308-8804-856B9C5A8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54" name="Group 26">
              <a:extLst>
                <a:ext uri="{FF2B5EF4-FFF2-40B4-BE49-F238E27FC236}">
                  <a16:creationId xmlns:a16="http://schemas.microsoft.com/office/drawing/2014/main" id="{CD1C2357-9212-4422-921C-D267E984B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2206"/>
              <a:ext cx="397" cy="251"/>
              <a:chOff x="2926" y="1818"/>
              <a:chExt cx="533" cy="251"/>
            </a:xfrm>
          </p:grpSpPr>
          <p:sp>
            <p:nvSpPr>
              <p:cNvPr id="22555" name="Line 27">
                <a:extLst>
                  <a:ext uri="{FF2B5EF4-FFF2-40B4-BE49-F238E27FC236}">
                    <a16:creationId xmlns:a16="http://schemas.microsoft.com/office/drawing/2014/main" id="{501967AC-0396-443C-9CB7-798FCC779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56" name="AutoShape 28">
                <a:extLst>
                  <a:ext uri="{FF2B5EF4-FFF2-40B4-BE49-F238E27FC236}">
                    <a16:creationId xmlns:a16="http://schemas.microsoft.com/office/drawing/2014/main" id="{DB7C3B56-9020-4E0B-A35E-42692148E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  <p:grpSp>
          <p:nvGrpSpPr>
            <p:cNvPr id="22557" name="Group 29">
              <a:extLst>
                <a:ext uri="{FF2B5EF4-FFF2-40B4-BE49-F238E27FC236}">
                  <a16:creationId xmlns:a16="http://schemas.microsoft.com/office/drawing/2014/main" id="{7B20E598-A69D-4D0E-9295-59644680F8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8" y="2070"/>
              <a:ext cx="397" cy="251"/>
              <a:chOff x="2926" y="1818"/>
              <a:chExt cx="533" cy="251"/>
            </a:xfrm>
          </p:grpSpPr>
          <p:sp>
            <p:nvSpPr>
              <p:cNvPr id="22558" name="Line 30">
                <a:extLst>
                  <a:ext uri="{FF2B5EF4-FFF2-40B4-BE49-F238E27FC236}">
                    <a16:creationId xmlns:a16="http://schemas.microsoft.com/office/drawing/2014/main" id="{2AD79AEF-281B-4D4B-8D9D-F10917315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6" y="1933"/>
                <a:ext cx="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  <p:sp>
            <p:nvSpPr>
              <p:cNvPr id="22559" name="AutoShape 31">
                <a:extLst>
                  <a:ext uri="{FF2B5EF4-FFF2-40B4-BE49-F238E27FC236}">
                    <a16:creationId xmlns:a16="http://schemas.microsoft.com/office/drawing/2014/main" id="{3C23FECF-A918-4415-8596-069B09541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21229" flipH="1">
                <a:off x="2957" y="1818"/>
                <a:ext cx="502" cy="192"/>
              </a:xfrm>
              <a:prstGeom prst="parallelogram">
                <a:avLst>
                  <a:gd name="adj" fmla="val 45634"/>
                </a:avLst>
              </a:prstGeom>
              <a:pattFill prst="zigZag">
                <a:fgClr>
                  <a:srgbClr val="5F5F5F"/>
                </a:fgClr>
                <a:bgClr>
                  <a:srgbClr val="808080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22560" name="AutoShape 32">
            <a:extLst>
              <a:ext uri="{FF2B5EF4-FFF2-40B4-BE49-F238E27FC236}">
                <a16:creationId xmlns:a16="http://schemas.microsoft.com/office/drawing/2014/main" id="{9F05212C-C3E5-4402-A979-3461E3D0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908050"/>
            <a:ext cx="865187" cy="863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2561" name="Rectangle 33">
            <a:extLst>
              <a:ext uri="{FF2B5EF4-FFF2-40B4-BE49-F238E27FC236}">
                <a16:creationId xmlns:a16="http://schemas.microsoft.com/office/drawing/2014/main" id="{8BE031B6-507B-429D-86C6-A301996DF91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917951" y="387350"/>
            <a:ext cx="34671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r>
              <a:rPr lang="hr-HR" altLang="sr-Latn-RS" sz="2400" b="0" u="sng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Solarne elektrane</a:t>
            </a:r>
          </a:p>
        </p:txBody>
      </p:sp>
      <p:sp>
        <p:nvSpPr>
          <p:cNvPr id="22562" name="Line 34">
            <a:extLst>
              <a:ext uri="{FF2B5EF4-FFF2-40B4-BE49-F238E27FC236}">
                <a16:creationId xmlns:a16="http://schemas.microsoft.com/office/drawing/2014/main" id="{2A239BAC-6F95-42E5-BC4A-07812AEC1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00" y="476250"/>
            <a:ext cx="0" cy="604837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>
            <a:prstShdw prst="shdw18" dist="17961" dir="13500000">
              <a:srgbClr val="80808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2567" name="Freeform 39">
            <a:extLst>
              <a:ext uri="{FF2B5EF4-FFF2-40B4-BE49-F238E27FC236}">
                <a16:creationId xmlns:a16="http://schemas.microsoft.com/office/drawing/2014/main" id="{1EE4B778-8C46-472F-A7A6-B8F265FCBC71}"/>
              </a:ext>
            </a:extLst>
          </p:cNvPr>
          <p:cNvSpPr>
            <a:spLocks/>
          </p:cNvSpPr>
          <p:nvPr/>
        </p:nvSpPr>
        <p:spPr bwMode="auto">
          <a:xfrm>
            <a:off x="5508625" y="1557338"/>
            <a:ext cx="2376488" cy="1366837"/>
          </a:xfrm>
          <a:custGeom>
            <a:avLst/>
            <a:gdLst>
              <a:gd name="T0" fmla="*/ 796 w 796"/>
              <a:gd name="T1" fmla="*/ 0 h 551"/>
              <a:gd name="T2" fmla="*/ 660 w 796"/>
              <a:gd name="T3" fmla="*/ 34 h 551"/>
              <a:gd name="T4" fmla="*/ 610 w 796"/>
              <a:gd name="T5" fmla="*/ 68 h 551"/>
              <a:gd name="T6" fmla="*/ 576 w 796"/>
              <a:gd name="T7" fmla="*/ 161 h 551"/>
              <a:gd name="T8" fmla="*/ 550 w 796"/>
              <a:gd name="T9" fmla="*/ 170 h 551"/>
              <a:gd name="T10" fmla="*/ 330 w 796"/>
              <a:gd name="T11" fmla="*/ 271 h 551"/>
              <a:gd name="T12" fmla="*/ 254 w 796"/>
              <a:gd name="T13" fmla="*/ 365 h 551"/>
              <a:gd name="T14" fmla="*/ 169 w 796"/>
              <a:gd name="T15" fmla="*/ 407 h 551"/>
              <a:gd name="T16" fmla="*/ 144 w 796"/>
              <a:gd name="T17" fmla="*/ 432 h 551"/>
              <a:gd name="T18" fmla="*/ 118 w 796"/>
              <a:gd name="T19" fmla="*/ 449 h 551"/>
              <a:gd name="T20" fmla="*/ 0 w 796"/>
              <a:gd name="T21" fmla="*/ 55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96" h="551">
                <a:moveTo>
                  <a:pt x="796" y="0"/>
                </a:moveTo>
                <a:cubicBezTo>
                  <a:pt x="750" y="15"/>
                  <a:pt x="707" y="25"/>
                  <a:pt x="660" y="34"/>
                </a:cubicBezTo>
                <a:cubicBezTo>
                  <a:pt x="643" y="45"/>
                  <a:pt x="619" y="50"/>
                  <a:pt x="610" y="68"/>
                </a:cubicBezTo>
                <a:cubicBezTo>
                  <a:pt x="603" y="83"/>
                  <a:pt x="583" y="154"/>
                  <a:pt x="576" y="161"/>
                </a:cubicBezTo>
                <a:cubicBezTo>
                  <a:pt x="570" y="167"/>
                  <a:pt x="559" y="167"/>
                  <a:pt x="550" y="170"/>
                </a:cubicBezTo>
                <a:cubicBezTo>
                  <a:pt x="528" y="262"/>
                  <a:pt x="405" y="252"/>
                  <a:pt x="330" y="271"/>
                </a:cubicBezTo>
                <a:cubicBezTo>
                  <a:pt x="291" y="298"/>
                  <a:pt x="289" y="336"/>
                  <a:pt x="254" y="365"/>
                </a:cubicBezTo>
                <a:cubicBezTo>
                  <a:pt x="228" y="386"/>
                  <a:pt x="196" y="388"/>
                  <a:pt x="169" y="407"/>
                </a:cubicBezTo>
                <a:cubicBezTo>
                  <a:pt x="159" y="414"/>
                  <a:pt x="153" y="425"/>
                  <a:pt x="144" y="432"/>
                </a:cubicBezTo>
                <a:cubicBezTo>
                  <a:pt x="136" y="439"/>
                  <a:pt x="127" y="443"/>
                  <a:pt x="118" y="449"/>
                </a:cubicBezTo>
                <a:cubicBezTo>
                  <a:pt x="87" y="497"/>
                  <a:pt x="72" y="551"/>
                  <a:pt x="0" y="551"/>
                </a:cubicBezTo>
              </a:path>
            </a:pathLst>
          </a:custGeom>
          <a:noFill/>
          <a:ln w="28575" cmpd="sng">
            <a:solidFill>
              <a:srgbClr val="FF99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2568" name="AutoShape 40">
            <a:extLst>
              <a:ext uri="{FF2B5EF4-FFF2-40B4-BE49-F238E27FC236}">
                <a16:creationId xmlns:a16="http://schemas.microsoft.com/office/drawing/2014/main" id="{6CE0D8B6-453B-4DD0-9F65-B13ED987AD7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453856" y="2547144"/>
            <a:ext cx="180975" cy="2808288"/>
          </a:xfrm>
          <a:prstGeom prst="rightBrace">
            <a:avLst>
              <a:gd name="adj1" fmla="val 129313"/>
              <a:gd name="adj2" fmla="val 470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2569" name="Text Box 41">
            <a:extLst>
              <a:ext uri="{FF2B5EF4-FFF2-40B4-BE49-F238E27FC236}">
                <a16:creationId xmlns:a16="http://schemas.microsoft.com/office/drawing/2014/main" id="{6883A20B-E7BB-4349-AE71-D510993D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189" y="4347101"/>
            <a:ext cx="3024083" cy="1200329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Električna energija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Jedina elektrana u kojoj se dobiva </a:t>
            </a:r>
            <a:r>
              <a:rPr lang="hr-HR" altLang="sr-Latn-RS" sz="1600" b="1" dirty="0">
                <a:latin typeface="Palatino Linotype" panose="02040502050505030304" pitchFamily="18" charset="0"/>
              </a:rPr>
              <a:t>istosmjerna</a:t>
            </a:r>
            <a:r>
              <a:rPr lang="hr-HR" altLang="sr-Latn-RS" sz="1600" dirty="0">
                <a:latin typeface="Palatino Linotype" panose="02040502050505030304" pitchFamily="18" charset="0"/>
              </a:rPr>
              <a:t> </a:t>
            </a:r>
            <a:r>
              <a:rPr lang="hr-HR" altLang="sr-Latn-RS" sz="1600" b="1" dirty="0">
                <a:latin typeface="Palatino Linotype" panose="02040502050505030304" pitchFamily="18" charset="0"/>
              </a:rPr>
              <a:t>struja</a:t>
            </a:r>
            <a:r>
              <a:rPr lang="hr-HR" altLang="sr-Latn-RS" sz="1600" dirty="0">
                <a:latin typeface="Palatino Linotype" panose="02040502050505030304" pitchFamily="18" charset="0"/>
              </a:rPr>
              <a:t> – oznaka </a:t>
            </a:r>
            <a:r>
              <a:rPr lang="hr-HR" altLang="sr-Latn-RS" sz="1600" b="1" dirty="0">
                <a:latin typeface="Palatino Linotype" panose="02040502050505030304" pitchFamily="18" charset="0"/>
              </a:rPr>
              <a:t>DC</a:t>
            </a:r>
            <a:r>
              <a:rPr lang="hr-HR" altLang="sr-Latn-RS" sz="1600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2570" name="AutoShape 42">
            <a:extLst>
              <a:ext uri="{FF2B5EF4-FFF2-40B4-BE49-F238E27FC236}">
                <a16:creationId xmlns:a16="http://schemas.microsoft.com/office/drawing/2014/main" id="{F1B0F71F-06D2-4C4D-B898-B55EE8BB3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078288"/>
            <a:ext cx="215900" cy="1428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2571" name="Text Box 43">
            <a:extLst>
              <a:ext uri="{FF2B5EF4-FFF2-40B4-BE49-F238E27FC236}">
                <a16:creationId xmlns:a16="http://schemas.microsoft.com/office/drawing/2014/main" id="{7DA0892F-EABE-48E3-8FB4-E0AA9D98C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349500"/>
            <a:ext cx="1835150" cy="12849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Svjetlosna energija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300" dirty="0">
                <a:latin typeface="Palatino Linotype" panose="02040502050505030304" pitchFamily="18" charset="0"/>
              </a:rPr>
              <a:t>Pada na solarne panele sastavljene od </a:t>
            </a:r>
            <a:r>
              <a:rPr lang="hr-HR" altLang="sr-Latn-RS" sz="1300" dirty="0" err="1">
                <a:latin typeface="Palatino Linotype" panose="02040502050505030304" pitchFamily="18" charset="0"/>
              </a:rPr>
              <a:t>fotonaponskih</a:t>
            </a:r>
            <a:r>
              <a:rPr lang="hr-HR" altLang="sr-Latn-RS" sz="1300" dirty="0">
                <a:latin typeface="Palatino Linotype" panose="02040502050505030304" pitchFamily="18" charset="0"/>
              </a:rPr>
              <a:t> ćelija</a:t>
            </a: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D9FFDA3D-306A-4C5E-BBB8-AE0CB4A42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190" y="5842139"/>
            <a:ext cx="47541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500" dirty="0">
                <a:latin typeface="Palatino Linotype" panose="02040502050505030304" pitchFamily="18" charset="0"/>
              </a:rPr>
              <a:t>Energija vode, vjetra i sunca spadaju u </a:t>
            </a:r>
            <a:r>
              <a:rPr lang="hr-HR" altLang="sr-Latn-RS" sz="1500" b="1" dirty="0">
                <a:latin typeface="Palatino Linotype" panose="02040502050505030304" pitchFamily="18" charset="0"/>
              </a:rPr>
              <a:t>obnovljive</a:t>
            </a:r>
            <a:r>
              <a:rPr lang="hr-HR" altLang="sr-Latn-RS" sz="1500" dirty="0">
                <a:latin typeface="Palatino Linotype" panose="02040502050505030304" pitchFamily="18" charset="0"/>
              </a:rPr>
              <a:t> izvore energije.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61" grpId="0"/>
      <p:bldP spid="22569" grpId="0" animBg="1"/>
      <p:bldP spid="22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06C3853E-10AB-4CC6-88B2-B282D6574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9103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r>
              <a:rPr lang="hr-HR" altLang="sr-Latn-RS" sz="3600" b="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Prijenos električne energije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56FAF70F-8723-410B-8550-55587114A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765175"/>
            <a:ext cx="5329237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grpSp>
        <p:nvGrpSpPr>
          <p:cNvPr id="23558" name="Group 6">
            <a:extLst>
              <a:ext uri="{FF2B5EF4-FFF2-40B4-BE49-F238E27FC236}">
                <a16:creationId xmlns:a16="http://schemas.microsoft.com/office/drawing/2014/main" id="{98D3BD71-0E44-4755-B8A9-3714124095A8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1025525"/>
            <a:ext cx="2016125" cy="1857375"/>
            <a:chOff x="2018" y="618"/>
            <a:chExt cx="1270" cy="1170"/>
          </a:xfrm>
        </p:grpSpPr>
        <p:pic>
          <p:nvPicPr>
            <p:cNvPr id="23559" name="Picture 7">
              <a:extLst>
                <a:ext uri="{FF2B5EF4-FFF2-40B4-BE49-F238E27FC236}">
                  <a16:creationId xmlns:a16="http://schemas.microsoft.com/office/drawing/2014/main" id="{5FB25C4F-30E3-48A3-9C2A-F24F0F7E4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21" r="37794" b="46996"/>
            <a:stretch>
              <a:fillRect/>
            </a:stretch>
          </p:blipFill>
          <p:spPr bwMode="auto">
            <a:xfrm>
              <a:off x="2018" y="618"/>
              <a:ext cx="1270" cy="11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0" name="Rectangle 8">
              <a:extLst>
                <a:ext uri="{FF2B5EF4-FFF2-40B4-BE49-F238E27FC236}">
                  <a16:creationId xmlns:a16="http://schemas.microsoft.com/office/drawing/2014/main" id="{E697ED3E-E0BB-4E74-A776-AB1A9E550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618"/>
              <a:ext cx="680" cy="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400" dirty="0">
                  <a:latin typeface="Palatino Linotype" panose="02040502050505030304" pitchFamily="18" charset="0"/>
                </a:rPr>
                <a:t>110 kV</a:t>
              </a:r>
            </a:p>
            <a:p>
              <a:pPr algn="ctr"/>
              <a:r>
                <a:rPr lang="hr-HR" altLang="sr-Latn-RS" sz="1400" dirty="0">
                  <a:latin typeface="Palatino Linotype" panose="02040502050505030304" pitchFamily="18" charset="0"/>
                </a:rPr>
                <a:t>220 kV</a:t>
              </a:r>
            </a:p>
            <a:p>
              <a:pPr algn="ctr"/>
              <a:r>
                <a:rPr lang="hr-HR" altLang="sr-Latn-RS" sz="1400" dirty="0">
                  <a:latin typeface="Palatino Linotype" panose="02040502050505030304" pitchFamily="18" charset="0"/>
                </a:rPr>
                <a:t>380 kV</a:t>
              </a:r>
            </a:p>
          </p:txBody>
        </p:sp>
      </p:grpSp>
      <p:grpSp>
        <p:nvGrpSpPr>
          <p:cNvPr id="23561" name="Group 9">
            <a:extLst>
              <a:ext uri="{FF2B5EF4-FFF2-40B4-BE49-F238E27FC236}">
                <a16:creationId xmlns:a16="http://schemas.microsoft.com/office/drawing/2014/main" id="{658BAADF-A9BA-49E8-8EAF-DA9EB4B23530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1312863"/>
            <a:ext cx="1655763" cy="288925"/>
            <a:chOff x="4559" y="754"/>
            <a:chExt cx="1043" cy="181"/>
          </a:xfrm>
        </p:grpSpPr>
        <p:sp>
          <p:nvSpPr>
            <p:cNvPr id="23562" name="Line 10">
              <a:extLst>
                <a:ext uri="{FF2B5EF4-FFF2-40B4-BE49-F238E27FC236}">
                  <a16:creationId xmlns:a16="http://schemas.microsoft.com/office/drawing/2014/main" id="{1E108C11-21BA-4740-A0A7-DC31A39F6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9" y="845"/>
              <a:ext cx="72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3563" name="Rectangle 11">
              <a:extLst>
                <a:ext uri="{FF2B5EF4-FFF2-40B4-BE49-F238E27FC236}">
                  <a16:creationId xmlns:a16="http://schemas.microsoft.com/office/drawing/2014/main" id="{E40F1A92-8A36-46C0-BDED-07849B10A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754"/>
              <a:ext cx="317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200">
                  <a:latin typeface="Palatino Linotype" panose="02040502050505030304" pitchFamily="18" charset="0"/>
                </a:rPr>
                <a:t>Split</a:t>
              </a:r>
            </a:p>
          </p:txBody>
        </p:sp>
      </p:grpSp>
      <p:grpSp>
        <p:nvGrpSpPr>
          <p:cNvPr id="23564" name="Group 12">
            <a:extLst>
              <a:ext uri="{FF2B5EF4-FFF2-40B4-BE49-F238E27FC236}">
                <a16:creationId xmlns:a16="http://schemas.microsoft.com/office/drawing/2014/main" id="{86A76CF2-0EC1-4E6C-9B19-689E4DE04303}"/>
              </a:ext>
            </a:extLst>
          </p:cNvPr>
          <p:cNvGrpSpPr>
            <a:grpSpLocks/>
          </p:cNvGrpSpPr>
          <p:nvPr/>
        </p:nvGrpSpPr>
        <p:grpSpPr bwMode="auto">
          <a:xfrm>
            <a:off x="5942013" y="1025525"/>
            <a:ext cx="1295400" cy="865188"/>
            <a:chOff x="3788" y="618"/>
            <a:chExt cx="816" cy="545"/>
          </a:xfrm>
        </p:grpSpPr>
        <p:pic>
          <p:nvPicPr>
            <p:cNvPr id="23565" name="Picture 13">
              <a:extLst>
                <a:ext uri="{FF2B5EF4-FFF2-40B4-BE49-F238E27FC236}">
                  <a16:creationId xmlns:a16="http://schemas.microsoft.com/office/drawing/2014/main" id="{DE09B85B-86D8-4347-BAF8-4040564C5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5" r="17653" b="75768"/>
            <a:stretch>
              <a:fillRect/>
            </a:stretch>
          </p:blipFill>
          <p:spPr bwMode="auto">
            <a:xfrm>
              <a:off x="3788" y="618"/>
              <a:ext cx="816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66" name="Rectangle 14">
              <a:extLst>
                <a:ext uri="{FF2B5EF4-FFF2-40B4-BE49-F238E27FC236}">
                  <a16:creationId xmlns:a16="http://schemas.microsoft.com/office/drawing/2014/main" id="{006B6E3C-B66C-42BD-9A82-1661EB091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618"/>
              <a:ext cx="454" cy="1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600">
                  <a:latin typeface="Palatino Linotype" panose="02040502050505030304" pitchFamily="18" charset="0"/>
                </a:rPr>
                <a:t>RTS</a:t>
              </a:r>
            </a:p>
          </p:txBody>
        </p:sp>
      </p:grpSp>
      <p:grpSp>
        <p:nvGrpSpPr>
          <p:cNvPr id="23567" name="Group 15">
            <a:extLst>
              <a:ext uri="{FF2B5EF4-FFF2-40B4-BE49-F238E27FC236}">
                <a16:creationId xmlns:a16="http://schemas.microsoft.com/office/drawing/2014/main" id="{2F822E64-A5D0-43DC-A332-61AA3691214A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889125"/>
            <a:ext cx="1800225" cy="1439863"/>
            <a:chOff x="4015" y="1162"/>
            <a:chExt cx="860" cy="907"/>
          </a:xfrm>
        </p:grpSpPr>
        <p:sp>
          <p:nvSpPr>
            <p:cNvPr id="23568" name="Line 16">
              <a:extLst>
                <a:ext uri="{FF2B5EF4-FFF2-40B4-BE49-F238E27FC236}">
                  <a16:creationId xmlns:a16="http://schemas.microsoft.com/office/drawing/2014/main" id="{911CF8E6-00B0-49D7-B4A5-E20A94F32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7" y="1162"/>
              <a:ext cx="0" cy="9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3569" name="Rectangle 17">
              <a:extLst>
                <a:ext uri="{FF2B5EF4-FFF2-40B4-BE49-F238E27FC236}">
                  <a16:creationId xmlns:a16="http://schemas.microsoft.com/office/drawing/2014/main" id="{0AAAD63E-756E-466A-A503-C87F40E5F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1571"/>
              <a:ext cx="453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200">
                  <a:latin typeface="Palatino Linotype" panose="02040502050505030304" pitchFamily="18" charset="0"/>
                </a:rPr>
                <a:t>Šibenik</a:t>
              </a:r>
            </a:p>
          </p:txBody>
        </p:sp>
        <p:sp>
          <p:nvSpPr>
            <p:cNvPr id="23570" name="Text Box 18">
              <a:extLst>
                <a:ext uri="{FF2B5EF4-FFF2-40B4-BE49-F238E27FC236}">
                  <a16:creationId xmlns:a16="http://schemas.microsoft.com/office/drawing/2014/main" id="{95E65238-53F8-4FA1-9AFF-9D84B9272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" y="1480"/>
              <a:ext cx="4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400">
                  <a:latin typeface="Palatino Linotype" panose="02040502050505030304" pitchFamily="18" charset="0"/>
                </a:rPr>
                <a:t>35 kV</a:t>
              </a:r>
            </a:p>
          </p:txBody>
        </p:sp>
      </p:grpSp>
      <p:sp>
        <p:nvSpPr>
          <p:cNvPr id="23571" name="Text Box 19">
            <a:extLst>
              <a:ext uri="{FF2B5EF4-FFF2-40B4-BE49-F238E27FC236}">
                <a16:creationId xmlns:a16="http://schemas.microsoft.com/office/drawing/2014/main" id="{BAC44C00-D4A0-4F48-BAB0-FD92074D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169988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35 kV</a:t>
            </a:r>
          </a:p>
        </p:txBody>
      </p:sp>
      <p:grpSp>
        <p:nvGrpSpPr>
          <p:cNvPr id="23572" name="Group 20">
            <a:extLst>
              <a:ext uri="{FF2B5EF4-FFF2-40B4-BE49-F238E27FC236}">
                <a16:creationId xmlns:a16="http://schemas.microsoft.com/office/drawing/2014/main" id="{3D553572-C814-47C8-8D12-5004E88635DF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3257550"/>
            <a:ext cx="1296987" cy="431800"/>
            <a:chOff x="4150" y="2024"/>
            <a:chExt cx="817" cy="272"/>
          </a:xfrm>
        </p:grpSpPr>
        <p:sp>
          <p:nvSpPr>
            <p:cNvPr id="23573" name="Rectangle 21">
              <a:extLst>
                <a:ext uri="{FF2B5EF4-FFF2-40B4-BE49-F238E27FC236}">
                  <a16:creationId xmlns:a16="http://schemas.microsoft.com/office/drawing/2014/main" id="{9FA4E2B8-AA38-47AD-A217-5203837E8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069"/>
              <a:ext cx="408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600">
                  <a:latin typeface="Palatino Linotype" panose="02040502050505030304" pitchFamily="18" charset="0"/>
                </a:rPr>
                <a:t>TS</a:t>
              </a:r>
            </a:p>
          </p:txBody>
        </p:sp>
        <p:sp>
          <p:nvSpPr>
            <p:cNvPr id="23574" name="Text Box 22">
              <a:extLst>
                <a:ext uri="{FF2B5EF4-FFF2-40B4-BE49-F238E27FC236}">
                  <a16:creationId xmlns:a16="http://schemas.microsoft.com/office/drawing/2014/main" id="{5074372C-13A4-493F-ABA8-6BB081568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024"/>
              <a:ext cx="3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400">
                  <a:latin typeface="Palatino Linotype" panose="02040502050505030304" pitchFamily="18" charset="0"/>
                </a:rPr>
                <a:t>10 kV</a:t>
              </a:r>
            </a:p>
          </p:txBody>
        </p:sp>
      </p:grpSp>
      <p:grpSp>
        <p:nvGrpSpPr>
          <p:cNvPr id="23575" name="Group 23">
            <a:extLst>
              <a:ext uri="{FF2B5EF4-FFF2-40B4-BE49-F238E27FC236}">
                <a16:creationId xmlns:a16="http://schemas.microsoft.com/office/drawing/2014/main" id="{CFC4A5EE-988B-425F-86AB-EB165B61B071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3402013"/>
            <a:ext cx="1943100" cy="1368425"/>
            <a:chOff x="4377" y="2115"/>
            <a:chExt cx="1224" cy="862"/>
          </a:xfrm>
        </p:grpSpPr>
        <p:sp>
          <p:nvSpPr>
            <p:cNvPr id="23576" name="Line 24">
              <a:extLst>
                <a:ext uri="{FF2B5EF4-FFF2-40B4-BE49-F238E27FC236}">
                  <a16:creationId xmlns:a16="http://schemas.microsoft.com/office/drawing/2014/main" id="{89E74E4A-F15E-49EF-BE1A-A737D2488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2205"/>
              <a:ext cx="4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3577" name="Rectangle 25">
              <a:extLst>
                <a:ext uri="{FF2B5EF4-FFF2-40B4-BE49-F238E27FC236}">
                  <a16:creationId xmlns:a16="http://schemas.microsoft.com/office/drawing/2014/main" id="{65F933E6-0A9F-4E42-8AE9-7FE805B10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115"/>
              <a:ext cx="589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200">
                  <a:latin typeface="Palatino Linotype" panose="02040502050505030304" pitchFamily="18" charset="0"/>
                </a:rPr>
                <a:t>Primošten</a:t>
              </a:r>
            </a:p>
          </p:txBody>
        </p:sp>
        <p:sp>
          <p:nvSpPr>
            <p:cNvPr id="23578" name="Rectangle 26">
              <a:extLst>
                <a:ext uri="{FF2B5EF4-FFF2-40B4-BE49-F238E27FC236}">
                  <a16:creationId xmlns:a16="http://schemas.microsoft.com/office/drawing/2014/main" id="{08418DEE-E8D9-48DA-A3BC-4315C8EDF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523"/>
              <a:ext cx="635" cy="18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200">
                  <a:latin typeface="Palatino Linotype" panose="02040502050505030304" pitchFamily="18" charset="0"/>
                </a:rPr>
                <a:t>Rogoznica</a:t>
              </a:r>
            </a:p>
          </p:txBody>
        </p:sp>
        <p:sp>
          <p:nvSpPr>
            <p:cNvPr id="23579" name="Line 27">
              <a:extLst>
                <a:ext uri="{FF2B5EF4-FFF2-40B4-BE49-F238E27FC236}">
                  <a16:creationId xmlns:a16="http://schemas.microsoft.com/office/drawing/2014/main" id="{99405367-6937-47B1-AB6A-0EDF019AC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77" y="2296"/>
              <a:ext cx="0" cy="6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3580" name="Group 28">
            <a:extLst>
              <a:ext uri="{FF2B5EF4-FFF2-40B4-BE49-F238E27FC236}">
                <a16:creationId xmlns:a16="http://schemas.microsoft.com/office/drawing/2014/main" id="{419D85E9-7745-4F6A-949C-FDECF6057E1C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768850"/>
            <a:ext cx="3814762" cy="936625"/>
            <a:chOff x="1020" y="2976"/>
            <a:chExt cx="2403" cy="590"/>
          </a:xfrm>
        </p:grpSpPr>
        <p:sp>
          <p:nvSpPr>
            <p:cNvPr id="23581" name="Line 29">
              <a:extLst>
                <a:ext uri="{FF2B5EF4-FFF2-40B4-BE49-F238E27FC236}">
                  <a16:creationId xmlns:a16="http://schemas.microsoft.com/office/drawing/2014/main" id="{E13ABDA6-7E8E-4DBE-A21D-89C54F973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3566"/>
              <a:ext cx="24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3582" name="Line 30">
              <a:extLst>
                <a:ext uri="{FF2B5EF4-FFF2-40B4-BE49-F238E27FC236}">
                  <a16:creationId xmlns:a16="http://schemas.microsoft.com/office/drawing/2014/main" id="{500C136B-76B0-44C7-AA9B-C2AF5684C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2976"/>
              <a:ext cx="24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3583" name="Line 31">
              <a:extLst>
                <a:ext uri="{FF2B5EF4-FFF2-40B4-BE49-F238E27FC236}">
                  <a16:creationId xmlns:a16="http://schemas.microsoft.com/office/drawing/2014/main" id="{499C48BE-C3C2-47E5-92B8-930FD6C45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3157"/>
              <a:ext cx="24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3584" name="Line 32">
              <a:extLst>
                <a:ext uri="{FF2B5EF4-FFF2-40B4-BE49-F238E27FC236}">
                  <a16:creationId xmlns:a16="http://schemas.microsoft.com/office/drawing/2014/main" id="{F115EE92-F355-4B3C-AFD3-5BB899FE5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" y="3339"/>
              <a:ext cx="24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23585" name="Group 33">
            <a:extLst>
              <a:ext uri="{FF2B5EF4-FFF2-40B4-BE49-F238E27FC236}">
                <a16:creationId xmlns:a16="http://schemas.microsoft.com/office/drawing/2014/main" id="{81B544F6-6BA3-4E10-A5D3-DD5ADC4B42F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4770438"/>
            <a:ext cx="1223962" cy="1930400"/>
            <a:chOff x="3288" y="2977"/>
            <a:chExt cx="771" cy="1216"/>
          </a:xfrm>
        </p:grpSpPr>
        <p:sp>
          <p:nvSpPr>
            <p:cNvPr id="23586" name="Rectangle 34">
              <a:extLst>
                <a:ext uri="{FF2B5EF4-FFF2-40B4-BE49-F238E27FC236}">
                  <a16:creationId xmlns:a16="http://schemas.microsoft.com/office/drawing/2014/main" id="{F6381BEB-D679-4D14-B60C-29F21A0B4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2977"/>
              <a:ext cx="357" cy="680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r>
                <a:rPr lang="hr-HR" altLang="sr-Latn-RS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LTS</a:t>
              </a:r>
            </a:p>
          </p:txBody>
        </p:sp>
        <p:sp>
          <p:nvSpPr>
            <p:cNvPr id="23587" name="Text Box 35">
              <a:extLst>
                <a:ext uri="{FF2B5EF4-FFF2-40B4-BE49-F238E27FC236}">
                  <a16:creationId xmlns:a16="http://schemas.microsoft.com/office/drawing/2014/main" id="{DA43376D-96EA-4F2A-9CA5-DAA0E97E7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657"/>
              <a:ext cx="771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hr-HR" altLang="sr-Latn-RS" sz="1600">
                  <a:latin typeface="Palatino Linotype" panose="02040502050505030304" pitchFamily="18" charset="0"/>
                </a:rPr>
                <a:t>Lokalna</a:t>
              </a:r>
            </a:p>
            <a:p>
              <a:pPr>
                <a:spcBef>
                  <a:spcPct val="5000"/>
                </a:spcBef>
              </a:pPr>
              <a:r>
                <a:rPr lang="hr-HR" altLang="sr-Latn-RS" sz="1600">
                  <a:latin typeface="Palatino Linotype" panose="02040502050505030304" pitchFamily="18" charset="0"/>
                </a:rPr>
                <a:t>Trafo</a:t>
              </a:r>
            </a:p>
            <a:p>
              <a:pPr>
                <a:spcBef>
                  <a:spcPct val="5000"/>
                </a:spcBef>
              </a:pPr>
              <a:r>
                <a:rPr lang="hr-HR" altLang="sr-Latn-RS" sz="1600">
                  <a:latin typeface="Palatino Linotype" panose="02040502050505030304" pitchFamily="18" charset="0"/>
                </a:rPr>
                <a:t>Stanica</a:t>
              </a:r>
            </a:p>
          </p:txBody>
        </p:sp>
      </p:grpSp>
      <p:pic>
        <p:nvPicPr>
          <p:cNvPr id="23588" name="Picture 36">
            <a:extLst>
              <a:ext uri="{FF2B5EF4-FFF2-40B4-BE49-F238E27FC236}">
                <a16:creationId xmlns:a16="http://schemas.microsoft.com/office/drawing/2014/main" id="{87A3DD18-188E-43BA-828D-9942B0AEF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3" t="39743" r="43222" b="44646"/>
          <a:stretch>
            <a:fillRect/>
          </a:stretch>
        </p:blipFill>
        <p:spPr bwMode="auto">
          <a:xfrm>
            <a:off x="396875" y="4697413"/>
            <a:ext cx="1150938" cy="1150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89" name="Group 37">
            <a:extLst>
              <a:ext uri="{FF2B5EF4-FFF2-40B4-BE49-F238E27FC236}">
                <a16:creationId xmlns:a16="http://schemas.microsoft.com/office/drawing/2014/main" id="{C74D1D8E-17E8-4E3C-981E-38E57BDCE9C8}"/>
              </a:ext>
            </a:extLst>
          </p:cNvPr>
          <p:cNvGrpSpPr>
            <a:grpSpLocks/>
          </p:cNvGrpSpPr>
          <p:nvPr/>
        </p:nvGrpSpPr>
        <p:grpSpPr bwMode="auto">
          <a:xfrm>
            <a:off x="4357688" y="4508500"/>
            <a:ext cx="935037" cy="1241425"/>
            <a:chOff x="2790" y="2840"/>
            <a:chExt cx="589" cy="782"/>
          </a:xfrm>
        </p:grpSpPr>
        <p:sp>
          <p:nvSpPr>
            <p:cNvPr id="23590" name="Text Box 38">
              <a:extLst>
                <a:ext uri="{FF2B5EF4-FFF2-40B4-BE49-F238E27FC236}">
                  <a16:creationId xmlns:a16="http://schemas.microsoft.com/office/drawing/2014/main" id="{9F3B975D-91F4-476A-9D8D-9F1F151C8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2840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400" i="1">
                  <a:latin typeface="Palatino Linotype" panose="02040502050505030304" pitchFamily="18" charset="0"/>
                </a:rPr>
                <a:t>Faza 1</a:t>
              </a:r>
            </a:p>
          </p:txBody>
        </p:sp>
        <p:sp>
          <p:nvSpPr>
            <p:cNvPr id="23591" name="Text Box 39">
              <a:extLst>
                <a:ext uri="{FF2B5EF4-FFF2-40B4-BE49-F238E27FC236}">
                  <a16:creationId xmlns:a16="http://schemas.microsoft.com/office/drawing/2014/main" id="{A00A7CA9-3580-40C1-BD5E-58BA6485B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3022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400" i="1">
                  <a:latin typeface="Palatino Linotype" panose="02040502050505030304" pitchFamily="18" charset="0"/>
                </a:rPr>
                <a:t>Faza 2</a:t>
              </a:r>
            </a:p>
          </p:txBody>
        </p:sp>
        <p:sp>
          <p:nvSpPr>
            <p:cNvPr id="23592" name="Text Box 40">
              <a:extLst>
                <a:ext uri="{FF2B5EF4-FFF2-40B4-BE49-F238E27FC236}">
                  <a16:creationId xmlns:a16="http://schemas.microsoft.com/office/drawing/2014/main" id="{264324EE-AF18-4005-9776-93BAF5043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3430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400" i="1">
                  <a:latin typeface="Palatino Linotype" panose="02040502050505030304" pitchFamily="18" charset="0"/>
                </a:rPr>
                <a:t>0-vodič</a:t>
              </a:r>
            </a:p>
          </p:txBody>
        </p:sp>
        <p:sp>
          <p:nvSpPr>
            <p:cNvPr id="23593" name="Text Box 41">
              <a:extLst>
                <a:ext uri="{FF2B5EF4-FFF2-40B4-BE49-F238E27FC236}">
                  <a16:creationId xmlns:a16="http://schemas.microsoft.com/office/drawing/2014/main" id="{3C4EFF84-3F1A-4621-B65D-FB084BF70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0" y="3203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400" i="1">
                  <a:latin typeface="Palatino Linotype" panose="02040502050505030304" pitchFamily="18" charset="0"/>
                </a:rPr>
                <a:t>Faza 3</a:t>
              </a:r>
            </a:p>
          </p:txBody>
        </p:sp>
      </p:grpSp>
      <p:grpSp>
        <p:nvGrpSpPr>
          <p:cNvPr id="23594" name="Group 42">
            <a:extLst>
              <a:ext uri="{FF2B5EF4-FFF2-40B4-BE49-F238E27FC236}">
                <a16:creationId xmlns:a16="http://schemas.microsoft.com/office/drawing/2014/main" id="{E4CB728A-E910-4E09-A9E8-932F40634023}"/>
              </a:ext>
            </a:extLst>
          </p:cNvPr>
          <p:cNvGrpSpPr>
            <a:grpSpLocks/>
          </p:cNvGrpSpPr>
          <p:nvPr/>
        </p:nvGrpSpPr>
        <p:grpSpPr bwMode="auto">
          <a:xfrm>
            <a:off x="2267744" y="4768850"/>
            <a:ext cx="1647827" cy="936625"/>
            <a:chOff x="1202" y="2976"/>
            <a:chExt cx="1133" cy="590"/>
          </a:xfrm>
          <a:solidFill>
            <a:schemeClr val="bg1"/>
          </a:solidFill>
        </p:grpSpPr>
        <p:sp>
          <p:nvSpPr>
            <p:cNvPr id="23595" name="AutoShape 43">
              <a:extLst>
                <a:ext uri="{FF2B5EF4-FFF2-40B4-BE49-F238E27FC236}">
                  <a16:creationId xmlns:a16="http://schemas.microsoft.com/office/drawing/2014/main" id="{BBCF0DF0-345C-483A-8022-73CDDE36A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2976"/>
              <a:ext cx="408" cy="590"/>
            </a:xfrm>
            <a:prstGeom prst="upDownArrowCallout">
              <a:avLst>
                <a:gd name="adj1" fmla="val 25000"/>
                <a:gd name="adj2" fmla="val 25000"/>
                <a:gd name="adj3" fmla="val 18076"/>
                <a:gd name="adj4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600" dirty="0">
                  <a:latin typeface="Palatino Linotype" panose="02040502050505030304" pitchFamily="18" charset="0"/>
                </a:rPr>
                <a:t>230V</a:t>
              </a:r>
            </a:p>
          </p:txBody>
        </p:sp>
        <p:sp>
          <p:nvSpPr>
            <p:cNvPr id="23596" name="AutoShape 44">
              <a:extLst>
                <a:ext uri="{FF2B5EF4-FFF2-40B4-BE49-F238E27FC236}">
                  <a16:creationId xmlns:a16="http://schemas.microsoft.com/office/drawing/2014/main" id="{A9254989-2726-45BE-BFB5-ACD3698A2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976"/>
              <a:ext cx="408" cy="363"/>
            </a:xfrm>
            <a:prstGeom prst="upDownArrowCallout">
              <a:avLst>
                <a:gd name="adj1" fmla="val 28099"/>
                <a:gd name="adj2" fmla="val 28099"/>
                <a:gd name="adj3" fmla="val 12500"/>
                <a:gd name="adj4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hr-HR" altLang="sr-Latn-RS" sz="1600" dirty="0">
                  <a:latin typeface="Palatino Linotype" panose="02040502050505030304" pitchFamily="18" charset="0"/>
                </a:rPr>
                <a:t>400V</a:t>
              </a:r>
            </a:p>
          </p:txBody>
        </p:sp>
      </p:grpSp>
      <p:sp>
        <p:nvSpPr>
          <p:cNvPr id="23597" name="Text Box 45">
            <a:extLst>
              <a:ext uri="{FF2B5EF4-FFF2-40B4-BE49-F238E27FC236}">
                <a16:creationId xmlns:a16="http://schemas.microsoft.com/office/drawing/2014/main" id="{33ED95FC-8E80-4C43-9176-B379F1B0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904" y="3933056"/>
            <a:ext cx="2859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r-HR" altLang="sr-Latn-RS" dirty="0">
                <a:latin typeface="Palatino Linotype" panose="02040502050505030304" pitchFamily="18" charset="0"/>
              </a:rPr>
              <a:t>    230 V / 400 V</a:t>
            </a:r>
            <a:endParaRPr lang="hr-HR" altLang="sr-Latn-RS" sz="1400" dirty="0">
              <a:latin typeface="Palatino Linotype" panose="02040502050505030304" pitchFamily="18" charset="0"/>
            </a:endParaRPr>
          </a:p>
        </p:txBody>
      </p:sp>
      <p:sp>
        <p:nvSpPr>
          <p:cNvPr id="23598" name="Text Box 46">
            <a:extLst>
              <a:ext uri="{FF2B5EF4-FFF2-40B4-BE49-F238E27FC236}">
                <a16:creationId xmlns:a16="http://schemas.microsoft.com/office/drawing/2014/main" id="{D9614540-0149-472E-91F9-4C3C20F45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258" y="3668514"/>
            <a:ext cx="2952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 u="sng" dirty="0">
                <a:latin typeface="Palatino Linotype" panose="02040502050505030304" pitchFamily="18" charset="0"/>
              </a:rPr>
              <a:t>Napon gradske mreže:</a:t>
            </a:r>
          </a:p>
        </p:txBody>
      </p:sp>
      <p:sp>
        <p:nvSpPr>
          <p:cNvPr id="23599" name="Text Box 47">
            <a:extLst>
              <a:ext uri="{FF2B5EF4-FFF2-40B4-BE49-F238E27FC236}">
                <a16:creationId xmlns:a16="http://schemas.microsoft.com/office/drawing/2014/main" id="{D0595230-3E37-4223-A2EC-81AF50CD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833" y="4184253"/>
            <a:ext cx="27111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r-HR" altLang="sr-Latn-RS" sz="1400" dirty="0">
                <a:latin typeface="Palatino Linotype" panose="02040502050505030304" pitchFamily="18" charset="0"/>
              </a:rPr>
              <a:t>Jednofazni </a:t>
            </a:r>
            <a:r>
              <a:rPr lang="hr-HR" altLang="sr-Latn-RS" sz="1600" dirty="0">
                <a:latin typeface="Palatino Linotype" panose="02040502050505030304" pitchFamily="18" charset="0"/>
              </a:rPr>
              <a:t>/ </a:t>
            </a:r>
            <a:r>
              <a:rPr lang="hr-HR" altLang="sr-Latn-RS" sz="1400" dirty="0">
                <a:latin typeface="Palatino Linotype" panose="02040502050505030304" pitchFamily="18" charset="0"/>
              </a:rPr>
              <a:t>Trofazni</a:t>
            </a:r>
          </a:p>
          <a:p>
            <a:pPr algn="ctr"/>
            <a:r>
              <a:rPr lang="hr-HR" altLang="sr-Latn-RS" sz="1400" dirty="0">
                <a:latin typeface="Palatino Linotype" panose="02040502050505030304" pitchFamily="18" charset="0"/>
              </a:rPr>
              <a:t>        Fazni / Linijski</a:t>
            </a:r>
          </a:p>
        </p:txBody>
      </p:sp>
      <p:sp>
        <p:nvSpPr>
          <p:cNvPr id="23600" name="Text Box 48">
            <a:extLst>
              <a:ext uri="{FF2B5EF4-FFF2-40B4-BE49-F238E27FC236}">
                <a16:creationId xmlns:a16="http://schemas.microsoft.com/office/drawing/2014/main" id="{158D45AF-F2D5-4584-B60D-0A48BA1A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850" y="5994400"/>
            <a:ext cx="1873250" cy="55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buFontTx/>
              <a:buAutoNum type="alphaLcParenR"/>
            </a:pPr>
            <a:r>
              <a:rPr lang="hr-HR" altLang="sr-Latn-RS" sz="1600">
                <a:latin typeface="Palatino Linotype" panose="02040502050505030304" pitchFamily="18" charset="0"/>
              </a:rPr>
              <a:t>nadzemno</a:t>
            </a:r>
          </a:p>
          <a:p>
            <a:pPr>
              <a:lnSpc>
                <a:spcPct val="65000"/>
              </a:lnSpc>
              <a:spcBef>
                <a:spcPct val="50000"/>
              </a:spcBef>
              <a:buFontTx/>
              <a:buAutoNum type="alphaLcParenR"/>
            </a:pPr>
            <a:r>
              <a:rPr lang="hr-HR" altLang="sr-Latn-RS" sz="1600">
                <a:latin typeface="Palatino Linotype" panose="02040502050505030304" pitchFamily="18" charset="0"/>
              </a:rPr>
              <a:t>podzemno</a:t>
            </a:r>
          </a:p>
        </p:txBody>
      </p:sp>
      <p:grpSp>
        <p:nvGrpSpPr>
          <p:cNvPr id="23601" name="Group 49">
            <a:extLst>
              <a:ext uri="{FF2B5EF4-FFF2-40B4-BE49-F238E27FC236}">
                <a16:creationId xmlns:a16="http://schemas.microsoft.com/office/drawing/2014/main" id="{EFC74376-7CFE-4892-AA5C-BA91C9F09762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673225"/>
            <a:ext cx="2016125" cy="1225550"/>
            <a:chOff x="113" y="1026"/>
            <a:chExt cx="1270" cy="772"/>
          </a:xfrm>
        </p:grpSpPr>
        <p:sp>
          <p:nvSpPr>
            <p:cNvPr id="23602" name="Line 50">
              <a:extLst>
                <a:ext uri="{FF2B5EF4-FFF2-40B4-BE49-F238E27FC236}">
                  <a16:creationId xmlns:a16="http://schemas.microsoft.com/office/drawing/2014/main" id="{A55F5F38-D2D1-49B5-9118-C185F644F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1752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pic>
          <p:nvPicPr>
            <p:cNvPr id="23603" name="Picture 51">
              <a:extLst>
                <a:ext uri="{FF2B5EF4-FFF2-40B4-BE49-F238E27FC236}">
                  <a16:creationId xmlns:a16="http://schemas.microsoft.com/office/drawing/2014/main" id="{3FDBAD1A-7214-4091-919B-326CC3D2A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3" t="16774" r="71986" b="4216"/>
            <a:stretch>
              <a:fillRect/>
            </a:stretch>
          </p:blipFill>
          <p:spPr bwMode="auto">
            <a:xfrm>
              <a:off x="295" y="1253"/>
              <a:ext cx="545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04" name="Text Box 52">
              <a:extLst>
                <a:ext uri="{FF2B5EF4-FFF2-40B4-BE49-F238E27FC236}">
                  <a16:creationId xmlns:a16="http://schemas.microsoft.com/office/drawing/2014/main" id="{46A0BD59-254F-431B-968D-5277F9C42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570"/>
              <a:ext cx="54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400">
                  <a:latin typeface="Palatino Linotype" panose="02040502050505030304" pitchFamily="18" charset="0"/>
                </a:rPr>
                <a:t>8 kV</a:t>
              </a:r>
            </a:p>
          </p:txBody>
        </p:sp>
        <p:sp>
          <p:nvSpPr>
            <p:cNvPr id="23605" name="Text Box 53">
              <a:extLst>
                <a:ext uri="{FF2B5EF4-FFF2-40B4-BE49-F238E27FC236}">
                  <a16:creationId xmlns:a16="http://schemas.microsoft.com/office/drawing/2014/main" id="{30810639-432E-408B-A505-218151E79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026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400">
                  <a:latin typeface="Palatino Linotype" panose="02040502050505030304" pitchFamily="18" charset="0"/>
                </a:rPr>
                <a:t>generator</a:t>
              </a:r>
            </a:p>
          </p:txBody>
        </p:sp>
      </p:grpSp>
      <p:grpSp>
        <p:nvGrpSpPr>
          <p:cNvPr id="23606" name="Group 54">
            <a:extLst>
              <a:ext uri="{FF2B5EF4-FFF2-40B4-BE49-F238E27FC236}">
                <a16:creationId xmlns:a16="http://schemas.microsoft.com/office/drawing/2014/main" id="{2D9CB5DE-3E57-4263-A10F-C7A6B3956DEA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1655763"/>
            <a:ext cx="2089150" cy="1241425"/>
            <a:chOff x="1156" y="1015"/>
            <a:chExt cx="1316" cy="782"/>
          </a:xfrm>
        </p:grpSpPr>
        <p:pic>
          <p:nvPicPr>
            <p:cNvPr id="23607" name="Picture 55">
              <a:extLst>
                <a:ext uri="{FF2B5EF4-FFF2-40B4-BE49-F238E27FC236}">
                  <a16:creationId xmlns:a16="http://schemas.microsoft.com/office/drawing/2014/main" id="{A8737DC9-7CC4-46D1-86F5-6051704A1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1253"/>
              <a:ext cx="527" cy="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08" name="Line 56">
              <a:extLst>
                <a:ext uri="{FF2B5EF4-FFF2-40B4-BE49-F238E27FC236}">
                  <a16:creationId xmlns:a16="http://schemas.microsoft.com/office/drawing/2014/main" id="{F24118EE-0B06-491D-A38E-1C68BE546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1752"/>
              <a:ext cx="54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Palatino Linotype" panose="02040502050505030304" pitchFamily="18" charset="0"/>
              </a:endParaRPr>
            </a:p>
          </p:txBody>
        </p:sp>
        <p:sp>
          <p:nvSpPr>
            <p:cNvPr id="23609" name="Text Box 57">
              <a:extLst>
                <a:ext uri="{FF2B5EF4-FFF2-40B4-BE49-F238E27FC236}">
                  <a16:creationId xmlns:a16="http://schemas.microsoft.com/office/drawing/2014/main" id="{3C2A5997-3CD8-49C0-97B9-13A7F15B9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1570"/>
              <a:ext cx="5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400">
                  <a:latin typeface="Palatino Linotype" panose="02040502050505030304" pitchFamily="18" charset="0"/>
                </a:rPr>
                <a:t>110 kV</a:t>
              </a:r>
            </a:p>
          </p:txBody>
        </p:sp>
        <p:sp>
          <p:nvSpPr>
            <p:cNvPr id="23610" name="Text Box 58">
              <a:extLst>
                <a:ext uri="{FF2B5EF4-FFF2-40B4-BE49-F238E27FC236}">
                  <a16:creationId xmlns:a16="http://schemas.microsoft.com/office/drawing/2014/main" id="{E30803B8-5FA7-48F2-A14A-72791160E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015"/>
              <a:ext cx="10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sr-Latn-RS" sz="1400">
                  <a:latin typeface="Palatino Linotype" panose="02040502050505030304" pitchFamily="18" charset="0"/>
                </a:rPr>
                <a:t>transformator</a:t>
              </a:r>
            </a:p>
          </p:txBody>
        </p:sp>
      </p:grpSp>
      <p:grpSp>
        <p:nvGrpSpPr>
          <p:cNvPr id="23611" name="Group 59">
            <a:extLst>
              <a:ext uri="{FF2B5EF4-FFF2-40B4-BE49-F238E27FC236}">
                <a16:creationId xmlns:a16="http://schemas.microsoft.com/office/drawing/2014/main" id="{543E717E-A86D-4F9D-AF56-B42399197B3A}"/>
              </a:ext>
            </a:extLst>
          </p:cNvPr>
          <p:cNvGrpSpPr>
            <a:grpSpLocks/>
          </p:cNvGrpSpPr>
          <p:nvPr/>
        </p:nvGrpSpPr>
        <p:grpSpPr bwMode="auto">
          <a:xfrm>
            <a:off x="5868988" y="4410075"/>
            <a:ext cx="1008062" cy="935038"/>
            <a:chOff x="3742" y="2750"/>
            <a:chExt cx="635" cy="589"/>
          </a:xfrm>
        </p:grpSpPr>
        <p:sp>
          <p:nvSpPr>
            <p:cNvPr id="23612" name="Text Box 60">
              <a:extLst>
                <a:ext uri="{FF2B5EF4-FFF2-40B4-BE49-F238E27FC236}">
                  <a16:creationId xmlns:a16="http://schemas.microsoft.com/office/drawing/2014/main" id="{CB60B007-8343-4BD0-AFC4-A389C283E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750"/>
              <a:ext cx="5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r-HR" altLang="sr-Latn-RS" sz="1400">
                  <a:latin typeface="Palatino Linotype" panose="02040502050505030304" pitchFamily="18" charset="0"/>
                </a:rPr>
                <a:t>10 kV</a:t>
              </a:r>
            </a:p>
          </p:txBody>
        </p:sp>
        <p:grpSp>
          <p:nvGrpSpPr>
            <p:cNvPr id="23613" name="Group 61">
              <a:extLst>
                <a:ext uri="{FF2B5EF4-FFF2-40B4-BE49-F238E27FC236}">
                  <a16:creationId xmlns:a16="http://schemas.microsoft.com/office/drawing/2014/main" id="{E80F4A60-8B5B-4B2F-992C-763D31315E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976"/>
              <a:ext cx="635" cy="363"/>
              <a:chOff x="3742" y="2976"/>
              <a:chExt cx="635" cy="363"/>
            </a:xfrm>
          </p:grpSpPr>
          <p:grpSp>
            <p:nvGrpSpPr>
              <p:cNvPr id="23614" name="Group 62">
                <a:extLst>
                  <a:ext uri="{FF2B5EF4-FFF2-40B4-BE49-F238E27FC236}">
                    <a16:creationId xmlns:a16="http://schemas.microsoft.com/office/drawing/2014/main" id="{8938CEDB-817A-4A17-99B2-3D00E1DFDD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2" y="2976"/>
                <a:ext cx="634" cy="363"/>
                <a:chOff x="3560" y="3294"/>
                <a:chExt cx="725" cy="363"/>
              </a:xfrm>
            </p:grpSpPr>
            <p:sp>
              <p:nvSpPr>
                <p:cNvPr id="23615" name="Line 63">
                  <a:extLst>
                    <a:ext uri="{FF2B5EF4-FFF2-40B4-BE49-F238E27FC236}">
                      <a16:creationId xmlns:a16="http://schemas.microsoft.com/office/drawing/2014/main" id="{3585BE73-FA05-44C1-89B7-5648A4336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0" y="3294"/>
                  <a:ext cx="72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23616" name="Line 64">
                  <a:extLst>
                    <a:ext uri="{FF2B5EF4-FFF2-40B4-BE49-F238E27FC236}">
                      <a16:creationId xmlns:a16="http://schemas.microsoft.com/office/drawing/2014/main" id="{99C8CF51-C0ED-4D56-B8F6-DF543D10C9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0" y="3475"/>
                  <a:ext cx="72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23617" name="Line 65">
                  <a:extLst>
                    <a:ext uri="{FF2B5EF4-FFF2-40B4-BE49-F238E27FC236}">
                      <a16:creationId xmlns:a16="http://schemas.microsoft.com/office/drawing/2014/main" id="{4D88E657-18FD-4A17-8928-ECFCC7B6CF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0" y="3657"/>
                  <a:ext cx="72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hr-HR">
                    <a:latin typeface="Palatino Linotype" panose="02040502050505030304" pitchFamily="18" charset="0"/>
                  </a:endParaRPr>
                </a:p>
              </p:txBody>
            </p:sp>
          </p:grpSp>
          <p:sp>
            <p:nvSpPr>
              <p:cNvPr id="23618" name="Line 66">
                <a:extLst>
                  <a:ext uri="{FF2B5EF4-FFF2-40B4-BE49-F238E27FC236}">
                    <a16:creationId xmlns:a16="http://schemas.microsoft.com/office/drawing/2014/main" id="{83E9C26B-5B40-48E2-9585-495B9FCE7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7" y="2976"/>
                <a:ext cx="0" cy="3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r-HR">
                  <a:latin typeface="Palatino Linotype" panose="02040502050505030304" pitchFamily="18" charset="0"/>
                </a:endParaRPr>
              </a:p>
            </p:txBody>
          </p:sp>
        </p:grpSp>
      </p:grpSp>
      <p:sp>
        <p:nvSpPr>
          <p:cNvPr id="23619" name="Rectangle 67">
            <a:extLst>
              <a:ext uri="{FF2B5EF4-FFF2-40B4-BE49-F238E27FC236}">
                <a16:creationId xmlns:a16="http://schemas.microsoft.com/office/drawing/2014/main" id="{7384A5D5-8718-418B-9DE0-AFC4FDDCD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981075"/>
            <a:ext cx="3111500" cy="3384550"/>
          </a:xfrm>
          <a:prstGeom prst="rect">
            <a:avLst/>
          </a:prstGeom>
          <a:blipFill dpi="0" rotWithShape="1">
            <a:blip r:embed="rId5">
              <a:lum bright="70000" contrast="-7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3620" name="Rectangle 68">
            <a:extLst>
              <a:ext uri="{FF2B5EF4-FFF2-40B4-BE49-F238E27FC236}">
                <a16:creationId xmlns:a16="http://schemas.microsoft.com/office/drawing/2014/main" id="{E5CACA41-90B4-424D-8F43-C90597E1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15888"/>
            <a:ext cx="2376487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r"/>
            <a:r>
              <a:rPr lang="hr-HR" altLang="sr-Latn-RS" sz="1800" b="0" u="sng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Postupno smanjivanje</a:t>
            </a:r>
            <a:br>
              <a:rPr lang="hr-HR" altLang="sr-Latn-RS" sz="1800" b="0" u="sng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</a:br>
            <a:r>
              <a:rPr lang="hr-HR" altLang="sr-Latn-RS" sz="1800" b="0" u="sng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napona:</a:t>
            </a:r>
          </a:p>
        </p:txBody>
      </p:sp>
      <p:sp>
        <p:nvSpPr>
          <p:cNvPr id="23621" name="Freeform 69">
            <a:extLst>
              <a:ext uri="{FF2B5EF4-FFF2-40B4-BE49-F238E27FC236}">
                <a16:creationId xmlns:a16="http://schemas.microsoft.com/office/drawing/2014/main" id="{ED152AE4-0B85-476C-B1A8-986086BEF679}"/>
              </a:ext>
            </a:extLst>
          </p:cNvPr>
          <p:cNvSpPr>
            <a:spLocks/>
          </p:cNvSpPr>
          <p:nvPr/>
        </p:nvSpPr>
        <p:spPr bwMode="auto">
          <a:xfrm>
            <a:off x="5868988" y="1385888"/>
            <a:ext cx="1008062" cy="2979737"/>
          </a:xfrm>
          <a:custGeom>
            <a:avLst/>
            <a:gdLst>
              <a:gd name="T0" fmla="*/ 0 w 590"/>
              <a:gd name="T1" fmla="*/ 0 h 1859"/>
              <a:gd name="T2" fmla="*/ 590 w 590"/>
              <a:gd name="T3" fmla="*/ 0 h 1859"/>
              <a:gd name="T4" fmla="*/ 590 w 590"/>
              <a:gd name="T5" fmla="*/ 1859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0" h="1859">
                <a:moveTo>
                  <a:pt x="0" y="0"/>
                </a:moveTo>
                <a:lnTo>
                  <a:pt x="590" y="0"/>
                </a:lnTo>
                <a:lnTo>
                  <a:pt x="590" y="1859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Palatino Linotype" panose="02040502050505030304" pitchFamily="18" charset="0"/>
            </a:endParaRPr>
          </a:p>
        </p:txBody>
      </p:sp>
      <p:sp>
        <p:nvSpPr>
          <p:cNvPr id="23622" name="Text Box 70">
            <a:extLst>
              <a:ext uri="{FF2B5EF4-FFF2-40B4-BE49-F238E27FC236}">
                <a16:creationId xmlns:a16="http://schemas.microsoft.com/office/drawing/2014/main" id="{E902BBDE-7287-41F1-AD81-EE7458CD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924175"/>
            <a:ext cx="3671887" cy="523220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Na dalekovodima vladaju VISOKI NAPONI da se </a:t>
            </a:r>
            <a:r>
              <a:rPr lang="hr-HR" altLang="sr-Latn-RS" sz="1400" u="sng">
                <a:latin typeface="Palatino Linotype" panose="02040502050505030304" pitchFamily="18" charset="0"/>
              </a:rPr>
              <a:t>smanje gubitci</a:t>
            </a:r>
            <a:r>
              <a:rPr lang="hr-HR" altLang="sr-Latn-RS" sz="1400">
                <a:latin typeface="Palatino Linotype" panose="02040502050505030304" pitchFamily="18" charset="0"/>
              </a:rPr>
              <a:t> pri prijenosu!!</a:t>
            </a:r>
          </a:p>
        </p:txBody>
      </p:sp>
      <p:sp>
        <p:nvSpPr>
          <p:cNvPr id="23623" name="Text Box 71">
            <a:extLst>
              <a:ext uri="{FF2B5EF4-FFF2-40B4-BE49-F238E27FC236}">
                <a16:creationId xmlns:a16="http://schemas.microsoft.com/office/drawing/2014/main" id="{9814684A-917C-4A46-B373-7F6B4AEE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437063"/>
            <a:ext cx="1871663" cy="1061829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TRANSFORMATOR:</a:t>
            </a:r>
          </a:p>
          <a:p>
            <a:pPr algn="ctr">
              <a:spcBef>
                <a:spcPct val="50000"/>
              </a:spcBef>
            </a:pPr>
            <a:r>
              <a:rPr lang="hr-HR" altLang="sr-Latn-RS" sz="1400">
                <a:latin typeface="Palatino Linotype" panose="02040502050505030304" pitchFamily="18" charset="0"/>
              </a:rPr>
              <a:t>Stroj za povećanje i smanjenje električnog napona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53EDE7C1-780F-4659-8E50-373D94531400}"/>
              </a:ext>
            </a:extLst>
          </p:cNvPr>
          <p:cNvSpPr txBox="1"/>
          <p:nvPr/>
        </p:nvSpPr>
        <p:spPr>
          <a:xfrm>
            <a:off x="258911" y="3162058"/>
            <a:ext cx="1902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Palatino Linotype" panose="02040502050505030304" pitchFamily="18" charset="0"/>
              </a:rPr>
              <a:t>Napon gradske mreže od 230 V, odnosno 400 V je </a:t>
            </a:r>
            <a:r>
              <a:rPr lang="hr-HR" sz="1400" b="1" dirty="0">
                <a:latin typeface="Palatino Linotype" panose="02040502050505030304" pitchFamily="18" charset="0"/>
              </a:rPr>
              <a:t>izmjenični napon</a:t>
            </a:r>
            <a:r>
              <a:rPr lang="hr-HR" sz="1400" dirty="0">
                <a:latin typeface="Palatino Linotype" panose="02040502050505030304" pitchFamily="18" charset="0"/>
              </a:rPr>
              <a:t> (oznaka </a:t>
            </a:r>
            <a:r>
              <a:rPr lang="hr-HR" sz="1400" b="1" dirty="0">
                <a:latin typeface="Palatino Linotype" panose="02040502050505030304" pitchFamily="18" charset="0"/>
              </a:rPr>
              <a:t>AC</a:t>
            </a:r>
            <a:r>
              <a:rPr lang="hr-HR" sz="1400" dirty="0">
                <a:latin typeface="Palatino Linotype" panose="02040502050505030304" pitchFamily="18" charset="0"/>
              </a:rPr>
              <a:t>), frekvencije 50 Hz.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2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4322 0.3643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1" grpId="0"/>
      <p:bldP spid="23597" grpId="0"/>
      <p:bldP spid="23598" grpId="0"/>
      <p:bldP spid="23599" grpId="0"/>
      <p:bldP spid="23600" grpId="0"/>
      <p:bldP spid="23620" grpId="0"/>
      <p:bldP spid="23620" grpId="1"/>
      <p:bldP spid="23622" grpId="0" animBg="1"/>
      <p:bldP spid="2362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0E4B864F-7903-456D-A268-3B317497F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840" y="274638"/>
            <a:ext cx="8229600" cy="706437"/>
          </a:xfrm>
        </p:spPr>
        <p:txBody>
          <a:bodyPr/>
          <a:lstStyle/>
          <a:p>
            <a:pPr algn="l"/>
            <a:r>
              <a:rPr lang="hr-HR" altLang="sr-Latn-RS" sz="2800" b="0" u="sng" dirty="0">
                <a:solidFill>
                  <a:schemeClr val="tx1"/>
                </a:solidFill>
                <a:latin typeface="Palatino Linotype" panose="02040502050505030304" pitchFamily="18" charset="0"/>
              </a:rPr>
              <a:t>Uže dalekovoda</a:t>
            </a:r>
            <a:endParaRPr lang="hr-HR" altLang="sr-Latn-RS" sz="2400" b="0" u="sng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6749" name="Text Box 13">
            <a:extLst>
              <a:ext uri="{FF2B5EF4-FFF2-40B4-BE49-F238E27FC236}">
                <a16:creationId xmlns:a16="http://schemas.microsoft.com/office/drawing/2014/main" id="{A412B358-355A-40CD-A01C-42CE74C54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81" y="4652963"/>
            <a:ext cx="8207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hr-HR" altLang="sr-Latn-RS" sz="1600" dirty="0">
                <a:latin typeface="Palatino Linotype" panose="02040502050505030304" pitchFamily="18" charset="0"/>
              </a:rPr>
              <a:t>Zašto uže nije samo od aluminija?</a:t>
            </a:r>
          </a:p>
        </p:txBody>
      </p:sp>
      <p:sp>
        <p:nvSpPr>
          <p:cNvPr id="116750" name="Text Box 14">
            <a:extLst>
              <a:ext uri="{FF2B5EF4-FFF2-40B4-BE49-F238E27FC236}">
                <a16:creationId xmlns:a16="http://schemas.microsoft.com/office/drawing/2014/main" id="{B629F5E6-277B-41BF-BF59-E40C01E9F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81" y="5805488"/>
            <a:ext cx="8207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Zašto uže nije samo od čelika?</a:t>
            </a:r>
          </a:p>
        </p:txBody>
      </p:sp>
      <p:sp>
        <p:nvSpPr>
          <p:cNvPr id="116751" name="Text Box 15">
            <a:extLst>
              <a:ext uri="{FF2B5EF4-FFF2-40B4-BE49-F238E27FC236}">
                <a16:creationId xmlns:a16="http://schemas.microsoft.com/office/drawing/2014/main" id="{0C137AF7-F550-4FA0-AA0F-CC0BCC91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81" y="5084763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... jer bi se rasteglo, pogotovo ljeti!</a:t>
            </a:r>
          </a:p>
        </p:txBody>
      </p:sp>
      <p:sp>
        <p:nvSpPr>
          <p:cNvPr id="116752" name="Text Box 16">
            <a:extLst>
              <a:ext uri="{FF2B5EF4-FFF2-40B4-BE49-F238E27FC236}">
                <a16:creationId xmlns:a16="http://schemas.microsoft.com/office/drawing/2014/main" id="{13146592-EB14-4EAB-96EF-C65AD3DB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81" y="6237288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1600" dirty="0">
                <a:latin typeface="Palatino Linotype" panose="02040502050505030304" pitchFamily="18" charset="0"/>
              </a:rPr>
              <a:t>… jer lošije vodi struju, pa bi nastali veći gubici!</a:t>
            </a:r>
          </a:p>
        </p:txBody>
      </p:sp>
      <p:pic>
        <p:nvPicPr>
          <p:cNvPr id="116742" name="Picture 6">
            <a:extLst>
              <a:ext uri="{FF2B5EF4-FFF2-40B4-BE49-F238E27FC236}">
                <a16:creationId xmlns:a16="http://schemas.microsoft.com/office/drawing/2014/main" id="{CA36B8C0-8515-448A-AD7D-42F700D8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2808287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3" name="Text Box 7">
            <a:extLst>
              <a:ext uri="{FF2B5EF4-FFF2-40B4-BE49-F238E27FC236}">
                <a16:creationId xmlns:a16="http://schemas.microsoft.com/office/drawing/2014/main" id="{4365BB97-DD0C-48F5-9670-6845D19B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084263"/>
            <a:ext cx="57626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dirty="0">
                <a:latin typeface="Palatino Linotype" panose="02040502050505030304" pitchFamily="18" charset="0"/>
              </a:rPr>
              <a:t>1)</a:t>
            </a:r>
          </a:p>
          <a:p>
            <a:pPr>
              <a:spcBef>
                <a:spcPct val="50000"/>
              </a:spcBef>
            </a:pPr>
            <a:endParaRPr lang="hr-HR" altLang="sr-Latn-RS" dirty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hr-HR" altLang="sr-Latn-RS" sz="1400" dirty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hr-HR" altLang="sr-Latn-RS" sz="1400" dirty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hr-HR" altLang="sr-Latn-RS" sz="800" dirty="0">
              <a:latin typeface="Palatino Linotype" panose="02040502050505030304" pitchFamily="18" charset="0"/>
            </a:endParaRPr>
          </a:p>
          <a:p>
            <a:pPr>
              <a:spcBef>
                <a:spcPct val="100000"/>
              </a:spcBef>
            </a:pPr>
            <a:r>
              <a:rPr lang="hr-HR" altLang="sr-Latn-RS" dirty="0">
                <a:latin typeface="Palatino Linotype" panose="02040502050505030304" pitchFamily="18" charset="0"/>
              </a:rPr>
              <a:t>2)</a:t>
            </a:r>
          </a:p>
        </p:txBody>
      </p:sp>
      <p:sp>
        <p:nvSpPr>
          <p:cNvPr id="116744" name="Text Box 8">
            <a:extLst>
              <a:ext uri="{FF2B5EF4-FFF2-40B4-BE49-F238E27FC236}">
                <a16:creationId xmlns:a16="http://schemas.microsoft.com/office/drawing/2014/main" id="{8AAE35F9-3B89-4BBF-AB25-7BFDA614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1052513"/>
            <a:ext cx="3097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RS" altLang="sr-Latn-RS" sz="1600">
              <a:latin typeface="Palatino Linotype" panose="02040502050505030304" pitchFamily="18" charset="0"/>
            </a:endParaRPr>
          </a:p>
        </p:txBody>
      </p:sp>
      <p:sp>
        <p:nvSpPr>
          <p:cNvPr id="116745" name="Text Box 9">
            <a:extLst>
              <a:ext uri="{FF2B5EF4-FFF2-40B4-BE49-F238E27FC236}">
                <a16:creationId xmlns:a16="http://schemas.microsoft.com/office/drawing/2014/main" id="{5E0FCA44-1EBA-47CD-8894-C27F8DAE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1096963"/>
            <a:ext cx="3600450" cy="259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000" dirty="0">
                <a:latin typeface="Palatino Linotype" panose="02040502050505030304" pitchFamily="18" charset="0"/>
              </a:rPr>
              <a:t>aluminij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Palatino Linotype" panose="02040502050505030304" pitchFamily="18" charset="0"/>
              </a:rPr>
              <a:t> dobro vodi struju</a:t>
            </a:r>
          </a:p>
          <a:p>
            <a:pPr>
              <a:spcBef>
                <a:spcPct val="50000"/>
              </a:spcBef>
              <a:buSzPct val="75000"/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Palatino Linotype" panose="02040502050505030304" pitchFamily="18" charset="0"/>
              </a:rPr>
              <a:t> lagan je</a:t>
            </a:r>
          </a:p>
          <a:p>
            <a:pPr>
              <a:spcBef>
                <a:spcPct val="120000"/>
              </a:spcBef>
            </a:pPr>
            <a:endParaRPr lang="hr-HR" altLang="sr-Latn-RS" sz="800" dirty="0">
              <a:latin typeface="Palatino Linotype" panose="02040502050505030304" pitchFamily="18" charset="0"/>
            </a:endParaRPr>
          </a:p>
          <a:p>
            <a:pPr>
              <a:spcBef>
                <a:spcPct val="120000"/>
              </a:spcBef>
            </a:pPr>
            <a:r>
              <a:rPr lang="hr-HR" altLang="sr-Latn-RS" sz="2000" dirty="0">
                <a:latin typeface="Palatino Linotype" panose="02040502050505030304" pitchFamily="18" charset="0"/>
              </a:rPr>
              <a:t>čelik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hr-HR" altLang="sr-Latn-RS" dirty="0">
                <a:latin typeface="Palatino Linotype" panose="02040502050505030304" pitchFamily="18" charset="0"/>
              </a:rPr>
              <a:t> daje užetu čvrstoću</a:t>
            </a:r>
          </a:p>
        </p:txBody>
      </p:sp>
      <p:sp>
        <p:nvSpPr>
          <p:cNvPr id="116747" name="Line 11">
            <a:extLst>
              <a:ext uri="{FF2B5EF4-FFF2-40B4-BE49-F238E27FC236}">
                <a16:creationId xmlns:a16="http://schemas.microsoft.com/office/drawing/2014/main" id="{B5DE9D9B-3FA4-4F6D-BCCE-5B55D9355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8750" y="1484313"/>
            <a:ext cx="936625" cy="649287"/>
          </a:xfrm>
          <a:prstGeom prst="line">
            <a:avLst/>
          </a:prstGeom>
          <a:noFill/>
          <a:ln w="57150">
            <a:solidFill>
              <a:srgbClr val="F24A1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600">
              <a:latin typeface="Palatino Linotype" panose="02040502050505030304" pitchFamily="18" charset="0"/>
            </a:endParaRPr>
          </a:p>
        </p:txBody>
      </p:sp>
      <p:sp>
        <p:nvSpPr>
          <p:cNvPr id="116748" name="Line 12">
            <a:extLst>
              <a:ext uri="{FF2B5EF4-FFF2-40B4-BE49-F238E27FC236}">
                <a16:creationId xmlns:a16="http://schemas.microsoft.com/office/drawing/2014/main" id="{27DE8ABF-2821-4703-85E8-2906537A8E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35149" y="2565398"/>
            <a:ext cx="1728218" cy="465010"/>
          </a:xfrm>
          <a:prstGeom prst="line">
            <a:avLst/>
          </a:prstGeom>
          <a:noFill/>
          <a:ln w="57150">
            <a:solidFill>
              <a:srgbClr val="F24A1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 sz="1600">
              <a:latin typeface="Palatino Linotype" panose="02040502050505030304" pitchFamily="18" charset="0"/>
            </a:endParaRPr>
          </a:p>
        </p:txBody>
      </p:sp>
      <p:sp>
        <p:nvSpPr>
          <p:cNvPr id="116754" name="AutoShape 18">
            <a:extLst>
              <a:ext uri="{FF2B5EF4-FFF2-40B4-BE49-F238E27FC236}">
                <a16:creationId xmlns:a16="http://schemas.microsoft.com/office/drawing/2014/main" id="{FF293D1F-10A7-4717-99B4-C9C3BF292C2E}"/>
              </a:ext>
            </a:extLst>
          </p:cNvPr>
          <p:cNvSpPr>
            <a:spLocks/>
          </p:cNvSpPr>
          <p:nvPr/>
        </p:nvSpPr>
        <p:spPr bwMode="auto">
          <a:xfrm>
            <a:off x="6084168" y="1196976"/>
            <a:ext cx="288032" cy="2559178"/>
          </a:xfrm>
          <a:prstGeom prst="rightBrace">
            <a:avLst>
              <a:gd name="adj1" fmla="val 83610"/>
              <a:gd name="adj2" fmla="val 49616"/>
            </a:avLst>
          </a:prstGeom>
          <a:noFill/>
          <a:ln w="28575">
            <a:solidFill>
              <a:srgbClr val="F24A1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 sz="1600">
              <a:latin typeface="Palatino Linotype" panose="02040502050505030304" pitchFamily="18" charset="0"/>
            </a:endParaRPr>
          </a:p>
        </p:txBody>
      </p:sp>
      <p:sp>
        <p:nvSpPr>
          <p:cNvPr id="116755" name="Text Box 19">
            <a:extLst>
              <a:ext uri="{FF2B5EF4-FFF2-40B4-BE49-F238E27FC236}">
                <a16:creationId xmlns:a16="http://schemas.microsoft.com/office/drawing/2014/main" id="{89837A24-C863-4DC0-AA95-2D901293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645" y="2267580"/>
            <a:ext cx="22328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dirty="0">
                <a:latin typeface="Palatino Linotype" panose="02040502050505030304" pitchFamily="18" charset="0"/>
              </a:rPr>
              <a:t>ALU-ČEL uže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16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16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16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16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16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9" grpId="0"/>
      <p:bldP spid="116750" grpId="0"/>
      <p:bldP spid="116751" grpId="0"/>
      <p:bldP spid="116752" grpId="0"/>
      <p:bldP spid="116743" grpId="0"/>
      <p:bldP spid="11675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549</Words>
  <Application>Microsoft Office PowerPoint</Application>
  <PresentationFormat>Prikaz na zaslonu (4:3)</PresentationFormat>
  <Paragraphs>144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Wingdings</vt:lpstr>
      <vt:lpstr>Tema sustava Office</vt:lpstr>
      <vt:lpstr>ELEKTROENERGETSKI SUSTAV</vt:lpstr>
      <vt:lpstr>Elektroenergetika je grana elektrotehnike koja se bavi:</vt:lpstr>
      <vt:lpstr>PowerPoint prezentacija</vt:lpstr>
      <vt:lpstr>PowerPoint prezentacija</vt:lpstr>
      <vt:lpstr>PowerPoint prezentacija</vt:lpstr>
      <vt:lpstr>Vjetroelektrane - više vjetroagregata na 1 mjestu - na vrhu stupa vjetroagregata je vjetroturbina s 3 lopatice i vjetrogenerator. - vjetroturbina okreće rotor generatora.</vt:lpstr>
      <vt:lpstr>PowerPoint prezentacija</vt:lpstr>
      <vt:lpstr>Uže dalekovoda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Proizvodnja i prijenos električne energije</dc:title>
  <dc:creator>Boško</dc:creator>
  <cp:lastModifiedBy>BOŠKO ŠETKA</cp:lastModifiedBy>
  <cp:revision>52</cp:revision>
  <dcterms:created xsi:type="dcterms:W3CDTF">2006-04-09T10:24:51Z</dcterms:created>
  <dcterms:modified xsi:type="dcterms:W3CDTF">2022-10-03T07:39:29Z</dcterms:modified>
</cp:coreProperties>
</file>