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72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6" r:id="rId19"/>
    <p:sldId id="277" r:id="rId20"/>
    <p:sldId id="278" r:id="rId21"/>
    <p:sldId id="280" r:id="rId22"/>
    <p:sldId id="28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A600"/>
    <a:srgbClr val="967648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96BFB3-3D21-47C8-B6C7-3BB5EE1A90FD}" v="23" dt="2021-03-10T21:54:20.465"/>
    <p1510:client id="{C54E16EE-DCAF-DF46-B036-C1D60EA4D130}" v="1557" dt="2021-03-10T21:49:40.1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29"/>
  </p:normalViewPr>
  <p:slideViewPr>
    <p:cSldViewPr snapToGrid="0">
      <p:cViewPr varScale="1">
        <p:scale>
          <a:sx n="77" d="100"/>
          <a:sy n="77" d="100"/>
        </p:scale>
        <p:origin x="61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C8EA3-BDAD-4327-8CAC-500A7A9A064C}" type="datetimeFigureOut">
              <a:rPr lang="hr-HR" smtClean="0"/>
              <a:t>25.2.2024.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954B0-2D1B-40BF-8D6C-B8AD75CE07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9499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954B0-2D1B-40BF-8D6C-B8AD75CE0750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9664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954B0-2D1B-40BF-8D6C-B8AD75CE0750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9591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2954B0-2D1B-40BF-8D6C-B8AD75CE0750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7153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2954B0-2D1B-40BF-8D6C-B8AD75CE0750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4817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1674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4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6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58920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6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5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8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7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8325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9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9420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19C8-A740-DE48-8949-4A5E074EE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3906" y="1885360"/>
            <a:ext cx="5269584" cy="2809187"/>
          </a:xfrm>
        </p:spPr>
        <p:txBody>
          <a:bodyPr/>
          <a:lstStyle/>
          <a:p>
            <a:r>
              <a:rPr lang="hr-HR" sz="5000" dirty="0">
                <a:solidFill>
                  <a:schemeClr val="tx1"/>
                </a:solidFill>
              </a:rPr>
              <a:t>Metali</a:t>
            </a:r>
            <a:r>
              <a:rPr lang="hr-HR" sz="5000" dirty="0"/>
              <a:t> i metalurgija</a:t>
            </a:r>
            <a:endParaRPr lang="en-HR" sz="5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847029-05E9-404F-8289-00B734A813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3351" y="5590266"/>
            <a:ext cx="7766936" cy="1096899"/>
          </a:xfrm>
        </p:spPr>
        <p:txBody>
          <a:bodyPr/>
          <a:lstStyle/>
          <a:p>
            <a:pPr algn="r"/>
            <a:r>
              <a:rPr lang="hr-HR" dirty="0"/>
              <a:t>7. Razred</a:t>
            </a:r>
          </a:p>
          <a:p>
            <a:pPr algn="r"/>
            <a:r>
              <a:rPr lang="hr-HR" dirty="0"/>
              <a:t>Tehnička kultura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190155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E48ED-3920-6D48-9092-AD733ABCFA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3509" y="603316"/>
            <a:ext cx="4919094" cy="62546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HR" dirty="0">
                <a:solidFill>
                  <a:schemeClr val="tx1"/>
                </a:solidFill>
              </a:rPr>
              <a:t>Metali </a:t>
            </a: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HR" dirty="0">
                <a:solidFill>
                  <a:schemeClr val="tx1"/>
                </a:solidFill>
              </a:rPr>
              <a:t> legure razlikuju se po svojim mehaničkim svojstvima. Primjerice, </a:t>
            </a:r>
            <a:r>
              <a:rPr lang="en-HR" b="1" dirty="0">
                <a:solidFill>
                  <a:schemeClr val="tx1"/>
                </a:solidFill>
              </a:rPr>
              <a:t>čelik ima veliku čvrstoću, žilavost </a:t>
            </a:r>
            <a:r>
              <a:rPr lang="en-US" b="1" dirty="0">
                <a:solidFill>
                  <a:schemeClr val="tx1"/>
                </a:solidFill>
              </a:rPr>
              <a:t>i</a:t>
            </a:r>
            <a:r>
              <a:rPr lang="en-HR" b="1" dirty="0">
                <a:solidFill>
                  <a:schemeClr val="tx1"/>
                </a:solidFill>
              </a:rPr>
              <a:t> elastičnost </a:t>
            </a:r>
            <a:r>
              <a:rPr lang="en-HR" dirty="0">
                <a:solidFill>
                  <a:schemeClr val="tx1"/>
                </a:solidFill>
              </a:rPr>
              <a:t>te se zato </a:t>
            </a:r>
            <a:r>
              <a:rPr lang="en-HR" b="1" dirty="0">
                <a:solidFill>
                  <a:schemeClr val="tx1"/>
                </a:solidFill>
              </a:rPr>
              <a:t>najviše koristi.</a:t>
            </a:r>
          </a:p>
          <a:p>
            <a:pPr>
              <a:lnSpc>
                <a:spcPct val="100000"/>
              </a:lnSpc>
            </a:pPr>
            <a:r>
              <a:rPr lang="en-HR" dirty="0">
                <a:solidFill>
                  <a:schemeClr val="tx1"/>
                </a:solidFill>
              </a:rPr>
              <a:t> </a:t>
            </a:r>
            <a:r>
              <a:rPr lang="en-HR" b="1" dirty="0">
                <a:solidFill>
                  <a:schemeClr val="tx1"/>
                </a:solidFill>
              </a:rPr>
              <a:t>Olovo</a:t>
            </a:r>
            <a:r>
              <a:rPr lang="en-HR" dirty="0">
                <a:solidFill>
                  <a:schemeClr val="tx1"/>
                </a:solidFill>
              </a:rPr>
              <a:t> ima veliku </a:t>
            </a:r>
            <a:r>
              <a:rPr lang="en-HR" b="1" dirty="0">
                <a:solidFill>
                  <a:schemeClr val="tx1"/>
                </a:solidFill>
              </a:rPr>
              <a:t>plastičnost</a:t>
            </a:r>
            <a:r>
              <a:rPr lang="en-HR" dirty="0">
                <a:solidFill>
                  <a:schemeClr val="tx1"/>
                </a:solidFill>
              </a:rPr>
              <a:t>, ali malu čvrstoću </a:t>
            </a: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HR" dirty="0">
                <a:solidFill>
                  <a:schemeClr val="tx1"/>
                </a:solidFill>
              </a:rPr>
              <a:t> tvrdoću te se stoga rabi za izradu predmeta koji se moraju jednostavno </a:t>
            </a:r>
            <a:r>
              <a:rPr lang="en-HR" b="1" dirty="0">
                <a:solidFill>
                  <a:schemeClr val="tx1"/>
                </a:solidFill>
              </a:rPr>
              <a:t>oblikovati</a:t>
            </a:r>
            <a:r>
              <a:rPr lang="en-HR" dirty="0">
                <a:solidFill>
                  <a:schemeClr val="tx1"/>
                </a:solidFill>
              </a:rPr>
              <a:t>, a </a:t>
            </a:r>
            <a:r>
              <a:rPr lang="en-HR" b="1" dirty="0">
                <a:solidFill>
                  <a:schemeClr val="tx1"/>
                </a:solidFill>
              </a:rPr>
              <a:t>nisu</a:t>
            </a:r>
            <a:r>
              <a:rPr lang="en-HR" dirty="0">
                <a:solidFill>
                  <a:schemeClr val="tx1"/>
                </a:solidFill>
              </a:rPr>
              <a:t> izloženi mehaničkim opterećenjima. </a:t>
            </a:r>
          </a:p>
          <a:p>
            <a:pPr>
              <a:lnSpc>
                <a:spcPct val="100000"/>
              </a:lnSpc>
            </a:pPr>
            <a:r>
              <a:rPr lang="en-HR" dirty="0">
                <a:solidFill>
                  <a:schemeClr val="tx1"/>
                </a:solidFill>
              </a:rPr>
              <a:t>Od </a:t>
            </a:r>
            <a:r>
              <a:rPr lang="en-HR" b="1" dirty="0">
                <a:solidFill>
                  <a:schemeClr val="tx1"/>
                </a:solidFill>
              </a:rPr>
              <a:t>aluminija</a:t>
            </a:r>
            <a:r>
              <a:rPr lang="en-HR" dirty="0">
                <a:solidFill>
                  <a:schemeClr val="tx1"/>
                </a:solidFill>
              </a:rPr>
              <a:t> se izrađuju legure </a:t>
            </a:r>
            <a:r>
              <a:rPr lang="en-HR" b="1" dirty="0">
                <a:solidFill>
                  <a:schemeClr val="tx1"/>
                </a:solidFill>
              </a:rPr>
              <a:t>male gustoće </a:t>
            </a:r>
            <a:r>
              <a:rPr lang="en-US" b="1" dirty="0">
                <a:solidFill>
                  <a:schemeClr val="tx1"/>
                </a:solidFill>
              </a:rPr>
              <a:t>i</a:t>
            </a:r>
            <a:r>
              <a:rPr lang="en-HR" b="1" dirty="0">
                <a:solidFill>
                  <a:schemeClr val="tx1"/>
                </a:solidFill>
              </a:rPr>
              <a:t> velike čvrstoće</a:t>
            </a:r>
            <a:r>
              <a:rPr lang="hr-HR" dirty="0">
                <a:solidFill>
                  <a:schemeClr val="tx1"/>
                </a:solidFill>
              </a:rPr>
              <a:t>; </a:t>
            </a:r>
            <a:r>
              <a:rPr lang="en-HR" dirty="0">
                <a:solidFill>
                  <a:schemeClr val="tx1"/>
                </a:solidFill>
              </a:rPr>
              <a:t>primjenjuju se u proizvodnji </a:t>
            </a:r>
            <a:r>
              <a:rPr lang="en-HR" b="1" dirty="0">
                <a:solidFill>
                  <a:schemeClr val="tx1"/>
                </a:solidFill>
              </a:rPr>
              <a:t>zrakoplova</a:t>
            </a:r>
            <a:r>
              <a:rPr lang="hr-HR" b="1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(</a:t>
            </a:r>
            <a:r>
              <a:rPr lang="hr-HR" b="1" dirty="0" err="1">
                <a:solidFill>
                  <a:schemeClr val="tx1"/>
                </a:solidFill>
              </a:rPr>
              <a:t>duraluminij</a:t>
            </a:r>
            <a:r>
              <a:rPr lang="hr-HR" dirty="0">
                <a:solidFill>
                  <a:schemeClr val="tx1"/>
                </a:solidFill>
              </a:rPr>
              <a:t>)</a:t>
            </a:r>
            <a:r>
              <a:rPr lang="en-HR" dirty="0">
                <a:solidFill>
                  <a:schemeClr val="tx1"/>
                </a:solidFill>
              </a:rPr>
              <a:t>, lakih nosivih konstrukcija, raketa…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4724F4-80B7-8943-B3C5-0FC27B0461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367" t="19481" r="20372" b="16505"/>
          <a:stretch/>
        </p:blipFill>
        <p:spPr>
          <a:xfrm>
            <a:off x="1934559" y="5040529"/>
            <a:ext cx="2880471" cy="19132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8C567E-D09A-F040-B08F-978EB2A42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817" y="6963"/>
            <a:ext cx="2382837" cy="29737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9C966F-E5E5-2D44-B2AB-F7EC704D88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9398" y="3120272"/>
            <a:ext cx="5744138" cy="37377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5FB06B-1C43-7A43-AE6A-BCA6060D16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2086" y="6963"/>
            <a:ext cx="3241449" cy="297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FFF0F-7AFC-9E44-B68A-FC8313A6B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5" y="720761"/>
            <a:ext cx="5449955" cy="7875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 err="1"/>
              <a:t>Tehnološka</a:t>
            </a:r>
            <a:r>
              <a:rPr lang="en-US" sz="3200" dirty="0"/>
              <a:t> </a:t>
            </a:r>
            <a:r>
              <a:rPr lang="en-US" sz="3200" dirty="0" err="1"/>
              <a:t>svojstva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F7C31-B93F-EB43-8337-9E025D6782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3548" y="1508290"/>
            <a:ext cx="4731025" cy="154302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hr-HR" dirty="0">
                <a:solidFill>
                  <a:schemeClr val="tx1"/>
                </a:solidFill>
              </a:rPr>
              <a:t>O</a:t>
            </a:r>
            <a:r>
              <a:rPr lang="en-US" dirty="0" err="1">
                <a:solidFill>
                  <a:schemeClr val="tx1"/>
                </a:solidFill>
              </a:rPr>
              <a:t>pisuju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obradivost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metala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različitim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postupcima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obrade</a:t>
            </a:r>
            <a:r>
              <a:rPr lang="hr-HR" dirty="0">
                <a:solidFill>
                  <a:schemeClr val="tx1"/>
                </a:solidFill>
              </a:rPr>
              <a:t> koji mogu biti:</a:t>
            </a:r>
            <a:endParaRPr lang="en-US" dirty="0">
              <a:solidFill>
                <a:schemeClr val="tx1"/>
              </a:solidFill>
            </a:endParaRPr>
          </a:p>
          <a:p>
            <a:pPr marL="447675" indent="-242888">
              <a:lnSpc>
                <a:spcPct val="100000"/>
              </a:lnSpc>
            </a:pPr>
            <a:r>
              <a:rPr lang="hr-HR" b="1" dirty="0">
                <a:solidFill>
                  <a:schemeClr val="tx1"/>
                </a:solidFill>
              </a:rPr>
              <a:t>bez odvajanja čestica</a:t>
            </a:r>
            <a:r>
              <a:rPr lang="hr-HR" dirty="0">
                <a:solidFill>
                  <a:schemeClr val="tx1"/>
                </a:solidFill>
              </a:rPr>
              <a:t> (strugotine)</a:t>
            </a:r>
            <a:endParaRPr lang="en-US" dirty="0">
              <a:solidFill>
                <a:schemeClr val="tx1"/>
              </a:solidFill>
            </a:endParaRPr>
          </a:p>
          <a:p>
            <a:pPr marL="447675" indent="-242888">
              <a:lnSpc>
                <a:spcPct val="100000"/>
              </a:lnSpc>
            </a:pPr>
            <a:r>
              <a:rPr lang="hr-HR" b="1" dirty="0">
                <a:solidFill>
                  <a:schemeClr val="tx1"/>
                </a:solidFill>
              </a:rPr>
              <a:t>sa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odvajanjem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čestica</a:t>
            </a:r>
            <a:r>
              <a:rPr lang="hr-HR" b="1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(strugotine)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2D3965A-30A0-9047-A99B-E40B021325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7404" t="21352" r="12051"/>
          <a:stretch/>
        </p:blipFill>
        <p:spPr>
          <a:xfrm>
            <a:off x="9969610" y="0"/>
            <a:ext cx="1939737" cy="2107096"/>
          </a:xfrm>
        </p:spPr>
      </p:pic>
      <p:grpSp>
        <p:nvGrpSpPr>
          <p:cNvPr id="8" name="Grupa 7">
            <a:extLst>
              <a:ext uri="{FF2B5EF4-FFF2-40B4-BE49-F238E27FC236}">
                <a16:creationId xmlns:a16="http://schemas.microsoft.com/office/drawing/2014/main" id="{3CA095CD-463D-4757-B085-D9BEA21E3A19}"/>
              </a:ext>
            </a:extLst>
          </p:cNvPr>
          <p:cNvGrpSpPr/>
          <p:nvPr/>
        </p:nvGrpSpPr>
        <p:grpSpPr>
          <a:xfrm>
            <a:off x="6161295" y="-2"/>
            <a:ext cx="2349941" cy="3492000"/>
            <a:chOff x="6081783" y="-2"/>
            <a:chExt cx="2349941" cy="3492000"/>
          </a:xfrm>
        </p:grpSpPr>
        <p:pic>
          <p:nvPicPr>
            <p:cNvPr id="7" name="Slika 6">
              <a:extLst>
                <a:ext uri="{FF2B5EF4-FFF2-40B4-BE49-F238E27FC236}">
                  <a16:creationId xmlns:a16="http://schemas.microsoft.com/office/drawing/2014/main" id="{77543949-8541-41A6-8F94-C90F4F097E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762"/>
            <a:stretch/>
          </p:blipFill>
          <p:spPr>
            <a:xfrm>
              <a:off x="6091724" y="-2"/>
              <a:ext cx="2340000" cy="3492000"/>
            </a:xfrm>
            <a:prstGeom prst="rect">
              <a:avLst/>
            </a:prstGeom>
          </p:spPr>
        </p:pic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74F55AA1-009A-4ADA-A195-29E0D11E0121}"/>
                </a:ext>
              </a:extLst>
            </p:cNvPr>
            <p:cNvSpPr txBox="1"/>
            <p:nvPr/>
          </p:nvSpPr>
          <p:spPr>
            <a:xfrm>
              <a:off x="6081783" y="1709944"/>
              <a:ext cx="234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600" i="1" dirty="0"/>
                <a:t>Kružna pila za </a:t>
              </a:r>
              <a:r>
                <a:rPr lang="hr-HR" sz="1600" b="1" i="1" dirty="0"/>
                <a:t>piljenje</a:t>
              </a:r>
              <a:endParaRPr lang="en-HR" sz="2000" b="1" dirty="0"/>
            </a:p>
          </p:txBody>
        </p:sp>
      </p:grpSp>
      <p:grpSp>
        <p:nvGrpSpPr>
          <p:cNvPr id="9" name="Grupa 8">
            <a:extLst>
              <a:ext uri="{FF2B5EF4-FFF2-40B4-BE49-F238E27FC236}">
                <a16:creationId xmlns:a16="http://schemas.microsoft.com/office/drawing/2014/main" id="{E5F48319-64B9-4933-A093-CFFAD57907D7}"/>
              </a:ext>
            </a:extLst>
          </p:cNvPr>
          <p:cNvGrpSpPr/>
          <p:nvPr/>
        </p:nvGrpSpPr>
        <p:grpSpPr>
          <a:xfrm>
            <a:off x="6171236" y="3634019"/>
            <a:ext cx="2340000" cy="3223981"/>
            <a:chOff x="6091724" y="3634019"/>
            <a:chExt cx="2340000" cy="3223981"/>
          </a:xfrm>
        </p:grpSpPr>
        <p:pic>
          <p:nvPicPr>
            <p:cNvPr id="5" name="Slika 4">
              <a:extLst>
                <a:ext uri="{FF2B5EF4-FFF2-40B4-BE49-F238E27FC236}">
                  <a16:creationId xmlns:a16="http://schemas.microsoft.com/office/drawing/2014/main" id="{26086D89-9479-4881-B155-5CDA143BD5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1692" r="16724"/>
            <a:stretch/>
          </p:blipFill>
          <p:spPr>
            <a:xfrm>
              <a:off x="6091724" y="3634019"/>
              <a:ext cx="2340000" cy="3223981"/>
            </a:xfrm>
            <a:prstGeom prst="rect">
              <a:avLst/>
            </a:prstGeom>
          </p:spPr>
        </p:pic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C4733CAA-79B5-49FA-9BD3-146B812725C6}"/>
                </a:ext>
              </a:extLst>
            </p:cNvPr>
            <p:cNvSpPr txBox="1"/>
            <p:nvPr/>
          </p:nvSpPr>
          <p:spPr>
            <a:xfrm>
              <a:off x="6092687" y="3675313"/>
              <a:ext cx="23290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600" b="1" i="1" dirty="0">
                  <a:solidFill>
                    <a:schemeClr val="bg1"/>
                  </a:solidFill>
                </a:rPr>
                <a:t>Glodanje</a:t>
              </a:r>
              <a:endParaRPr lang="en-HR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upa 16">
            <a:extLst>
              <a:ext uri="{FF2B5EF4-FFF2-40B4-BE49-F238E27FC236}">
                <a16:creationId xmlns:a16="http://schemas.microsoft.com/office/drawing/2014/main" id="{B81511F8-8E4B-49F9-BC47-86646327AF4B}"/>
              </a:ext>
            </a:extLst>
          </p:cNvPr>
          <p:cNvGrpSpPr/>
          <p:nvPr/>
        </p:nvGrpSpPr>
        <p:grpSpPr>
          <a:xfrm>
            <a:off x="8593818" y="4674823"/>
            <a:ext cx="3315529" cy="2183177"/>
            <a:chOff x="8593818" y="4674823"/>
            <a:chExt cx="3315529" cy="2183177"/>
          </a:xfrm>
        </p:grpSpPr>
        <p:pic>
          <p:nvPicPr>
            <p:cNvPr id="4" name="Slika 3">
              <a:extLst>
                <a:ext uri="{FF2B5EF4-FFF2-40B4-BE49-F238E27FC236}">
                  <a16:creationId xmlns:a16="http://schemas.microsoft.com/office/drawing/2014/main" id="{CD34C096-D09C-4164-A275-658DFC113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93818" y="4674824"/>
              <a:ext cx="3315529" cy="2183176"/>
            </a:xfrm>
            <a:prstGeom prst="rect">
              <a:avLst/>
            </a:prstGeom>
          </p:spPr>
        </p:pic>
        <p:sp>
          <p:nvSpPr>
            <p:cNvPr id="13" name="TextBox 9">
              <a:extLst>
                <a:ext uri="{FF2B5EF4-FFF2-40B4-BE49-F238E27FC236}">
                  <a16:creationId xmlns:a16="http://schemas.microsoft.com/office/drawing/2014/main" id="{E1EB270E-1116-4D19-8881-FED062262F23}"/>
                </a:ext>
              </a:extLst>
            </p:cNvPr>
            <p:cNvSpPr txBox="1"/>
            <p:nvPr/>
          </p:nvSpPr>
          <p:spPr>
            <a:xfrm>
              <a:off x="10316817" y="4674823"/>
              <a:ext cx="15925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600" b="1" i="1" dirty="0"/>
                <a:t>Tokarenje</a:t>
              </a:r>
              <a:endParaRPr lang="en-HR" sz="2000" b="1" dirty="0"/>
            </a:p>
          </p:txBody>
        </p:sp>
      </p:grpSp>
      <p:sp>
        <p:nvSpPr>
          <p:cNvPr id="14" name="TextBox 9">
            <a:extLst>
              <a:ext uri="{FF2B5EF4-FFF2-40B4-BE49-F238E27FC236}">
                <a16:creationId xmlns:a16="http://schemas.microsoft.com/office/drawing/2014/main" id="{00497D34-41A5-454B-8041-7B79BD2E0C2D}"/>
              </a:ext>
            </a:extLst>
          </p:cNvPr>
          <p:cNvSpPr txBox="1"/>
          <p:nvPr/>
        </p:nvSpPr>
        <p:spPr>
          <a:xfrm>
            <a:off x="8738876" y="1417556"/>
            <a:ext cx="1220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600" b="1" i="1" dirty="0"/>
              <a:t>Brušenje</a:t>
            </a:r>
            <a:endParaRPr lang="en-HR" sz="2000" b="1" dirty="0"/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B019C73C-026D-40E2-8110-3A618ED44450}"/>
              </a:ext>
            </a:extLst>
          </p:cNvPr>
          <p:cNvGrpSpPr/>
          <p:nvPr/>
        </p:nvGrpSpPr>
        <p:grpSpPr>
          <a:xfrm>
            <a:off x="8935277" y="2263488"/>
            <a:ext cx="2974070" cy="2254943"/>
            <a:chOff x="8935277" y="2263488"/>
            <a:chExt cx="2974070" cy="2254943"/>
          </a:xfrm>
        </p:grpSpPr>
        <p:pic>
          <p:nvPicPr>
            <p:cNvPr id="6" name="Slika 5">
              <a:extLst>
                <a:ext uri="{FF2B5EF4-FFF2-40B4-BE49-F238E27FC236}">
                  <a16:creationId xmlns:a16="http://schemas.microsoft.com/office/drawing/2014/main" id="{D493A17C-3F8D-4304-B5DB-1BDA6A4CC9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8937" b="7218"/>
            <a:stretch/>
          </p:blipFill>
          <p:spPr>
            <a:xfrm>
              <a:off x="9968947" y="2263488"/>
              <a:ext cx="1940400" cy="2254943"/>
            </a:xfrm>
            <a:prstGeom prst="rect">
              <a:avLst/>
            </a:prstGeom>
          </p:spPr>
        </p:pic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9E662779-86DF-40EF-9563-12F51381A9FD}"/>
                </a:ext>
              </a:extLst>
            </p:cNvPr>
            <p:cNvSpPr txBox="1"/>
            <p:nvPr/>
          </p:nvSpPr>
          <p:spPr>
            <a:xfrm>
              <a:off x="8935277" y="3733373"/>
              <a:ext cx="10336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600" b="1" i="1" dirty="0"/>
                <a:t>Bušenje</a:t>
              </a:r>
              <a:endParaRPr lang="en-HR" sz="2000" b="1" dirty="0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7ABD80D3-6559-4A13-9013-E9B38F9D0636}"/>
              </a:ext>
            </a:extLst>
          </p:cNvPr>
          <p:cNvSpPr txBox="1">
            <a:spLocks/>
          </p:cNvSpPr>
          <p:nvPr/>
        </p:nvSpPr>
        <p:spPr>
          <a:xfrm>
            <a:off x="1053548" y="3763122"/>
            <a:ext cx="5117687" cy="30849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 cap="none" dirty="0">
                <a:solidFill>
                  <a:schemeClr val="tx1"/>
                </a:solidFill>
              </a:rPr>
              <a:t>Obrada metala s odvajanjem čestica - strugotine</a:t>
            </a:r>
          </a:p>
          <a:p>
            <a:endParaRPr lang="hr-HR" sz="1600" cap="none" dirty="0">
              <a:solidFill>
                <a:schemeClr val="tx1"/>
              </a:solidFill>
              <a:latin typeface="+mn-lt"/>
            </a:endParaRPr>
          </a:p>
          <a:p>
            <a:pPr marL="268288" lvl="0" indent="-268288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sz="2000" cap="none" spc="0" dirty="0">
                <a:solidFill>
                  <a:schemeClr val="tx1"/>
                </a:solidFill>
                <a:latin typeface="Gill Sans MT" panose="020B0502020104020203"/>
                <a:ea typeface="+mn-ea"/>
                <a:cs typeface="+mn-cs"/>
              </a:rPr>
              <a:t>piljenje, </a:t>
            </a:r>
            <a:r>
              <a:rPr lang="en-US" sz="2000" cap="none" spc="0" dirty="0" err="1">
                <a:solidFill>
                  <a:schemeClr val="tx1"/>
                </a:solidFill>
                <a:latin typeface="Gill Sans MT" panose="020B0502020104020203"/>
                <a:ea typeface="+mn-ea"/>
                <a:cs typeface="+mn-cs"/>
              </a:rPr>
              <a:t>tokarenje</a:t>
            </a:r>
            <a:r>
              <a:rPr lang="en-US" sz="2000" cap="none" spc="0" dirty="0">
                <a:solidFill>
                  <a:schemeClr val="tx1"/>
                </a:solidFill>
                <a:latin typeface="Gill Sans MT" panose="020B0502020104020203"/>
                <a:ea typeface="+mn-ea"/>
                <a:cs typeface="+mn-cs"/>
              </a:rPr>
              <a:t>, </a:t>
            </a:r>
            <a:r>
              <a:rPr lang="en-US" sz="2000" cap="none" spc="0" dirty="0" err="1">
                <a:solidFill>
                  <a:schemeClr val="tx1"/>
                </a:solidFill>
                <a:latin typeface="Gill Sans MT" panose="020B0502020104020203"/>
                <a:ea typeface="+mn-ea"/>
                <a:cs typeface="+mn-cs"/>
              </a:rPr>
              <a:t>bušenje</a:t>
            </a:r>
            <a:r>
              <a:rPr lang="en-US" sz="2000" cap="none" spc="0" dirty="0">
                <a:solidFill>
                  <a:schemeClr val="tx1"/>
                </a:solidFill>
                <a:latin typeface="Gill Sans MT" panose="020B0502020104020203"/>
                <a:ea typeface="+mn-ea"/>
                <a:cs typeface="+mn-cs"/>
              </a:rPr>
              <a:t>, </a:t>
            </a:r>
            <a:r>
              <a:rPr lang="en-US" sz="2000" cap="none" spc="0" dirty="0" err="1">
                <a:solidFill>
                  <a:schemeClr val="tx1"/>
                </a:solidFill>
                <a:latin typeface="Gill Sans MT" panose="020B0502020104020203"/>
                <a:ea typeface="+mn-ea"/>
                <a:cs typeface="+mn-cs"/>
              </a:rPr>
              <a:t>brušenj</a:t>
            </a:r>
            <a:r>
              <a:rPr lang="hr-HR" sz="2000" cap="none" spc="0" dirty="0">
                <a:solidFill>
                  <a:schemeClr val="tx1"/>
                </a:solidFill>
                <a:latin typeface="Gill Sans MT" panose="020B0502020104020203"/>
                <a:ea typeface="+mn-ea"/>
                <a:cs typeface="+mn-cs"/>
              </a:rPr>
              <a:t>e, glodanje</a:t>
            </a:r>
          </a:p>
          <a:p>
            <a:pPr marL="268288" lvl="0" indent="-268288" defTabSz="457200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2000" cap="none" spc="0" dirty="0" err="1">
                <a:solidFill>
                  <a:schemeClr val="tx1"/>
                </a:solidFill>
                <a:latin typeface="Gill Sans MT" panose="020B0502020104020203"/>
                <a:ea typeface="+mn-ea"/>
                <a:cs typeface="+mn-cs"/>
              </a:rPr>
              <a:t>Pri</a:t>
            </a:r>
            <a:r>
              <a:rPr lang="en-US" sz="2000" cap="none" spc="0" dirty="0">
                <a:solidFill>
                  <a:schemeClr val="tx1"/>
                </a:solidFill>
                <a:latin typeface="Gill Sans MT" panose="020B0502020104020203"/>
                <a:ea typeface="+mn-ea"/>
                <a:cs typeface="+mn-cs"/>
              </a:rPr>
              <a:t> </a:t>
            </a:r>
            <a:r>
              <a:rPr lang="en-US" sz="2000" cap="none" spc="0" dirty="0" err="1">
                <a:solidFill>
                  <a:schemeClr val="tx1"/>
                </a:solidFill>
                <a:latin typeface="Gill Sans MT" panose="020B0502020104020203"/>
                <a:ea typeface="+mn-ea"/>
                <a:cs typeface="+mn-cs"/>
              </a:rPr>
              <a:t>postupku</a:t>
            </a:r>
            <a:r>
              <a:rPr lang="en-US" sz="2000" cap="none" spc="0" dirty="0">
                <a:solidFill>
                  <a:schemeClr val="tx1"/>
                </a:solidFill>
                <a:latin typeface="Gill Sans MT" panose="020B0502020104020203"/>
                <a:ea typeface="+mn-ea"/>
                <a:cs typeface="+mn-cs"/>
              </a:rPr>
              <a:t> </a:t>
            </a:r>
            <a:r>
              <a:rPr lang="en-US" sz="2000" cap="none" spc="0" dirty="0" err="1">
                <a:solidFill>
                  <a:schemeClr val="tx1"/>
                </a:solidFill>
                <a:latin typeface="Gill Sans MT" panose="020B0502020104020203"/>
                <a:ea typeface="+mn-ea"/>
                <a:cs typeface="+mn-cs"/>
              </a:rPr>
              <a:t>obrade</a:t>
            </a:r>
            <a:r>
              <a:rPr lang="en-US" sz="2000" cap="none" spc="0" dirty="0">
                <a:solidFill>
                  <a:schemeClr val="tx1"/>
                </a:solidFill>
                <a:latin typeface="Gill Sans MT" panose="020B0502020104020203"/>
                <a:ea typeface="+mn-ea"/>
                <a:cs typeface="+mn-cs"/>
              </a:rPr>
              <a:t> </a:t>
            </a:r>
            <a:r>
              <a:rPr lang="en-US" sz="2000" cap="none" spc="0" dirty="0" err="1">
                <a:solidFill>
                  <a:schemeClr val="tx1"/>
                </a:solidFill>
                <a:latin typeface="Gill Sans MT" panose="020B0502020104020203"/>
                <a:ea typeface="+mn-ea"/>
                <a:cs typeface="+mn-cs"/>
              </a:rPr>
              <a:t>odvajanjem</a:t>
            </a:r>
            <a:r>
              <a:rPr lang="en-US" sz="2000" cap="none" spc="0" dirty="0">
                <a:solidFill>
                  <a:schemeClr val="tx1"/>
                </a:solidFill>
                <a:latin typeface="Gill Sans MT" panose="020B0502020104020203"/>
                <a:ea typeface="+mn-ea"/>
                <a:cs typeface="+mn-cs"/>
              </a:rPr>
              <a:t> </a:t>
            </a:r>
            <a:r>
              <a:rPr lang="en-US" sz="2000" cap="none" spc="0" dirty="0" err="1">
                <a:solidFill>
                  <a:schemeClr val="tx1"/>
                </a:solidFill>
                <a:latin typeface="Gill Sans MT" panose="020B0502020104020203"/>
                <a:ea typeface="+mn-ea"/>
                <a:cs typeface="+mn-cs"/>
              </a:rPr>
              <a:t>čestica</a:t>
            </a:r>
            <a:r>
              <a:rPr lang="en-US" sz="2000" cap="none" spc="0" dirty="0">
                <a:solidFill>
                  <a:schemeClr val="tx1"/>
                </a:solidFill>
                <a:latin typeface="Gill Sans MT" panose="020B0502020104020203"/>
                <a:ea typeface="+mn-ea"/>
                <a:cs typeface="+mn-cs"/>
              </a:rPr>
              <a:t> od </a:t>
            </a:r>
            <a:r>
              <a:rPr lang="en-US" sz="2000" cap="none" spc="0" dirty="0" err="1">
                <a:solidFill>
                  <a:schemeClr val="tx1"/>
                </a:solidFill>
                <a:latin typeface="Gill Sans MT" panose="020B0502020104020203"/>
                <a:ea typeface="+mn-ea"/>
                <a:cs typeface="+mn-cs"/>
              </a:rPr>
              <a:t>metala</a:t>
            </a:r>
            <a:r>
              <a:rPr lang="en-US" sz="2000" cap="none" spc="0" dirty="0">
                <a:solidFill>
                  <a:schemeClr val="tx1"/>
                </a:solidFill>
                <a:latin typeface="Gill Sans MT" panose="020B0502020104020203"/>
                <a:ea typeface="+mn-ea"/>
                <a:cs typeface="+mn-cs"/>
              </a:rPr>
              <a:t> se </a:t>
            </a:r>
            <a:r>
              <a:rPr lang="en-US" sz="2000" cap="none" spc="0" dirty="0" err="1">
                <a:solidFill>
                  <a:schemeClr val="tx1"/>
                </a:solidFill>
                <a:latin typeface="Gill Sans MT" panose="020B0502020104020203"/>
                <a:ea typeface="+mn-ea"/>
                <a:cs typeface="+mn-cs"/>
              </a:rPr>
              <a:t>odvajaju</a:t>
            </a:r>
            <a:r>
              <a:rPr lang="en-US" sz="2000" cap="none" spc="0" dirty="0">
                <a:solidFill>
                  <a:schemeClr val="tx1"/>
                </a:solidFill>
                <a:latin typeface="Gill Sans MT" panose="020B0502020104020203"/>
                <a:ea typeface="+mn-ea"/>
                <a:cs typeface="+mn-cs"/>
              </a:rPr>
              <a:t> </a:t>
            </a:r>
            <a:r>
              <a:rPr lang="en-US" sz="2000" cap="none" spc="0" dirty="0" err="1">
                <a:solidFill>
                  <a:schemeClr val="tx1"/>
                </a:solidFill>
                <a:latin typeface="Gill Sans MT" panose="020B0502020104020203"/>
                <a:ea typeface="+mn-ea"/>
                <a:cs typeface="+mn-cs"/>
              </a:rPr>
              <a:t>čestice</a:t>
            </a:r>
            <a:r>
              <a:rPr lang="hr-HR" sz="2000" cap="none" spc="0" dirty="0">
                <a:solidFill>
                  <a:schemeClr val="tx1"/>
                </a:solidFill>
                <a:latin typeface="Gill Sans MT" panose="020B0502020104020203"/>
                <a:ea typeface="+mn-ea"/>
                <a:cs typeface="+mn-cs"/>
              </a:rPr>
              <a:t> </a:t>
            </a:r>
            <a:r>
              <a:rPr lang="en-US" sz="2000" cap="none" spc="0" dirty="0">
                <a:solidFill>
                  <a:schemeClr val="tx1"/>
                </a:solidFill>
                <a:latin typeface="Gill Sans MT" panose="020B0502020104020203"/>
                <a:ea typeface="+mn-ea"/>
                <a:cs typeface="+mn-cs"/>
              </a:rPr>
              <a:t>(</a:t>
            </a:r>
            <a:r>
              <a:rPr lang="en-US" sz="2000" cap="none" spc="0" dirty="0" err="1">
                <a:solidFill>
                  <a:schemeClr val="tx1"/>
                </a:solidFill>
                <a:latin typeface="Gill Sans MT" panose="020B0502020104020203"/>
                <a:ea typeface="+mn-ea"/>
                <a:cs typeface="+mn-cs"/>
              </a:rPr>
              <a:t>strugotina</a:t>
            </a:r>
            <a:r>
              <a:rPr lang="en-US" sz="2000" cap="none" spc="0" dirty="0">
                <a:solidFill>
                  <a:schemeClr val="tx1"/>
                </a:solidFill>
                <a:latin typeface="Gill Sans MT" panose="020B0502020104020203"/>
                <a:ea typeface="+mn-ea"/>
                <a:cs typeface="+mn-cs"/>
              </a:rPr>
              <a:t>) </a:t>
            </a:r>
            <a:r>
              <a:rPr lang="en-US" sz="2000" cap="none" spc="0" dirty="0" err="1">
                <a:solidFill>
                  <a:schemeClr val="tx1"/>
                </a:solidFill>
                <a:latin typeface="Gill Sans MT" panose="020B0502020104020203"/>
                <a:ea typeface="+mn-ea"/>
                <a:cs typeface="+mn-cs"/>
              </a:rPr>
              <a:t>te</a:t>
            </a:r>
            <a:r>
              <a:rPr lang="en-US" sz="2000" cap="none" spc="0" dirty="0">
                <a:solidFill>
                  <a:schemeClr val="tx1"/>
                </a:solidFill>
                <a:latin typeface="Gill Sans MT" panose="020B0502020104020203"/>
                <a:ea typeface="+mn-ea"/>
                <a:cs typeface="+mn-cs"/>
              </a:rPr>
              <a:t> se </a:t>
            </a:r>
            <a:r>
              <a:rPr lang="en-US" sz="2000" cap="none" spc="0" dirty="0" err="1">
                <a:solidFill>
                  <a:schemeClr val="tx1"/>
                </a:solidFill>
                <a:latin typeface="Gill Sans MT" panose="020B0502020104020203"/>
                <a:ea typeface="+mn-ea"/>
                <a:cs typeface="+mn-cs"/>
              </a:rPr>
              <a:t>tako</a:t>
            </a:r>
            <a:r>
              <a:rPr lang="en-US" sz="2000" cap="none" spc="0" dirty="0">
                <a:solidFill>
                  <a:schemeClr val="tx1"/>
                </a:solidFill>
                <a:latin typeface="Gill Sans MT" panose="020B0502020104020203"/>
                <a:ea typeface="+mn-ea"/>
                <a:cs typeface="+mn-cs"/>
              </a:rPr>
              <a:t> </a:t>
            </a:r>
            <a:r>
              <a:rPr lang="en-US" sz="2000" b="1" cap="none" spc="0" dirty="0" err="1">
                <a:solidFill>
                  <a:schemeClr val="tx1"/>
                </a:solidFill>
                <a:latin typeface="Gill Sans MT" panose="020B0502020104020203"/>
                <a:ea typeface="+mn-ea"/>
                <a:cs typeface="+mn-cs"/>
              </a:rPr>
              <a:t>mijenja</a:t>
            </a:r>
            <a:r>
              <a:rPr lang="en-US" sz="2000" b="1" cap="none" spc="0" dirty="0">
                <a:solidFill>
                  <a:schemeClr val="tx1"/>
                </a:solidFill>
                <a:latin typeface="Gill Sans MT" panose="020B0502020104020203"/>
                <a:ea typeface="+mn-ea"/>
                <a:cs typeface="+mn-cs"/>
              </a:rPr>
              <a:t> </a:t>
            </a:r>
            <a:r>
              <a:rPr lang="en-US" sz="2000" b="1" cap="none" spc="0" dirty="0" err="1">
                <a:solidFill>
                  <a:schemeClr val="tx1"/>
                </a:solidFill>
                <a:latin typeface="Gill Sans MT" panose="020B0502020104020203"/>
                <a:ea typeface="+mn-ea"/>
                <a:cs typeface="+mn-cs"/>
              </a:rPr>
              <a:t>oblik</a:t>
            </a:r>
            <a:r>
              <a:rPr lang="en-US" sz="2000" b="1" cap="none" spc="0" dirty="0">
                <a:solidFill>
                  <a:schemeClr val="tx1"/>
                </a:solidFill>
                <a:latin typeface="Gill Sans MT" panose="020B0502020104020203"/>
                <a:ea typeface="+mn-ea"/>
                <a:cs typeface="+mn-cs"/>
              </a:rPr>
              <a:t> </a:t>
            </a:r>
            <a:r>
              <a:rPr lang="hr-HR" sz="2000" cap="none" spc="0" dirty="0">
                <a:solidFill>
                  <a:schemeClr val="tx1"/>
                </a:solidFill>
                <a:latin typeface="Gill Sans MT" panose="020B0502020104020203"/>
                <a:ea typeface="+mn-ea"/>
                <a:cs typeface="+mn-cs"/>
              </a:rPr>
              <a:t>i</a:t>
            </a:r>
            <a:r>
              <a:rPr lang="en-US" sz="2000" cap="none" spc="0" dirty="0">
                <a:solidFill>
                  <a:schemeClr val="tx1"/>
                </a:solidFill>
                <a:latin typeface="Gill Sans MT" panose="020B0502020104020203"/>
                <a:ea typeface="+mn-ea"/>
                <a:cs typeface="+mn-cs"/>
              </a:rPr>
              <a:t> </a:t>
            </a:r>
            <a:r>
              <a:rPr lang="en-US" sz="2000" b="1" cap="none" spc="0" dirty="0" err="1">
                <a:solidFill>
                  <a:schemeClr val="tx1"/>
                </a:solidFill>
                <a:latin typeface="Gill Sans MT" panose="020B0502020104020203"/>
                <a:ea typeface="+mn-ea"/>
                <a:cs typeface="+mn-cs"/>
              </a:rPr>
              <a:t>mjere</a:t>
            </a:r>
            <a:r>
              <a:rPr lang="en-US" sz="2000" cap="none" spc="0" dirty="0">
                <a:solidFill>
                  <a:schemeClr val="tx1"/>
                </a:solidFill>
                <a:latin typeface="Gill Sans MT" panose="020B0502020104020203"/>
                <a:ea typeface="+mn-ea"/>
                <a:cs typeface="+mn-cs"/>
              </a:rPr>
              <a:t> </a:t>
            </a:r>
            <a:r>
              <a:rPr lang="en-US" sz="2000" cap="none" spc="0" dirty="0" err="1">
                <a:solidFill>
                  <a:schemeClr val="tx1"/>
                </a:solidFill>
                <a:latin typeface="Gill Sans MT" panose="020B0502020104020203"/>
                <a:ea typeface="+mn-ea"/>
                <a:cs typeface="+mn-cs"/>
              </a:rPr>
              <a:t>metala</a:t>
            </a:r>
            <a:r>
              <a:rPr lang="en-US" sz="2000" cap="none" spc="0" dirty="0">
                <a:solidFill>
                  <a:schemeClr val="tx1"/>
                </a:solidFill>
                <a:latin typeface="Gill Sans MT" panose="020B0502020104020203"/>
                <a:ea typeface="+mn-ea"/>
                <a:cs typeface="+mn-cs"/>
              </a:rPr>
              <a:t> </a:t>
            </a:r>
            <a:r>
              <a:rPr lang="en-US" sz="2000" cap="none" spc="0" dirty="0" err="1">
                <a:solidFill>
                  <a:schemeClr val="tx1"/>
                </a:solidFill>
                <a:latin typeface="Gill Sans MT" panose="020B0502020104020203"/>
                <a:ea typeface="+mn-ea"/>
                <a:cs typeface="+mn-cs"/>
              </a:rPr>
              <a:t>koji</a:t>
            </a:r>
            <a:r>
              <a:rPr lang="en-US" sz="2000" cap="none" spc="0" dirty="0">
                <a:solidFill>
                  <a:schemeClr val="tx1"/>
                </a:solidFill>
                <a:latin typeface="Gill Sans MT" panose="020B0502020104020203"/>
                <a:ea typeface="+mn-ea"/>
                <a:cs typeface="+mn-cs"/>
              </a:rPr>
              <a:t> se </a:t>
            </a:r>
            <a:r>
              <a:rPr lang="en-US" sz="2000" cap="none" spc="0" dirty="0" err="1">
                <a:solidFill>
                  <a:schemeClr val="tx1"/>
                </a:solidFill>
                <a:latin typeface="Gill Sans MT" panose="020B0502020104020203"/>
                <a:ea typeface="+mn-ea"/>
                <a:cs typeface="+mn-cs"/>
              </a:rPr>
              <a:t>obrađuje</a:t>
            </a:r>
            <a:r>
              <a:rPr lang="en-US" sz="2000" cap="none" spc="0" dirty="0">
                <a:solidFill>
                  <a:schemeClr val="tx1"/>
                </a:solidFill>
                <a:latin typeface="Gill Sans MT" panose="020B0502020104020203"/>
                <a:ea typeface="+mn-ea"/>
                <a:cs typeface="+mn-cs"/>
              </a:rPr>
              <a:t>.</a:t>
            </a:r>
            <a:endParaRPr lang="hr-HR" sz="2000" cap="none" spc="0" dirty="0">
              <a:solidFill>
                <a:schemeClr val="tx1"/>
              </a:solidFill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54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23D44-5216-1143-88EC-BC7026F8C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896" y="430055"/>
            <a:ext cx="5119303" cy="8620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2400" cap="none" dirty="0"/>
              <a:t>Obrada metala bez odvajanja čestica - strugotine</a:t>
            </a:r>
            <a:endParaRPr lang="en-US" sz="2400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83DB7-0855-AF4D-901C-AE918516A7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2896" y="1292087"/>
            <a:ext cx="6818895" cy="331004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hr-HR" dirty="0">
                <a:solidFill>
                  <a:schemeClr val="tx1"/>
                </a:solidFill>
              </a:rPr>
              <a:t>lijevanje, kovanje, valjanje, savijanje, rezanje, prešanje</a:t>
            </a:r>
          </a:p>
          <a:p>
            <a:pPr>
              <a:lnSpc>
                <a:spcPct val="100000"/>
              </a:lnSpc>
            </a:pPr>
            <a:r>
              <a:rPr lang="en-US" b="1" dirty="0" err="1">
                <a:solidFill>
                  <a:schemeClr val="tx1"/>
                </a:solidFill>
              </a:rPr>
              <a:t>Lijevnost</a:t>
            </a:r>
            <a:r>
              <a:rPr lang="en-US" dirty="0">
                <a:solidFill>
                  <a:schemeClr val="tx1"/>
                </a:solidFill>
              </a:rPr>
              <a:t> je </a:t>
            </a:r>
            <a:r>
              <a:rPr lang="en-US" dirty="0" err="1">
                <a:solidFill>
                  <a:schemeClr val="tx1"/>
                </a:solidFill>
              </a:rPr>
              <a:t>svojstvo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metala</a:t>
            </a:r>
            <a:r>
              <a:rPr lang="en-US" dirty="0">
                <a:solidFill>
                  <a:schemeClr val="tx1"/>
                </a:solidFill>
              </a:rPr>
              <a:t> da se u </a:t>
            </a:r>
            <a:r>
              <a:rPr lang="en-US" b="1" dirty="0" err="1">
                <a:solidFill>
                  <a:schemeClr val="tx1"/>
                </a:solidFill>
              </a:rPr>
              <a:t>rastaljenom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stanju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može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ulijevati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b="1" dirty="0" err="1">
                <a:solidFill>
                  <a:schemeClr val="tx1"/>
                </a:solidFill>
              </a:rPr>
              <a:t>kalupe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nakon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hlađenja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poprimiti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oblik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kalupa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b="1" dirty="0" err="1">
                <a:solidFill>
                  <a:schemeClr val="tx1"/>
                </a:solidFill>
              </a:rPr>
              <a:t>Kovnost</a:t>
            </a:r>
            <a:r>
              <a:rPr lang="en-US" dirty="0">
                <a:solidFill>
                  <a:schemeClr val="tx1"/>
                </a:solidFill>
              </a:rPr>
              <a:t> je </a:t>
            </a:r>
            <a:r>
              <a:rPr lang="en-US" dirty="0" err="1">
                <a:solidFill>
                  <a:schemeClr val="tx1"/>
                </a:solidFill>
              </a:rPr>
              <a:t>svojstvo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metala</a:t>
            </a:r>
            <a:r>
              <a:rPr lang="en-US" dirty="0">
                <a:solidFill>
                  <a:schemeClr val="tx1"/>
                </a:solidFill>
              </a:rPr>
              <a:t> da se da </a:t>
            </a:r>
            <a:r>
              <a:rPr lang="en-US" b="1" dirty="0" err="1">
                <a:solidFill>
                  <a:schemeClr val="tx1"/>
                </a:solidFill>
              </a:rPr>
              <a:t>oblikovati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vanjskom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sil</a:t>
            </a:r>
            <a:r>
              <a:rPr lang="hr-HR" dirty="0">
                <a:solidFill>
                  <a:schemeClr val="tx1"/>
                </a:solidFill>
              </a:rPr>
              <a:t>om (najčešće udarcima </a:t>
            </a:r>
            <a:r>
              <a:rPr lang="hr-HR" b="1" dirty="0">
                <a:solidFill>
                  <a:schemeClr val="tx1"/>
                </a:solidFill>
              </a:rPr>
              <a:t>čekića</a:t>
            </a:r>
            <a:r>
              <a:rPr lang="hr-HR" dirty="0">
                <a:solidFill>
                  <a:schemeClr val="tx1"/>
                </a:solidFill>
              </a:rPr>
              <a:t> u </a:t>
            </a:r>
            <a:r>
              <a:rPr lang="hr-HR" b="1" dirty="0">
                <a:solidFill>
                  <a:schemeClr val="tx1"/>
                </a:solidFill>
              </a:rPr>
              <a:t>užarenom</a:t>
            </a:r>
            <a:r>
              <a:rPr lang="hr-HR" dirty="0">
                <a:solidFill>
                  <a:schemeClr val="tx1"/>
                </a:solidFill>
              </a:rPr>
              <a:t> stanju metala)</a:t>
            </a:r>
            <a:r>
              <a:rPr lang="en-US" dirty="0">
                <a:solidFill>
                  <a:schemeClr val="tx1"/>
                </a:solidFill>
              </a:rPr>
              <a:t>.</a:t>
            </a:r>
            <a:br>
              <a:rPr lang="hr-HR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Zbog</a:t>
            </a:r>
            <a:r>
              <a:rPr lang="en-US" dirty="0">
                <a:solidFill>
                  <a:schemeClr val="tx1"/>
                </a:solidFill>
              </a:rPr>
              <a:t> tog se </a:t>
            </a:r>
            <a:r>
              <a:rPr lang="en-US" dirty="0" err="1">
                <a:solidFill>
                  <a:schemeClr val="tx1"/>
                </a:solidFill>
              </a:rPr>
              <a:t>svojstva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legure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metali</a:t>
            </a:r>
            <a:r>
              <a:rPr lang="en-US" dirty="0">
                <a:solidFill>
                  <a:schemeClr val="tx1"/>
                </a:solidFill>
              </a:rPr>
              <a:t> koji se </a:t>
            </a:r>
            <a:r>
              <a:rPr lang="en-US" dirty="0" err="1">
                <a:solidFill>
                  <a:schemeClr val="tx1"/>
                </a:solidFill>
              </a:rPr>
              <a:t>daju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kovati</a:t>
            </a:r>
            <a:br>
              <a:rPr lang="hr-HR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čelik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bakar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zlato</a:t>
            </a:r>
            <a:r>
              <a:rPr lang="en-US" dirty="0">
                <a:solidFill>
                  <a:schemeClr val="tx1"/>
                </a:solidFill>
              </a:rPr>
              <a:t>…) </a:t>
            </a:r>
            <a:r>
              <a:rPr lang="en-US" dirty="0" err="1">
                <a:solidFill>
                  <a:schemeClr val="tx1"/>
                </a:solidFill>
              </a:rPr>
              <a:t>nazivaju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kovinama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82BBA747-7520-4F2A-8C18-500AD275B546}"/>
              </a:ext>
            </a:extLst>
          </p:cNvPr>
          <p:cNvGrpSpPr/>
          <p:nvPr/>
        </p:nvGrpSpPr>
        <p:grpSpPr>
          <a:xfrm>
            <a:off x="7864471" y="0"/>
            <a:ext cx="1955390" cy="2822713"/>
            <a:chOff x="7757914" y="0"/>
            <a:chExt cx="2061947" cy="2822713"/>
          </a:xfrm>
        </p:grpSpPr>
        <p:pic>
          <p:nvPicPr>
            <p:cNvPr id="4" name="Slika 3">
              <a:extLst>
                <a:ext uri="{FF2B5EF4-FFF2-40B4-BE49-F238E27FC236}">
                  <a16:creationId xmlns:a16="http://schemas.microsoft.com/office/drawing/2014/main" id="{1D21266D-20E6-4C18-B311-5F08C8179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57914" y="0"/>
              <a:ext cx="2061947" cy="2822713"/>
            </a:xfrm>
            <a:prstGeom prst="rect">
              <a:avLst/>
            </a:prstGeom>
          </p:spPr>
        </p:pic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F208766A-0F31-4EEF-A493-7C8FD646FE1E}"/>
                </a:ext>
              </a:extLst>
            </p:cNvPr>
            <p:cNvSpPr txBox="1"/>
            <p:nvPr/>
          </p:nvSpPr>
          <p:spPr>
            <a:xfrm>
              <a:off x="7757914" y="2484159"/>
              <a:ext cx="20619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600" b="1" i="1" dirty="0">
                  <a:solidFill>
                    <a:schemeClr val="bg1"/>
                  </a:solidFill>
                </a:rPr>
                <a:t>Lijevanje u kalup</a:t>
              </a:r>
              <a:endParaRPr lang="en-HR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upa 13">
            <a:extLst>
              <a:ext uri="{FF2B5EF4-FFF2-40B4-BE49-F238E27FC236}">
                <a16:creationId xmlns:a16="http://schemas.microsoft.com/office/drawing/2014/main" id="{954162CC-1038-42D3-BBEE-78F85CEAC84D}"/>
              </a:ext>
            </a:extLst>
          </p:cNvPr>
          <p:cNvGrpSpPr/>
          <p:nvPr/>
        </p:nvGrpSpPr>
        <p:grpSpPr>
          <a:xfrm>
            <a:off x="9949071" y="0"/>
            <a:ext cx="1955390" cy="2822713"/>
            <a:chOff x="9949071" y="0"/>
            <a:chExt cx="1955390" cy="2822713"/>
          </a:xfrm>
        </p:grpSpPr>
        <p:pic>
          <p:nvPicPr>
            <p:cNvPr id="9" name="Slika 8">
              <a:extLst>
                <a:ext uri="{FF2B5EF4-FFF2-40B4-BE49-F238E27FC236}">
                  <a16:creationId xmlns:a16="http://schemas.microsoft.com/office/drawing/2014/main" id="{629A6C44-E4CC-46DA-9799-7F44F65E3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49071" y="0"/>
              <a:ext cx="1955390" cy="2822713"/>
            </a:xfrm>
            <a:prstGeom prst="rect">
              <a:avLst/>
            </a:prstGeom>
          </p:spPr>
        </p:pic>
        <p:sp>
          <p:nvSpPr>
            <p:cNvPr id="17" name="TextBox 9">
              <a:extLst>
                <a:ext uri="{FF2B5EF4-FFF2-40B4-BE49-F238E27FC236}">
                  <a16:creationId xmlns:a16="http://schemas.microsoft.com/office/drawing/2014/main" id="{DBAD9F4E-8976-4059-B88A-50AE879456F1}"/>
                </a:ext>
              </a:extLst>
            </p:cNvPr>
            <p:cNvSpPr txBox="1"/>
            <p:nvPr/>
          </p:nvSpPr>
          <p:spPr>
            <a:xfrm>
              <a:off x="9949071" y="2484159"/>
              <a:ext cx="19553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600" b="1" i="1" dirty="0">
                  <a:solidFill>
                    <a:schemeClr val="bg1"/>
                  </a:solidFill>
                </a:rPr>
                <a:t>Kovanje</a:t>
              </a:r>
              <a:endParaRPr lang="en-HR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upa 15">
            <a:extLst>
              <a:ext uri="{FF2B5EF4-FFF2-40B4-BE49-F238E27FC236}">
                <a16:creationId xmlns:a16="http://schemas.microsoft.com/office/drawing/2014/main" id="{88F3D50E-1585-48EB-93FB-6C08339E9091}"/>
              </a:ext>
            </a:extLst>
          </p:cNvPr>
          <p:cNvGrpSpPr/>
          <p:nvPr/>
        </p:nvGrpSpPr>
        <p:grpSpPr>
          <a:xfrm>
            <a:off x="7871791" y="2938201"/>
            <a:ext cx="4032670" cy="1772947"/>
            <a:chOff x="7757914" y="2938201"/>
            <a:chExt cx="4146547" cy="1772947"/>
          </a:xfrm>
        </p:grpSpPr>
        <p:pic>
          <p:nvPicPr>
            <p:cNvPr id="1028" name="Picture 4" descr="savijanje lima">
              <a:extLst>
                <a:ext uri="{FF2B5EF4-FFF2-40B4-BE49-F238E27FC236}">
                  <a16:creationId xmlns:a16="http://schemas.microsoft.com/office/drawing/2014/main" id="{91769B28-1CFF-49F8-9635-1E0FD0216B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7914" y="2938201"/>
              <a:ext cx="4146547" cy="1772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9">
              <a:extLst>
                <a:ext uri="{FF2B5EF4-FFF2-40B4-BE49-F238E27FC236}">
                  <a16:creationId xmlns:a16="http://schemas.microsoft.com/office/drawing/2014/main" id="{7D10BC31-88B9-4987-A45C-5C89245FCDF6}"/>
                </a:ext>
              </a:extLst>
            </p:cNvPr>
            <p:cNvSpPr txBox="1"/>
            <p:nvPr/>
          </p:nvSpPr>
          <p:spPr>
            <a:xfrm>
              <a:off x="7757914" y="3805753"/>
              <a:ext cx="16643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600" b="1" i="1" dirty="0"/>
                <a:t>Savijanje lima</a:t>
              </a:r>
              <a:endParaRPr lang="en-HR" sz="2000" b="1" dirty="0"/>
            </a:p>
          </p:txBody>
        </p:sp>
      </p:grpSp>
      <p:grpSp>
        <p:nvGrpSpPr>
          <p:cNvPr id="18" name="Grupa 17">
            <a:extLst>
              <a:ext uri="{FF2B5EF4-FFF2-40B4-BE49-F238E27FC236}">
                <a16:creationId xmlns:a16="http://schemas.microsoft.com/office/drawing/2014/main" id="{1B6A3251-4438-4CAF-83F2-AB3AC9BBE98F}"/>
              </a:ext>
            </a:extLst>
          </p:cNvPr>
          <p:cNvGrpSpPr/>
          <p:nvPr/>
        </p:nvGrpSpPr>
        <p:grpSpPr>
          <a:xfrm>
            <a:off x="4271862" y="4283455"/>
            <a:ext cx="3452392" cy="2574545"/>
            <a:chOff x="4271862" y="4283455"/>
            <a:chExt cx="3452392" cy="2574545"/>
          </a:xfrm>
        </p:grpSpPr>
        <p:pic>
          <p:nvPicPr>
            <p:cNvPr id="12" name="Slika 11">
              <a:extLst>
                <a:ext uri="{FF2B5EF4-FFF2-40B4-BE49-F238E27FC236}">
                  <a16:creationId xmlns:a16="http://schemas.microsoft.com/office/drawing/2014/main" id="{5CC6E5E8-8ED1-4EAF-9322-5705D984D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71862" y="4452733"/>
              <a:ext cx="3452392" cy="2405267"/>
            </a:xfrm>
            <a:prstGeom prst="rect">
              <a:avLst/>
            </a:prstGeom>
          </p:spPr>
        </p:pic>
        <p:sp>
          <p:nvSpPr>
            <p:cNvPr id="21" name="TextBox 9">
              <a:extLst>
                <a:ext uri="{FF2B5EF4-FFF2-40B4-BE49-F238E27FC236}">
                  <a16:creationId xmlns:a16="http://schemas.microsoft.com/office/drawing/2014/main" id="{E0EE4CCC-E5F7-4B09-875C-8EEDFD35B8AE}"/>
                </a:ext>
              </a:extLst>
            </p:cNvPr>
            <p:cNvSpPr txBox="1"/>
            <p:nvPr/>
          </p:nvSpPr>
          <p:spPr>
            <a:xfrm>
              <a:off x="4866848" y="4283455"/>
              <a:ext cx="2458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600" b="1" i="1" dirty="0"/>
                <a:t>Prešanje u kalupu</a:t>
              </a:r>
              <a:endParaRPr lang="en-HR" sz="2000" b="1" dirty="0"/>
            </a:p>
          </p:txBody>
        </p:sp>
      </p:grpSp>
      <p:grpSp>
        <p:nvGrpSpPr>
          <p:cNvPr id="20" name="Grupa 19">
            <a:extLst>
              <a:ext uri="{FF2B5EF4-FFF2-40B4-BE49-F238E27FC236}">
                <a16:creationId xmlns:a16="http://schemas.microsoft.com/office/drawing/2014/main" id="{76083BFA-BD7D-49FD-B0D0-763A625E9AE9}"/>
              </a:ext>
            </a:extLst>
          </p:cNvPr>
          <p:cNvGrpSpPr/>
          <p:nvPr/>
        </p:nvGrpSpPr>
        <p:grpSpPr>
          <a:xfrm>
            <a:off x="1417154" y="4263579"/>
            <a:ext cx="2150580" cy="2594421"/>
            <a:chOff x="1417154" y="4263579"/>
            <a:chExt cx="2150580" cy="2594421"/>
          </a:xfrm>
        </p:grpSpPr>
        <p:pic>
          <p:nvPicPr>
            <p:cNvPr id="11" name="Slika 10">
              <a:extLst>
                <a:ext uri="{FF2B5EF4-FFF2-40B4-BE49-F238E27FC236}">
                  <a16:creationId xmlns:a16="http://schemas.microsoft.com/office/drawing/2014/main" id="{5DF60CA9-E694-448A-819E-A492907F8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17154" y="4528206"/>
              <a:ext cx="2150579" cy="2329794"/>
            </a:xfrm>
            <a:prstGeom prst="rect">
              <a:avLst/>
            </a:prstGeom>
          </p:spPr>
        </p:pic>
        <p:sp>
          <p:nvSpPr>
            <p:cNvPr id="23" name="TextBox 9">
              <a:extLst>
                <a:ext uri="{FF2B5EF4-FFF2-40B4-BE49-F238E27FC236}">
                  <a16:creationId xmlns:a16="http://schemas.microsoft.com/office/drawing/2014/main" id="{0FF7D1F0-DC33-4672-9A3A-A4A334814CB3}"/>
                </a:ext>
              </a:extLst>
            </p:cNvPr>
            <p:cNvSpPr txBox="1"/>
            <p:nvPr/>
          </p:nvSpPr>
          <p:spPr>
            <a:xfrm>
              <a:off x="1417154" y="4263579"/>
              <a:ext cx="21505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600" b="1" i="1" dirty="0"/>
                <a:t>Valjanje lima</a:t>
              </a:r>
              <a:endParaRPr lang="en-HR" sz="2000" b="1" dirty="0"/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8C87A413-B22C-47EE-95CA-C8069EB7D220}"/>
              </a:ext>
            </a:extLst>
          </p:cNvPr>
          <p:cNvGrpSpPr/>
          <p:nvPr/>
        </p:nvGrpSpPr>
        <p:grpSpPr>
          <a:xfrm>
            <a:off x="8428382" y="4452732"/>
            <a:ext cx="3200161" cy="2405268"/>
            <a:chOff x="8428382" y="4452732"/>
            <a:chExt cx="3200161" cy="2405268"/>
          </a:xfrm>
        </p:grpSpPr>
        <p:pic>
          <p:nvPicPr>
            <p:cNvPr id="1030" name="Picture 6" descr="Ručne škare za rezanje lima KM serija">
              <a:extLst>
                <a:ext uri="{FF2B5EF4-FFF2-40B4-BE49-F238E27FC236}">
                  <a16:creationId xmlns:a16="http://schemas.microsoft.com/office/drawing/2014/main" id="{99DD5FF6-F333-4BF6-A745-B8B26BBB31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8382" y="4452732"/>
              <a:ext cx="3200161" cy="2405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9">
              <a:extLst>
                <a:ext uri="{FF2B5EF4-FFF2-40B4-BE49-F238E27FC236}">
                  <a16:creationId xmlns:a16="http://schemas.microsoft.com/office/drawing/2014/main" id="{A1E7CECE-C802-4965-88DA-71D5911D181D}"/>
                </a:ext>
              </a:extLst>
            </p:cNvPr>
            <p:cNvSpPr txBox="1"/>
            <p:nvPr/>
          </p:nvSpPr>
          <p:spPr>
            <a:xfrm>
              <a:off x="8428382" y="5027952"/>
              <a:ext cx="2223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600" b="1" i="1" dirty="0"/>
                <a:t>Rezanje lima</a:t>
              </a:r>
              <a:endParaRPr lang="en-HR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7082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3F66D-6C27-134C-AE8D-583898FD8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6025815" cy="1492132"/>
          </a:xfrm>
        </p:spPr>
        <p:txBody>
          <a:bodyPr>
            <a:normAutofit/>
          </a:bodyPr>
          <a:lstStyle/>
          <a:p>
            <a:r>
              <a:rPr lang="en-HR" sz="4400" dirty="0"/>
              <a:t>Zanimanja u metalskoj industriji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B42DD-EAEC-8540-9F96-67C3A20311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1874517"/>
            <a:ext cx="6500960" cy="4799659"/>
          </a:xfrm>
        </p:spPr>
        <p:txBody>
          <a:bodyPr>
            <a:normAutofit/>
          </a:bodyPr>
          <a:lstStyle/>
          <a:p>
            <a:r>
              <a:rPr lang="en-HR" dirty="0"/>
              <a:t>Neka od zanimanja u metalskoj industriji su: bravar, limar, alatničar, zavarivač, tokar, ljevač, strojarski </a:t>
            </a:r>
            <a:r>
              <a:rPr lang="en-US" dirty="0" err="1"/>
              <a:t>i</a:t>
            </a:r>
            <a:r>
              <a:rPr lang="en-HR" dirty="0"/>
              <a:t> metalurški tehničar, inž</a:t>
            </a:r>
            <a:r>
              <a:rPr lang="hr-HR" dirty="0"/>
              <a:t>e</a:t>
            </a:r>
            <a:r>
              <a:rPr lang="en-HR" dirty="0"/>
              <a:t>njer strojarstva, inž</a:t>
            </a:r>
            <a:r>
              <a:rPr lang="hr-HR" dirty="0"/>
              <a:t>e</a:t>
            </a:r>
            <a:r>
              <a:rPr lang="en-HR" dirty="0"/>
              <a:t>njer metalurgije…</a:t>
            </a:r>
          </a:p>
          <a:p>
            <a:r>
              <a:rPr lang="en-HR" dirty="0"/>
              <a:t>Bravar izrađuje metalne konstrukcije, obrađuje metalne limove </a:t>
            </a:r>
            <a:r>
              <a:rPr lang="hr-HR" dirty="0"/>
              <a:t>i</a:t>
            </a:r>
            <a:r>
              <a:rPr lang="en-HR" dirty="0"/>
              <a:t> profile te izvodi razne montažne radove.</a:t>
            </a:r>
            <a:endParaRPr lang="hr-HR" dirty="0"/>
          </a:p>
          <a:p>
            <a:r>
              <a:rPr lang="en-HR" dirty="0"/>
              <a:t>Poslove rezanja </a:t>
            </a:r>
            <a:r>
              <a:rPr lang="en-US" dirty="0"/>
              <a:t>i</a:t>
            </a:r>
            <a:r>
              <a:rPr lang="en-HR" dirty="0"/>
              <a:t> krojenja lima, obradu savijanjem te izradu proizvoda od lima obavljaju limari.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201E5C7-0DC0-654F-A8FC-00A644054D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97661" y="-1"/>
            <a:ext cx="4203240" cy="2535811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80C95A-B4E6-D24C-A166-D8DB93356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846" y="3695307"/>
            <a:ext cx="4206055" cy="31626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731CFD-3C78-5948-8998-D3C45669D9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4378" y="4738809"/>
            <a:ext cx="3190431" cy="211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F2677-902F-EF4E-ADA5-4DDFB0B960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0644" y="1018095"/>
            <a:ext cx="5429838" cy="5656081"/>
          </a:xfrm>
        </p:spPr>
        <p:txBody>
          <a:bodyPr>
            <a:noAutofit/>
          </a:bodyPr>
          <a:lstStyle/>
          <a:p>
            <a:r>
              <a:rPr lang="en-HR" dirty="0"/>
              <a:t>Zavarivači spajaju metalne dijelove u nerastavljivu vezu. </a:t>
            </a:r>
          </a:p>
          <a:p>
            <a:r>
              <a:rPr lang="en-HR" dirty="0"/>
              <a:t>Poslovi tokara </a:t>
            </a:r>
            <a:r>
              <a:rPr lang="en-US" dirty="0" err="1"/>
              <a:t>i</a:t>
            </a:r>
            <a:r>
              <a:rPr lang="en-HR" dirty="0"/>
              <a:t> glodača ubrajaju se u skupinu obrade metala odvajanjem čestica.</a:t>
            </a:r>
            <a:endParaRPr lang="hr-HR" dirty="0"/>
          </a:p>
          <a:p>
            <a:endParaRPr lang="hr-HR" dirty="0"/>
          </a:p>
          <a:p>
            <a:endParaRPr lang="en-HR" dirty="0"/>
          </a:p>
          <a:p>
            <a:r>
              <a:rPr lang="en-HR" dirty="0"/>
              <a:t>Strojar</a:t>
            </a:r>
            <a:r>
              <a:rPr lang="hr-HR" dirty="0" err="1"/>
              <a:t>sk</a:t>
            </a:r>
            <a:r>
              <a:rPr lang="en-HR" dirty="0"/>
              <a:t>i tehničari </a:t>
            </a:r>
            <a:r>
              <a:rPr lang="en-US" dirty="0"/>
              <a:t>i</a:t>
            </a:r>
            <a:r>
              <a:rPr lang="en-HR" dirty="0"/>
              <a:t> inženjeri strojarstva obavljaju poslove projektiranja alata </a:t>
            </a:r>
            <a:r>
              <a:rPr lang="en-US" dirty="0"/>
              <a:t>i</a:t>
            </a:r>
            <a:r>
              <a:rPr lang="en-HR" dirty="0"/>
              <a:t> alatnih strojeva, motora i različitih strojarskih konstrukcija. Strojarski tehničari izrađuju </a:t>
            </a:r>
            <a:r>
              <a:rPr lang="en-US" dirty="0"/>
              <a:t>i</a:t>
            </a:r>
            <a:r>
              <a:rPr lang="en-HR" dirty="0"/>
              <a:t> skice </a:t>
            </a:r>
            <a:r>
              <a:rPr lang="en-US" dirty="0"/>
              <a:t>i</a:t>
            </a:r>
            <a:r>
              <a:rPr lang="en-HR" dirty="0"/>
              <a:t> jednostavnije projekte, a inženjeri strojarstva rade složenije poslove konstrukcije alata </a:t>
            </a:r>
            <a:r>
              <a:rPr lang="en-US" dirty="0"/>
              <a:t>i</a:t>
            </a:r>
            <a:r>
              <a:rPr lang="en-HR" dirty="0"/>
              <a:t> strojeva.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8A0E47-4F94-8140-AD22-24A7CC3D69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11451"/>
          <a:stretch/>
        </p:blipFill>
        <p:spPr>
          <a:xfrm>
            <a:off x="6751503" y="0"/>
            <a:ext cx="5161128" cy="335594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3E95DE-5019-A148-B211-C2665105A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1502" y="3436910"/>
            <a:ext cx="5161128" cy="342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5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25304-7A1A-F148-AF00-B89CD1ACA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547" y="262359"/>
            <a:ext cx="10098157" cy="741493"/>
          </a:xfrm>
        </p:spPr>
        <p:txBody>
          <a:bodyPr>
            <a:normAutofit/>
          </a:bodyPr>
          <a:lstStyle/>
          <a:p>
            <a:r>
              <a:rPr lang="en-HR" sz="4400" dirty="0"/>
              <a:t>Spajanje metalnih dijelova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2A0FE-B2DE-7A47-9C8D-3352F25E0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3546" y="1200068"/>
            <a:ext cx="4522305" cy="3908645"/>
          </a:xfrm>
        </p:spPr>
        <p:txBody>
          <a:bodyPr>
            <a:normAutofit/>
          </a:bodyPr>
          <a:lstStyle/>
          <a:p>
            <a:r>
              <a:rPr lang="en-HR" dirty="0">
                <a:solidFill>
                  <a:schemeClr val="tx1"/>
                </a:solidFill>
              </a:rPr>
              <a:t>Spojeve metalnih dijelova dijelimo u dvi</a:t>
            </a:r>
            <a:r>
              <a:rPr lang="hr-HR" dirty="0">
                <a:solidFill>
                  <a:schemeClr val="tx1"/>
                </a:solidFill>
              </a:rPr>
              <a:t>j</a:t>
            </a:r>
            <a:r>
              <a:rPr lang="en-HR" dirty="0">
                <a:solidFill>
                  <a:schemeClr val="tx1"/>
                </a:solidFill>
              </a:rPr>
              <a:t>e skupine:</a:t>
            </a:r>
            <a:endParaRPr lang="hr-HR" dirty="0">
              <a:solidFill>
                <a:schemeClr val="tx1"/>
              </a:solidFill>
            </a:endParaRPr>
          </a:p>
          <a:p>
            <a:pPr marL="432000"/>
            <a:r>
              <a:rPr lang="en-HR" b="1" dirty="0">
                <a:solidFill>
                  <a:schemeClr val="tx1"/>
                </a:solidFill>
              </a:rPr>
              <a:t>rastavljivi</a:t>
            </a:r>
            <a:r>
              <a:rPr lang="en-HR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spojevi - vijcima</a:t>
            </a:r>
          </a:p>
          <a:p>
            <a:pPr marL="432000"/>
            <a:r>
              <a:rPr lang="en-HR" b="1" dirty="0">
                <a:solidFill>
                  <a:schemeClr val="tx1"/>
                </a:solidFill>
              </a:rPr>
              <a:t>nerastavljivi</a:t>
            </a:r>
            <a:r>
              <a:rPr lang="en-HR" dirty="0">
                <a:solidFill>
                  <a:schemeClr val="tx1"/>
                </a:solidFill>
              </a:rPr>
              <a:t> spojevi</a:t>
            </a:r>
            <a:r>
              <a:rPr lang="hr-HR" dirty="0">
                <a:solidFill>
                  <a:schemeClr val="tx1"/>
                </a:solidFill>
              </a:rPr>
              <a:t>:</a:t>
            </a:r>
            <a:br>
              <a:rPr lang="hr-HR" dirty="0">
                <a:solidFill>
                  <a:schemeClr val="tx1"/>
                </a:solidFill>
              </a:rPr>
            </a:br>
            <a:r>
              <a:rPr lang="en-HR" dirty="0">
                <a:solidFill>
                  <a:schemeClr val="tx1"/>
                </a:solidFill>
              </a:rPr>
              <a:t>lemljenje</a:t>
            </a:r>
            <a:r>
              <a:rPr lang="hr-HR" dirty="0">
                <a:solidFill>
                  <a:schemeClr val="tx1"/>
                </a:solidFill>
              </a:rPr>
              <a:t>,</a:t>
            </a:r>
            <a:r>
              <a:rPr lang="en-HR" dirty="0">
                <a:solidFill>
                  <a:schemeClr val="tx1"/>
                </a:solidFill>
              </a:rPr>
              <a:t> zakivanje, zavarivanje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HR" dirty="0">
                <a:solidFill>
                  <a:schemeClr val="tx1"/>
                </a:solidFill>
              </a:rPr>
              <a:t> lijepljenje</a:t>
            </a:r>
          </a:p>
          <a:p>
            <a:r>
              <a:rPr lang="en-HR" dirty="0">
                <a:solidFill>
                  <a:schemeClr val="tx1"/>
                </a:solidFill>
              </a:rPr>
              <a:t>Za trajne spojeve metalnih dijelova rabe se nerastavljivi spojev</a:t>
            </a:r>
            <a:r>
              <a:rPr lang="hr-HR" dirty="0">
                <a:solidFill>
                  <a:schemeClr val="tx1"/>
                </a:solidFill>
              </a:rPr>
              <a:t>i, a ako se dijelovi trebaju rastavljati koriste se vijci.</a:t>
            </a:r>
            <a:endParaRPr lang="en-HR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461767-FF90-454E-8391-21D83B39FC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394" b="20296"/>
          <a:stretch/>
        </p:blipFill>
        <p:spPr>
          <a:xfrm>
            <a:off x="8042623" y="4172351"/>
            <a:ext cx="3863176" cy="2506241"/>
          </a:xfrm>
          <a:prstGeom prst="rect">
            <a:avLst/>
          </a:prstGeom>
        </p:spPr>
      </p:pic>
      <p:grpSp>
        <p:nvGrpSpPr>
          <p:cNvPr id="14" name="Grupa 13">
            <a:extLst>
              <a:ext uri="{FF2B5EF4-FFF2-40B4-BE49-F238E27FC236}">
                <a16:creationId xmlns:a16="http://schemas.microsoft.com/office/drawing/2014/main" id="{4E110B61-9946-4BCF-A109-4D75A576211B}"/>
              </a:ext>
            </a:extLst>
          </p:cNvPr>
          <p:cNvGrpSpPr/>
          <p:nvPr/>
        </p:nvGrpSpPr>
        <p:grpSpPr>
          <a:xfrm>
            <a:off x="1434873" y="4851480"/>
            <a:ext cx="2977393" cy="1827112"/>
            <a:chOff x="1434873" y="4851480"/>
            <a:chExt cx="2977393" cy="182711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58A2D73-B467-1648-9F82-F62AFEBDB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34873" y="4911114"/>
              <a:ext cx="2093518" cy="1767478"/>
            </a:xfrm>
            <a:prstGeom prst="rect">
              <a:avLst/>
            </a:prstGeom>
          </p:spPr>
        </p:pic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CF360562-0CEA-4D40-B3A0-CD39B4CD29A6}"/>
                </a:ext>
              </a:extLst>
            </p:cNvPr>
            <p:cNvSpPr txBox="1"/>
            <p:nvPr/>
          </p:nvSpPr>
          <p:spPr>
            <a:xfrm>
              <a:off x="2261686" y="4851480"/>
              <a:ext cx="21505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600" b="1" i="1" dirty="0"/>
                <a:t>Zakovice</a:t>
              </a:r>
              <a:endParaRPr lang="en-HR" sz="2000" b="1" dirty="0"/>
            </a:p>
          </p:txBody>
        </p:sp>
      </p:grpSp>
      <p:grpSp>
        <p:nvGrpSpPr>
          <p:cNvPr id="17" name="Grupa 16">
            <a:extLst>
              <a:ext uri="{FF2B5EF4-FFF2-40B4-BE49-F238E27FC236}">
                <a16:creationId xmlns:a16="http://schemas.microsoft.com/office/drawing/2014/main" id="{F00A584C-6D99-47A5-961D-A3A258EF07AD}"/>
              </a:ext>
            </a:extLst>
          </p:cNvPr>
          <p:cNvGrpSpPr/>
          <p:nvPr/>
        </p:nvGrpSpPr>
        <p:grpSpPr>
          <a:xfrm>
            <a:off x="8032683" y="922758"/>
            <a:ext cx="3870752" cy="2851716"/>
            <a:chOff x="7992927" y="922758"/>
            <a:chExt cx="3870752" cy="285171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1A154C7-CA52-AE4B-B382-762105BA3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92928" y="922758"/>
              <a:ext cx="3870751" cy="2506241"/>
            </a:xfrm>
            <a:prstGeom prst="rect">
              <a:avLst/>
            </a:prstGeom>
          </p:spPr>
        </p:pic>
        <p:sp>
          <p:nvSpPr>
            <p:cNvPr id="16" name="TextBox 9">
              <a:extLst>
                <a:ext uri="{FF2B5EF4-FFF2-40B4-BE49-F238E27FC236}">
                  <a16:creationId xmlns:a16="http://schemas.microsoft.com/office/drawing/2014/main" id="{BE5D53CA-FBBE-4E34-8D2A-991DB3E8B230}"/>
                </a:ext>
              </a:extLst>
            </p:cNvPr>
            <p:cNvSpPr txBox="1"/>
            <p:nvPr/>
          </p:nvSpPr>
          <p:spPr>
            <a:xfrm>
              <a:off x="7992927" y="3435920"/>
              <a:ext cx="19315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600" b="1" i="1" dirty="0"/>
                <a:t>Lemljenje</a:t>
              </a:r>
              <a:endParaRPr lang="en-HR" sz="2000" b="1" dirty="0"/>
            </a:p>
          </p:txBody>
        </p:sp>
      </p:grpSp>
      <p:sp>
        <p:nvSpPr>
          <p:cNvPr id="18" name="TextBox 9">
            <a:extLst>
              <a:ext uri="{FF2B5EF4-FFF2-40B4-BE49-F238E27FC236}">
                <a16:creationId xmlns:a16="http://schemas.microsoft.com/office/drawing/2014/main" id="{4F31935D-EF50-4CF8-A6B7-D71C32EE40A6}"/>
              </a:ext>
            </a:extLst>
          </p:cNvPr>
          <p:cNvSpPr txBox="1"/>
          <p:nvPr/>
        </p:nvSpPr>
        <p:spPr>
          <a:xfrm>
            <a:off x="7992927" y="3833001"/>
            <a:ext cx="1729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i="1" dirty="0"/>
              <a:t>Zavarivanje</a:t>
            </a:r>
            <a:endParaRPr lang="en-HR" sz="2000" b="1" dirty="0"/>
          </a:p>
        </p:txBody>
      </p:sp>
      <p:grpSp>
        <p:nvGrpSpPr>
          <p:cNvPr id="20" name="Grupa 19">
            <a:extLst>
              <a:ext uri="{FF2B5EF4-FFF2-40B4-BE49-F238E27FC236}">
                <a16:creationId xmlns:a16="http://schemas.microsoft.com/office/drawing/2014/main" id="{3BA0C16A-C17D-4312-A6CC-C22572577507}"/>
              </a:ext>
            </a:extLst>
          </p:cNvPr>
          <p:cNvGrpSpPr/>
          <p:nvPr/>
        </p:nvGrpSpPr>
        <p:grpSpPr>
          <a:xfrm>
            <a:off x="4713643" y="4537444"/>
            <a:ext cx="3279284" cy="2141148"/>
            <a:chOff x="4713643" y="4537444"/>
            <a:chExt cx="3279284" cy="2141148"/>
          </a:xfrm>
        </p:grpSpPr>
        <p:sp>
          <p:nvSpPr>
            <p:cNvPr id="13" name="TextBox 9">
              <a:extLst>
                <a:ext uri="{FF2B5EF4-FFF2-40B4-BE49-F238E27FC236}">
                  <a16:creationId xmlns:a16="http://schemas.microsoft.com/office/drawing/2014/main" id="{57AB4FED-A5A0-4082-94F1-63330D01C773}"/>
                </a:ext>
              </a:extLst>
            </p:cNvPr>
            <p:cNvSpPr txBox="1"/>
            <p:nvPr/>
          </p:nvSpPr>
          <p:spPr>
            <a:xfrm>
              <a:off x="4993702" y="4537444"/>
              <a:ext cx="22178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600" b="1" i="1" dirty="0"/>
                <a:t>Vijak s maticom</a:t>
              </a:r>
              <a:endParaRPr lang="en-HR" sz="2000" b="1" dirty="0"/>
            </a:p>
          </p:txBody>
        </p:sp>
        <p:pic>
          <p:nvPicPr>
            <p:cNvPr id="19" name="Slika 18">
              <a:extLst>
                <a:ext uri="{FF2B5EF4-FFF2-40B4-BE49-F238E27FC236}">
                  <a16:creationId xmlns:a16="http://schemas.microsoft.com/office/drawing/2014/main" id="{E596A3DE-9D6E-48B5-8E0F-38090C8AA0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9438"/>
            <a:stretch/>
          </p:blipFill>
          <p:spPr>
            <a:xfrm>
              <a:off x="4713643" y="4806425"/>
              <a:ext cx="3279284" cy="18721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575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2F5D-2EEB-EC43-958D-2A1947229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983" y="382385"/>
            <a:ext cx="6914786" cy="800372"/>
          </a:xfrm>
        </p:spPr>
        <p:txBody>
          <a:bodyPr>
            <a:normAutofit/>
          </a:bodyPr>
          <a:lstStyle/>
          <a:p>
            <a:r>
              <a:rPr lang="en-HR" sz="3200" dirty="0"/>
              <a:t>Rastavljiv</a:t>
            </a:r>
            <a:r>
              <a:rPr lang="hr-HR" sz="3200" dirty="0"/>
              <a:t>o</a:t>
            </a:r>
            <a:r>
              <a:rPr lang="en-HR" sz="3200" dirty="0"/>
              <a:t> sp</a:t>
            </a:r>
            <a:r>
              <a:rPr lang="hr-HR" sz="3200" dirty="0"/>
              <a:t>a</a:t>
            </a:r>
            <a:r>
              <a:rPr lang="en-HR" sz="3200" dirty="0"/>
              <a:t>j</a:t>
            </a:r>
            <a:r>
              <a:rPr lang="hr-HR" sz="3200" dirty="0" err="1"/>
              <a:t>anje</a:t>
            </a:r>
            <a:r>
              <a:rPr lang="hr-HR" sz="3200" dirty="0"/>
              <a:t> vijcima</a:t>
            </a:r>
            <a:r>
              <a:rPr lang="en-HR" sz="32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16586-653C-7144-90E9-6D2C235D1A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715" y="1029775"/>
            <a:ext cx="6914785" cy="5828225"/>
          </a:xfrm>
        </p:spPr>
        <p:txBody>
          <a:bodyPr>
            <a:normAutofit/>
          </a:bodyPr>
          <a:lstStyle/>
          <a:p>
            <a:r>
              <a:rPr lang="en-HR" dirty="0">
                <a:solidFill>
                  <a:schemeClr val="tx1"/>
                </a:solidFill>
              </a:rPr>
              <a:t>Vijčani spojevi </a:t>
            </a:r>
            <a:r>
              <a:rPr lang="en-HR" b="1" dirty="0">
                <a:solidFill>
                  <a:schemeClr val="tx1"/>
                </a:solidFill>
              </a:rPr>
              <a:t>najčešći</a:t>
            </a:r>
            <a:r>
              <a:rPr lang="en-HR" dirty="0">
                <a:solidFill>
                  <a:schemeClr val="tx1"/>
                </a:solidFill>
              </a:rPr>
              <a:t> su način spajanja elemenata strojeva</a:t>
            </a:r>
            <a:r>
              <a:rPr lang="hr-HR" dirty="0">
                <a:solidFill>
                  <a:schemeClr val="tx1"/>
                </a:solidFill>
              </a:rPr>
              <a:t>, jer se dijelovi strojeva moraju po potrebi </a:t>
            </a:r>
            <a:r>
              <a:rPr lang="hr-HR" b="1" dirty="0">
                <a:solidFill>
                  <a:schemeClr val="tx1"/>
                </a:solidFill>
              </a:rPr>
              <a:t>rastaviti</a:t>
            </a:r>
            <a:r>
              <a:rPr lang="en-HR" dirty="0">
                <a:solidFill>
                  <a:schemeClr val="tx1"/>
                </a:solidFill>
              </a:rPr>
              <a:t>. </a:t>
            </a:r>
          </a:p>
          <a:p>
            <a:r>
              <a:rPr lang="en-HR" dirty="0">
                <a:solidFill>
                  <a:schemeClr val="tx1"/>
                </a:solidFill>
              </a:rPr>
              <a:t>Glavni </a:t>
            </a:r>
            <a:r>
              <a:rPr lang="en-HR" b="1" dirty="0">
                <a:solidFill>
                  <a:schemeClr val="tx1"/>
                </a:solidFill>
              </a:rPr>
              <a:t>elem</a:t>
            </a:r>
            <a:r>
              <a:rPr lang="hr-HR" b="1" dirty="0">
                <a:solidFill>
                  <a:schemeClr val="tx1"/>
                </a:solidFill>
              </a:rPr>
              <a:t>e</a:t>
            </a:r>
            <a:r>
              <a:rPr lang="en-HR" b="1" dirty="0">
                <a:solidFill>
                  <a:schemeClr val="tx1"/>
                </a:solidFill>
              </a:rPr>
              <a:t>nti vijčanog spoja </a:t>
            </a:r>
            <a:r>
              <a:rPr lang="en-HR" dirty="0">
                <a:solidFill>
                  <a:schemeClr val="tx1"/>
                </a:solidFill>
              </a:rPr>
              <a:t>su </a:t>
            </a:r>
            <a:r>
              <a:rPr lang="en-HR" b="1" dirty="0">
                <a:solidFill>
                  <a:schemeClr val="tx1"/>
                </a:solidFill>
              </a:rPr>
              <a:t>vijak</a:t>
            </a:r>
            <a:r>
              <a:rPr lang="en-H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HR" dirty="0">
                <a:solidFill>
                  <a:schemeClr val="tx1"/>
                </a:solidFill>
              </a:rPr>
              <a:t> </a:t>
            </a:r>
            <a:r>
              <a:rPr lang="en-HR" b="1" dirty="0">
                <a:solidFill>
                  <a:schemeClr val="tx1"/>
                </a:solidFill>
              </a:rPr>
              <a:t>matica</a:t>
            </a:r>
            <a:r>
              <a:rPr lang="en-HR" dirty="0">
                <a:solidFill>
                  <a:schemeClr val="tx1"/>
                </a:solidFill>
              </a:rPr>
              <a:t>.</a:t>
            </a:r>
            <a:br>
              <a:rPr lang="hr-HR" dirty="0">
                <a:solidFill>
                  <a:schemeClr val="tx1"/>
                </a:solidFill>
              </a:rPr>
            </a:br>
            <a:r>
              <a:rPr lang="en-HR" b="1" dirty="0">
                <a:solidFill>
                  <a:schemeClr val="tx1"/>
                </a:solidFill>
              </a:rPr>
              <a:t>Vijak</a:t>
            </a:r>
            <a:r>
              <a:rPr lang="en-HR" dirty="0">
                <a:solidFill>
                  <a:schemeClr val="tx1"/>
                </a:solidFill>
              </a:rPr>
              <a:t> se sastoji od </a:t>
            </a:r>
            <a:r>
              <a:rPr lang="hr-HR" b="1" dirty="0">
                <a:solidFill>
                  <a:schemeClr val="tx1"/>
                </a:solidFill>
              </a:rPr>
              <a:t>tijela</a:t>
            </a:r>
            <a:r>
              <a:rPr lang="hr-HR" dirty="0">
                <a:solidFill>
                  <a:schemeClr val="tx1"/>
                </a:solidFill>
              </a:rPr>
              <a:t> vijka</a:t>
            </a:r>
            <a:r>
              <a:rPr lang="en-HR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s </a:t>
            </a:r>
            <a:r>
              <a:rPr lang="hr-HR" b="1" dirty="0">
                <a:solidFill>
                  <a:schemeClr val="tx1"/>
                </a:solidFill>
              </a:rPr>
              <a:t>navojem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HR" dirty="0">
                <a:solidFill>
                  <a:schemeClr val="tx1"/>
                </a:solidFill>
              </a:rPr>
              <a:t> </a:t>
            </a:r>
            <a:r>
              <a:rPr lang="hr-HR" b="1" dirty="0">
                <a:solidFill>
                  <a:schemeClr val="tx1"/>
                </a:solidFill>
              </a:rPr>
              <a:t>glave</a:t>
            </a:r>
            <a:r>
              <a:rPr lang="en-HR" dirty="0">
                <a:solidFill>
                  <a:schemeClr val="tx1"/>
                </a:solidFill>
              </a:rPr>
              <a:t> vijka.</a:t>
            </a:r>
            <a:br>
              <a:rPr lang="hr-HR" dirty="0">
                <a:solidFill>
                  <a:schemeClr val="tx1"/>
                </a:solidFill>
              </a:rPr>
            </a:br>
            <a:r>
              <a:rPr lang="hr-HR" dirty="0">
                <a:solidFill>
                  <a:schemeClr val="tx1"/>
                </a:solidFill>
              </a:rPr>
              <a:t>U</a:t>
            </a:r>
            <a:r>
              <a:rPr lang="en-HR" dirty="0">
                <a:solidFill>
                  <a:schemeClr val="tx1"/>
                </a:solidFill>
              </a:rPr>
              <a:t> provrtu </a:t>
            </a:r>
            <a:r>
              <a:rPr lang="en-HR" b="1" dirty="0">
                <a:solidFill>
                  <a:schemeClr val="tx1"/>
                </a:solidFill>
              </a:rPr>
              <a:t>matice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en-HR" dirty="0">
                <a:solidFill>
                  <a:schemeClr val="tx1"/>
                </a:solidFill>
              </a:rPr>
              <a:t>urezan je navoj.</a:t>
            </a:r>
          </a:p>
          <a:p>
            <a:r>
              <a:rPr lang="en-HR" dirty="0">
                <a:solidFill>
                  <a:schemeClr val="tx1"/>
                </a:solidFill>
              </a:rPr>
              <a:t>Osim vijaka sa </a:t>
            </a:r>
            <a:r>
              <a:rPr lang="en-HR" b="1" dirty="0">
                <a:solidFill>
                  <a:schemeClr val="tx1"/>
                </a:solidFill>
              </a:rPr>
              <a:t>šesterokutnom glavom </a:t>
            </a:r>
            <a:r>
              <a:rPr lang="en-HR" dirty="0">
                <a:solidFill>
                  <a:schemeClr val="tx1"/>
                </a:solidFill>
              </a:rPr>
              <a:t>rabe </a:t>
            </a:r>
            <a:r>
              <a:rPr lang="hr-HR" dirty="0">
                <a:solidFill>
                  <a:schemeClr val="tx1"/>
                </a:solidFill>
              </a:rPr>
              <a:t>se i </a:t>
            </a:r>
            <a:r>
              <a:rPr lang="en-HR" dirty="0">
                <a:solidFill>
                  <a:schemeClr val="tx1"/>
                </a:solidFill>
              </a:rPr>
              <a:t>vijci </a:t>
            </a:r>
            <a:r>
              <a:rPr lang="hr-HR" dirty="0">
                <a:solidFill>
                  <a:schemeClr val="tx1"/>
                </a:solidFill>
              </a:rPr>
              <a:t>koji imaju </a:t>
            </a:r>
            <a:r>
              <a:rPr lang="en-HR" b="1" dirty="0">
                <a:solidFill>
                  <a:schemeClr val="tx1"/>
                </a:solidFill>
              </a:rPr>
              <a:t>glav</a:t>
            </a:r>
            <a:r>
              <a:rPr lang="hr-HR" dirty="0">
                <a:solidFill>
                  <a:schemeClr val="tx1"/>
                </a:solidFill>
              </a:rPr>
              <a:t>u</a:t>
            </a:r>
            <a:r>
              <a:rPr lang="en-HR" dirty="0">
                <a:solidFill>
                  <a:schemeClr val="tx1"/>
                </a:solidFill>
              </a:rPr>
              <a:t> s </a:t>
            </a:r>
            <a:r>
              <a:rPr lang="en-HR" b="1" dirty="0">
                <a:solidFill>
                  <a:schemeClr val="tx1"/>
                </a:solidFill>
              </a:rPr>
              <a:t>urezanim utorom</a:t>
            </a:r>
            <a:r>
              <a:rPr lang="hr-HR" b="1" dirty="0">
                <a:solidFill>
                  <a:schemeClr val="tx1"/>
                </a:solidFill>
              </a:rPr>
              <a:t> </a:t>
            </a:r>
            <a:r>
              <a:rPr lang="en-HR" dirty="0">
                <a:solidFill>
                  <a:schemeClr val="tx1"/>
                </a:solidFill>
              </a:rPr>
              <a:t>(križni, ravni, inbus, torx…)</a:t>
            </a:r>
            <a:br>
              <a:rPr lang="hr-HR" dirty="0">
                <a:solidFill>
                  <a:schemeClr val="tx1"/>
                </a:solidFill>
              </a:rPr>
            </a:br>
            <a:br>
              <a:rPr lang="hr-HR" dirty="0">
                <a:solidFill>
                  <a:schemeClr val="tx1"/>
                </a:solidFill>
              </a:rPr>
            </a:br>
            <a:br>
              <a:rPr lang="hr-HR" dirty="0">
                <a:solidFill>
                  <a:schemeClr val="tx1"/>
                </a:solidFill>
              </a:rPr>
            </a:br>
            <a:br>
              <a:rPr lang="hr-HR" dirty="0">
                <a:solidFill>
                  <a:schemeClr val="tx1"/>
                </a:solidFill>
              </a:rPr>
            </a:br>
            <a:endParaRPr lang="hr-HR" dirty="0">
              <a:solidFill>
                <a:schemeClr val="tx1"/>
              </a:solidFill>
            </a:endParaRPr>
          </a:p>
          <a:p>
            <a:r>
              <a:rPr lang="hr-HR" b="1" dirty="0">
                <a:solidFill>
                  <a:schemeClr val="tx1"/>
                </a:solidFill>
              </a:rPr>
              <a:t>Alat</a:t>
            </a:r>
            <a:r>
              <a:rPr lang="hr-HR" dirty="0">
                <a:solidFill>
                  <a:schemeClr val="tx1"/>
                </a:solidFill>
              </a:rPr>
              <a:t> koji se koristi za </a:t>
            </a:r>
            <a:r>
              <a:rPr lang="hr-HR" b="1" dirty="0">
                <a:solidFill>
                  <a:schemeClr val="tx1"/>
                </a:solidFill>
              </a:rPr>
              <a:t>pritezanje vijka </a:t>
            </a:r>
            <a:r>
              <a:rPr lang="hr-HR" dirty="0">
                <a:solidFill>
                  <a:schemeClr val="tx1"/>
                </a:solidFill>
              </a:rPr>
              <a:t>(i matice) ovisi o obliku glave vijka ili vrsti utora na glavi vijka.</a:t>
            </a:r>
          </a:p>
          <a:p>
            <a:r>
              <a:rPr lang="hr-HR" dirty="0">
                <a:solidFill>
                  <a:schemeClr val="tx1"/>
                </a:solidFill>
              </a:rPr>
              <a:t>Radi </a:t>
            </a:r>
            <a:r>
              <a:rPr lang="hr-HR" b="1" dirty="0">
                <a:solidFill>
                  <a:schemeClr val="tx1"/>
                </a:solidFill>
              </a:rPr>
              <a:t>osiguranja</a:t>
            </a:r>
            <a:r>
              <a:rPr lang="hr-HR" dirty="0">
                <a:solidFill>
                  <a:schemeClr val="tx1"/>
                </a:solidFill>
              </a:rPr>
              <a:t> od </a:t>
            </a:r>
            <a:r>
              <a:rPr lang="hr-HR" b="1" dirty="0">
                <a:solidFill>
                  <a:schemeClr val="tx1"/>
                </a:solidFill>
              </a:rPr>
              <a:t>odvrtanja</a:t>
            </a:r>
            <a:r>
              <a:rPr lang="hr-HR" dirty="0">
                <a:solidFill>
                  <a:schemeClr val="tx1"/>
                </a:solidFill>
              </a:rPr>
              <a:t> postavljaju se </a:t>
            </a:r>
            <a:r>
              <a:rPr lang="hr-HR" b="1" dirty="0">
                <a:solidFill>
                  <a:schemeClr val="tx1"/>
                </a:solidFill>
              </a:rPr>
              <a:t>podloške</a:t>
            </a:r>
            <a:br>
              <a:rPr lang="hr-HR" b="1" dirty="0">
                <a:solidFill>
                  <a:schemeClr val="tx1"/>
                </a:solidFill>
              </a:rPr>
            </a:br>
            <a:r>
              <a:rPr lang="hr-HR" dirty="0">
                <a:solidFill>
                  <a:schemeClr val="tx1"/>
                </a:solidFill>
              </a:rPr>
              <a:t>ili se osiguranje izvrši s </a:t>
            </a:r>
            <a:r>
              <a:rPr lang="hr-HR" b="1" dirty="0">
                <a:solidFill>
                  <a:schemeClr val="tx1"/>
                </a:solidFill>
              </a:rPr>
              <a:t>2 matice</a:t>
            </a:r>
            <a:r>
              <a:rPr lang="hr-HR" dirty="0">
                <a:solidFill>
                  <a:schemeClr val="tx1"/>
                </a:solidFill>
              </a:rPr>
              <a:t>.</a:t>
            </a:r>
            <a:endParaRPr lang="en-HR" dirty="0">
              <a:solidFill>
                <a:schemeClr val="tx1"/>
              </a:solidFill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406A355A-1453-4D92-AE6E-9B3FE2183C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438"/>
          <a:stretch/>
        </p:blipFill>
        <p:spPr>
          <a:xfrm>
            <a:off x="8001091" y="856893"/>
            <a:ext cx="3948198" cy="2254055"/>
          </a:xfrm>
          <a:prstGeom prst="rect">
            <a:avLst/>
          </a:prstGeom>
        </p:spPr>
      </p:pic>
      <p:grpSp>
        <p:nvGrpSpPr>
          <p:cNvPr id="18" name="Grupa 17">
            <a:extLst>
              <a:ext uri="{FF2B5EF4-FFF2-40B4-BE49-F238E27FC236}">
                <a16:creationId xmlns:a16="http://schemas.microsoft.com/office/drawing/2014/main" id="{00E0BD6E-F3CF-42B6-B074-77C1BB68736F}"/>
              </a:ext>
            </a:extLst>
          </p:cNvPr>
          <p:cNvGrpSpPr/>
          <p:nvPr/>
        </p:nvGrpSpPr>
        <p:grpSpPr>
          <a:xfrm>
            <a:off x="988331" y="3580235"/>
            <a:ext cx="5073498" cy="1350197"/>
            <a:chOff x="1400439" y="4214191"/>
            <a:chExt cx="5073498" cy="1350197"/>
          </a:xfrm>
        </p:grpSpPr>
        <p:pic>
          <p:nvPicPr>
            <p:cNvPr id="13" name="Slika 12">
              <a:extLst>
                <a:ext uri="{FF2B5EF4-FFF2-40B4-BE49-F238E27FC236}">
                  <a16:creationId xmlns:a16="http://schemas.microsoft.com/office/drawing/2014/main" id="{504E905A-6DC7-4CD3-A313-A7D6F49E5A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7572"/>
            <a:stretch/>
          </p:blipFill>
          <p:spPr>
            <a:xfrm>
              <a:off x="1400439" y="4214191"/>
              <a:ext cx="5073498" cy="1200484"/>
            </a:xfrm>
            <a:prstGeom prst="rect">
              <a:avLst/>
            </a:prstGeom>
          </p:spPr>
        </p:pic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5E43C730-60E2-42C8-AC91-7E3AC6557C24}"/>
                </a:ext>
              </a:extLst>
            </p:cNvPr>
            <p:cNvSpPr txBox="1"/>
            <p:nvPr/>
          </p:nvSpPr>
          <p:spPr>
            <a:xfrm>
              <a:off x="1598785" y="5225834"/>
              <a:ext cx="11742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600" b="1" i="1" dirty="0"/>
                <a:t>Križni utor</a:t>
              </a:r>
              <a:endParaRPr lang="en-HR" sz="2000" b="1" dirty="0"/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7AAA179C-A27C-49D7-89C4-1056D30831C7}"/>
                </a:ext>
              </a:extLst>
            </p:cNvPr>
            <p:cNvSpPr txBox="1"/>
            <p:nvPr/>
          </p:nvSpPr>
          <p:spPr>
            <a:xfrm>
              <a:off x="2762955" y="5225834"/>
              <a:ext cx="11742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600" b="1" i="1" dirty="0"/>
                <a:t>Ravni utor</a:t>
              </a:r>
              <a:endParaRPr lang="en-HR" sz="2000" b="1" dirty="0"/>
            </a:p>
          </p:txBody>
        </p:sp>
        <p:sp>
          <p:nvSpPr>
            <p:cNvPr id="16" name="TextBox 9">
              <a:extLst>
                <a:ext uri="{FF2B5EF4-FFF2-40B4-BE49-F238E27FC236}">
                  <a16:creationId xmlns:a16="http://schemas.microsoft.com/office/drawing/2014/main" id="{51EF178C-43DF-4193-8E2F-F54BEA3D87DB}"/>
                </a:ext>
              </a:extLst>
            </p:cNvPr>
            <p:cNvSpPr txBox="1"/>
            <p:nvPr/>
          </p:nvSpPr>
          <p:spPr>
            <a:xfrm>
              <a:off x="3937188" y="5225834"/>
              <a:ext cx="11742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600" b="1" i="1" dirty="0" err="1"/>
                <a:t>Imbus</a:t>
              </a:r>
              <a:r>
                <a:rPr lang="hr-HR" sz="1600" b="1" i="1" dirty="0"/>
                <a:t> utor</a:t>
              </a:r>
              <a:endParaRPr lang="en-HR" sz="2000" b="1" dirty="0"/>
            </a:p>
          </p:txBody>
        </p:sp>
        <p:sp>
          <p:nvSpPr>
            <p:cNvPr id="17" name="TextBox 9">
              <a:extLst>
                <a:ext uri="{FF2B5EF4-FFF2-40B4-BE49-F238E27FC236}">
                  <a16:creationId xmlns:a16="http://schemas.microsoft.com/office/drawing/2014/main" id="{D2AC0C40-FAD4-4CE8-9F33-82478C9CEB16}"/>
                </a:ext>
              </a:extLst>
            </p:cNvPr>
            <p:cNvSpPr txBox="1"/>
            <p:nvPr/>
          </p:nvSpPr>
          <p:spPr>
            <a:xfrm>
              <a:off x="5041848" y="5225834"/>
              <a:ext cx="11742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600" b="1" i="1" dirty="0" err="1"/>
                <a:t>Torx</a:t>
              </a:r>
              <a:r>
                <a:rPr lang="hr-HR" sz="1600" b="1" i="1" dirty="0"/>
                <a:t> utor</a:t>
              </a:r>
              <a:endParaRPr lang="en-HR" sz="2000" b="1" dirty="0"/>
            </a:p>
          </p:txBody>
        </p:sp>
      </p:grpSp>
      <p:grpSp>
        <p:nvGrpSpPr>
          <p:cNvPr id="21" name="Grupa 20">
            <a:extLst>
              <a:ext uri="{FF2B5EF4-FFF2-40B4-BE49-F238E27FC236}">
                <a16:creationId xmlns:a16="http://schemas.microsoft.com/office/drawing/2014/main" id="{49040173-0EA5-4C3F-B7E0-2668BE1C9A79}"/>
              </a:ext>
            </a:extLst>
          </p:cNvPr>
          <p:cNvGrpSpPr/>
          <p:nvPr/>
        </p:nvGrpSpPr>
        <p:grpSpPr>
          <a:xfrm>
            <a:off x="6454097" y="3691200"/>
            <a:ext cx="1546994" cy="1265030"/>
            <a:chOff x="7210886" y="3665402"/>
            <a:chExt cx="1546994" cy="1265030"/>
          </a:xfrm>
        </p:grpSpPr>
        <p:pic>
          <p:nvPicPr>
            <p:cNvPr id="19" name="Slika 18">
              <a:extLst>
                <a:ext uri="{FF2B5EF4-FFF2-40B4-BE49-F238E27FC236}">
                  <a16:creationId xmlns:a16="http://schemas.microsoft.com/office/drawing/2014/main" id="{81B53FCE-1A04-41F9-B99B-B3B1ABCF5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10886" y="3665402"/>
              <a:ext cx="1546994" cy="1265030"/>
            </a:xfrm>
            <a:prstGeom prst="rect">
              <a:avLst/>
            </a:prstGeom>
          </p:spPr>
        </p:pic>
        <p:sp>
          <p:nvSpPr>
            <p:cNvPr id="20" name="TextBox 9">
              <a:extLst>
                <a:ext uri="{FF2B5EF4-FFF2-40B4-BE49-F238E27FC236}">
                  <a16:creationId xmlns:a16="http://schemas.microsoft.com/office/drawing/2014/main" id="{1171AB89-D59F-4FA1-952F-44DEFAA40F47}"/>
                </a:ext>
              </a:extLst>
            </p:cNvPr>
            <p:cNvSpPr txBox="1"/>
            <p:nvPr/>
          </p:nvSpPr>
          <p:spPr>
            <a:xfrm>
              <a:off x="7468742" y="4297917"/>
              <a:ext cx="8204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600" b="1" i="1" dirty="0" err="1"/>
                <a:t>Imbus</a:t>
              </a:r>
              <a:r>
                <a:rPr lang="hr-HR" sz="1600" b="1" i="1" dirty="0"/>
                <a:t> ključ</a:t>
              </a:r>
              <a:endParaRPr lang="en-HR" sz="2000" b="1" dirty="0"/>
            </a:p>
          </p:txBody>
        </p:sp>
      </p:grpSp>
      <p:grpSp>
        <p:nvGrpSpPr>
          <p:cNvPr id="25" name="Grupa 24">
            <a:extLst>
              <a:ext uri="{FF2B5EF4-FFF2-40B4-BE49-F238E27FC236}">
                <a16:creationId xmlns:a16="http://schemas.microsoft.com/office/drawing/2014/main" id="{B34E9A20-1DFD-4BA5-9059-71479EC21DE9}"/>
              </a:ext>
            </a:extLst>
          </p:cNvPr>
          <p:cNvGrpSpPr/>
          <p:nvPr/>
        </p:nvGrpSpPr>
        <p:grpSpPr>
          <a:xfrm>
            <a:off x="8575319" y="4565494"/>
            <a:ext cx="3150479" cy="2163129"/>
            <a:chOff x="8575319" y="4565494"/>
            <a:chExt cx="3150479" cy="2163129"/>
          </a:xfrm>
        </p:grpSpPr>
        <p:pic>
          <p:nvPicPr>
            <p:cNvPr id="22" name="Slika 21">
              <a:extLst>
                <a:ext uri="{FF2B5EF4-FFF2-40B4-BE49-F238E27FC236}">
                  <a16:creationId xmlns:a16="http://schemas.microsoft.com/office/drawing/2014/main" id="{C0D7D835-06C8-4162-BEB6-E01F8CD7B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575319" y="4565494"/>
              <a:ext cx="3150479" cy="2163129"/>
            </a:xfrm>
            <a:prstGeom prst="rect">
              <a:avLst/>
            </a:prstGeom>
          </p:spPr>
        </p:pic>
        <p:sp>
          <p:nvSpPr>
            <p:cNvPr id="24" name="TextBox 9">
              <a:extLst>
                <a:ext uri="{FF2B5EF4-FFF2-40B4-BE49-F238E27FC236}">
                  <a16:creationId xmlns:a16="http://schemas.microsoft.com/office/drawing/2014/main" id="{2D73D8E6-E7F5-4073-BE37-9243D61390C8}"/>
                </a:ext>
              </a:extLst>
            </p:cNvPr>
            <p:cNvSpPr txBox="1"/>
            <p:nvPr/>
          </p:nvSpPr>
          <p:spPr>
            <a:xfrm>
              <a:off x="8575319" y="4651826"/>
              <a:ext cx="205993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600" b="1" i="1" dirty="0"/>
                <a:t>Odvijač s izmjenjivim nastavcima za</a:t>
              </a:r>
              <a:br>
                <a:rPr lang="hr-HR" sz="1600" b="1" i="1" dirty="0"/>
              </a:br>
              <a:r>
                <a:rPr lang="hr-HR" sz="1600" b="1" i="1" dirty="0"/>
                <a:t>utore na</a:t>
              </a:r>
              <a:br>
                <a:rPr lang="hr-HR" sz="1600" b="1" i="1" dirty="0"/>
              </a:br>
              <a:r>
                <a:rPr lang="hr-HR" sz="1600" b="1" i="1" dirty="0"/>
                <a:t>glavi</a:t>
              </a:r>
              <a:endParaRPr lang="en-HR" sz="2000" b="1" dirty="0"/>
            </a:p>
          </p:txBody>
        </p: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2D925636-0934-470B-B70A-E77AAACD39B4}"/>
              </a:ext>
            </a:extLst>
          </p:cNvPr>
          <p:cNvGrpSpPr/>
          <p:nvPr/>
        </p:nvGrpSpPr>
        <p:grpSpPr>
          <a:xfrm>
            <a:off x="7777742" y="3131077"/>
            <a:ext cx="4073789" cy="1066150"/>
            <a:chOff x="7777742" y="3131077"/>
            <a:chExt cx="4073789" cy="1066150"/>
          </a:xfrm>
        </p:grpSpPr>
        <p:sp>
          <p:nvSpPr>
            <p:cNvPr id="26" name="TextBox 9">
              <a:extLst>
                <a:ext uri="{FF2B5EF4-FFF2-40B4-BE49-F238E27FC236}">
                  <a16:creationId xmlns:a16="http://schemas.microsoft.com/office/drawing/2014/main" id="{3AF1F475-C965-4199-A2AA-4512103B709C}"/>
                </a:ext>
              </a:extLst>
            </p:cNvPr>
            <p:cNvSpPr txBox="1"/>
            <p:nvPr/>
          </p:nvSpPr>
          <p:spPr>
            <a:xfrm>
              <a:off x="7942298" y="3612452"/>
              <a:ext cx="37446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600" b="1" i="1" dirty="0" err="1"/>
                <a:t>Viličasto</a:t>
              </a:r>
              <a:r>
                <a:rPr lang="hr-HR" sz="1600" b="1" i="1" dirty="0"/>
                <a:t> - </a:t>
              </a:r>
              <a:r>
                <a:rPr lang="hr-HR" sz="1600" b="1" i="1" dirty="0" err="1"/>
                <a:t>okasti</a:t>
              </a:r>
              <a:r>
                <a:rPr lang="hr-HR" sz="1600" b="1" i="1" dirty="0"/>
                <a:t> ključ</a:t>
              </a:r>
            </a:p>
            <a:p>
              <a:pPr algn="ctr"/>
              <a:r>
                <a:rPr lang="hr-HR" sz="1600" b="1" i="1" dirty="0"/>
                <a:t>za šesterokutne glave vijka i matice</a:t>
              </a:r>
              <a:endParaRPr lang="en-HR" sz="2000" b="1" dirty="0"/>
            </a:p>
          </p:txBody>
        </p:sp>
        <p:pic>
          <p:nvPicPr>
            <p:cNvPr id="1026" name="Picture 2" descr="Viličasto-okasti ključ 29mm G11129 - Foxigy.hr">
              <a:extLst>
                <a:ext uri="{FF2B5EF4-FFF2-40B4-BE49-F238E27FC236}">
                  <a16:creationId xmlns:a16="http://schemas.microsoft.com/office/drawing/2014/main" id="{CB01A548-DACD-42A2-883D-8651923ECF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6" t="19968" r="2543" b="10657"/>
            <a:stretch/>
          </p:blipFill>
          <p:spPr bwMode="auto">
            <a:xfrm>
              <a:off x="7777742" y="3131077"/>
              <a:ext cx="4073789" cy="730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Slika 28">
            <a:extLst>
              <a:ext uri="{FF2B5EF4-FFF2-40B4-BE49-F238E27FC236}">
                <a16:creationId xmlns:a16="http://schemas.microsoft.com/office/drawing/2014/main" id="{4BA15D6E-985A-4870-8D38-65AAEDA3EA0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1298" y="5367948"/>
            <a:ext cx="1066961" cy="1360675"/>
          </a:xfrm>
          <a:prstGeom prst="rect">
            <a:avLst/>
          </a:prstGeom>
        </p:spPr>
      </p:pic>
      <p:pic>
        <p:nvPicPr>
          <p:cNvPr id="31" name="Picture 8">
            <a:extLst>
              <a:ext uri="{FF2B5EF4-FFF2-40B4-BE49-F238E27FC236}">
                <a16:creationId xmlns:a16="http://schemas.microsoft.com/office/drawing/2014/main" id="{7D65FD3F-4BC8-49A5-9757-59518C67F7F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72" t="50237" r="49488" b="27942"/>
          <a:stretch/>
        </p:blipFill>
        <p:spPr>
          <a:xfrm flipH="1">
            <a:off x="4862449" y="6247057"/>
            <a:ext cx="2038203" cy="48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5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2A8C2-5372-5146-B67D-604B416AC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681102"/>
          </a:xfrm>
        </p:spPr>
        <p:txBody>
          <a:bodyPr>
            <a:normAutofit/>
          </a:bodyPr>
          <a:lstStyle/>
          <a:p>
            <a:r>
              <a:rPr lang="en-HR" sz="3200" dirty="0"/>
              <a:t>Nerastavljiv</a:t>
            </a:r>
            <a:r>
              <a:rPr lang="hr-HR" sz="3200" dirty="0"/>
              <a:t>o</a:t>
            </a:r>
            <a:r>
              <a:rPr lang="en-HR" sz="3200" dirty="0"/>
              <a:t> sp</a:t>
            </a:r>
            <a:r>
              <a:rPr lang="hr-HR" sz="3200" dirty="0"/>
              <a:t>a</a:t>
            </a:r>
            <a:r>
              <a:rPr lang="en-HR" sz="3200" dirty="0"/>
              <a:t>j</a:t>
            </a:r>
            <a:r>
              <a:rPr lang="hr-HR" sz="3200" dirty="0" err="1"/>
              <a:t>anje</a:t>
            </a:r>
            <a:r>
              <a:rPr lang="hr-HR" sz="3200" dirty="0"/>
              <a:t> zakovicama</a:t>
            </a:r>
            <a:endParaRPr lang="en-HR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C9E4C-04E1-0D4D-81D7-75C5B04193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1678" y="1284021"/>
            <a:ext cx="5936434" cy="3678268"/>
          </a:xfrm>
        </p:spPr>
        <p:txBody>
          <a:bodyPr>
            <a:normAutofit/>
          </a:bodyPr>
          <a:lstStyle/>
          <a:p>
            <a:r>
              <a:rPr lang="en-HR" dirty="0">
                <a:solidFill>
                  <a:schemeClr val="tx1"/>
                </a:solidFill>
              </a:rPr>
              <a:t>Tijekom zakivanja tijelo zakovice se provuče kroz </a:t>
            </a:r>
            <a:r>
              <a:rPr lang="en-HR" b="1" dirty="0">
                <a:solidFill>
                  <a:schemeClr val="tx1"/>
                </a:solidFill>
              </a:rPr>
              <a:t>provrte na elementima </a:t>
            </a: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HR" dirty="0">
                <a:solidFill>
                  <a:schemeClr val="tx1"/>
                </a:solidFill>
              </a:rPr>
              <a:t> na slobodnoj strani </a:t>
            </a:r>
            <a:r>
              <a:rPr lang="en-HR" b="1" dirty="0">
                <a:solidFill>
                  <a:schemeClr val="tx1"/>
                </a:solidFill>
              </a:rPr>
              <a:t>oblikuje druga glava </a:t>
            </a:r>
            <a:r>
              <a:rPr lang="hr-HR" dirty="0">
                <a:solidFill>
                  <a:schemeClr val="tx1"/>
                </a:solidFill>
              </a:rPr>
              <a:t>pomoću </a:t>
            </a:r>
            <a:r>
              <a:rPr lang="hr-HR" dirty="0" err="1">
                <a:solidFill>
                  <a:schemeClr val="tx1"/>
                </a:solidFill>
              </a:rPr>
              <a:t>oblikača</a:t>
            </a:r>
            <a:r>
              <a:rPr lang="hr-HR" dirty="0">
                <a:solidFill>
                  <a:schemeClr val="tx1"/>
                </a:solidFill>
              </a:rPr>
              <a:t> i čekića </a:t>
            </a:r>
            <a:r>
              <a:rPr lang="en-HR" dirty="0">
                <a:solidFill>
                  <a:schemeClr val="tx1"/>
                </a:solidFill>
              </a:rPr>
              <a:t>čime se postiže čvrsta </a:t>
            </a: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HR" dirty="0">
                <a:solidFill>
                  <a:schemeClr val="tx1"/>
                </a:solidFill>
              </a:rPr>
              <a:t> nerastavljiva veza.</a:t>
            </a:r>
          </a:p>
          <a:p>
            <a:r>
              <a:rPr lang="en-HR" dirty="0">
                <a:solidFill>
                  <a:schemeClr val="tx1"/>
                </a:solidFill>
              </a:rPr>
              <a:t>Ako se </a:t>
            </a:r>
            <a:r>
              <a:rPr lang="en-HR" b="1" dirty="0">
                <a:solidFill>
                  <a:schemeClr val="tx1"/>
                </a:solidFill>
              </a:rPr>
              <a:t>na jednoj strani spoja ne može pristupiti </a:t>
            </a:r>
            <a:r>
              <a:rPr lang="en-HR" dirty="0">
                <a:solidFill>
                  <a:schemeClr val="tx1"/>
                </a:solidFill>
              </a:rPr>
              <a:t>alatom za oblikovanje, rabe se </a:t>
            </a:r>
            <a:r>
              <a:rPr lang="en-HR" b="1" dirty="0">
                <a:solidFill>
                  <a:schemeClr val="tx1"/>
                </a:solidFill>
              </a:rPr>
              <a:t>slijepe zakovice </a:t>
            </a:r>
            <a:r>
              <a:rPr lang="en-HR" dirty="0">
                <a:solidFill>
                  <a:schemeClr val="tx1"/>
                </a:solidFill>
              </a:rPr>
              <a:t>s trnom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en-HR" dirty="0">
                <a:solidFill>
                  <a:schemeClr val="tx1"/>
                </a:solidFill>
              </a:rPr>
              <a:t>(</a:t>
            </a:r>
            <a:r>
              <a:rPr lang="en-HR" b="1" dirty="0">
                <a:solidFill>
                  <a:schemeClr val="tx1"/>
                </a:solidFill>
              </a:rPr>
              <a:t>POP zakovice</a:t>
            </a:r>
            <a:r>
              <a:rPr lang="en-HR" dirty="0">
                <a:solidFill>
                  <a:schemeClr val="tx1"/>
                </a:solidFill>
              </a:rPr>
              <a:t>). Tijekom spajanja zakovica se umetne u provrt </a:t>
            </a: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HR" dirty="0">
                <a:solidFill>
                  <a:schemeClr val="tx1"/>
                </a:solidFill>
              </a:rPr>
              <a:t> posebnim se alatom izvlači trn. </a:t>
            </a:r>
            <a:br>
              <a:rPr lang="hr-HR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Trn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izvlačenju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raširi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drugu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stranu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zakovice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oblikuje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završnu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glavu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otkida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višak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zakovice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HR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C8EE58-2DBA-8649-B2C0-E101B75594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70" t="25064" r="9072" b="25559"/>
          <a:stretch/>
        </p:blipFill>
        <p:spPr>
          <a:xfrm rot="5400000">
            <a:off x="6774422" y="1739355"/>
            <a:ext cx="2269869" cy="1359201"/>
          </a:xfr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21951EA-4EF4-4583-8D41-C9DF8620131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5F5FF"/>
              </a:clrFrom>
              <a:clrTo>
                <a:srgbClr val="F5F5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0601" y="1333037"/>
            <a:ext cx="3149673" cy="2095964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97DA60EF-2C16-409E-8DF0-48A665E01E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662"/>
          <a:stretch/>
        </p:blipFill>
        <p:spPr>
          <a:xfrm>
            <a:off x="8630602" y="4004111"/>
            <a:ext cx="3203895" cy="2635228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B12D3AA2-0812-4A93-B571-0BD0295197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427" t="18851" r="12476" b="7430"/>
          <a:stretch/>
        </p:blipFill>
        <p:spPr>
          <a:xfrm rot="10800000">
            <a:off x="1514838" y="5046028"/>
            <a:ext cx="1337692" cy="1721153"/>
          </a:xfrm>
          <a:prstGeom prst="rect">
            <a:avLst/>
          </a:prstGeom>
        </p:spPr>
      </p:pic>
      <p:pic>
        <p:nvPicPr>
          <p:cNvPr id="1028" name="Picture 4" descr="pop nitne » Vidam webshop">
            <a:extLst>
              <a:ext uri="{FF2B5EF4-FFF2-40B4-BE49-F238E27FC236}">
                <a16:creationId xmlns:a16="http://schemas.microsoft.com/office/drawing/2014/main" id="{B2DCD6BF-B276-4BA2-A7C5-298B7832E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72" b="33391"/>
          <a:stretch/>
        </p:blipFill>
        <p:spPr bwMode="auto">
          <a:xfrm>
            <a:off x="3005708" y="4962289"/>
            <a:ext cx="4786474" cy="16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60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5092F-3C79-7C41-9E65-FFF3D7E68B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3365" y="1160463"/>
            <a:ext cx="5198165" cy="3757311"/>
          </a:xfrm>
        </p:spPr>
        <p:txBody>
          <a:bodyPr>
            <a:normAutofit/>
          </a:bodyPr>
          <a:lstStyle/>
          <a:p>
            <a:r>
              <a:rPr lang="en-HR" b="1" dirty="0">
                <a:solidFill>
                  <a:schemeClr val="tx1"/>
                </a:solidFill>
              </a:rPr>
              <a:t>Lemljenje</a:t>
            </a:r>
            <a:r>
              <a:rPr lang="en-HR" dirty="0">
                <a:solidFill>
                  <a:schemeClr val="tx1"/>
                </a:solidFill>
              </a:rPr>
              <a:t> je postupak spajanja </a:t>
            </a:r>
            <a:r>
              <a:rPr lang="hr-HR" dirty="0">
                <a:solidFill>
                  <a:schemeClr val="tx1"/>
                </a:solidFill>
              </a:rPr>
              <a:t>metalnih dijelova </a:t>
            </a:r>
            <a:r>
              <a:rPr lang="en-HR" b="1" dirty="0">
                <a:solidFill>
                  <a:schemeClr val="tx1"/>
                </a:solidFill>
              </a:rPr>
              <a:t>taljenjem</a:t>
            </a:r>
            <a:r>
              <a:rPr lang="en-HR" dirty="0">
                <a:solidFill>
                  <a:schemeClr val="tx1"/>
                </a:solidFill>
              </a:rPr>
              <a:t> dodatn</a:t>
            </a:r>
            <a:r>
              <a:rPr lang="hr-HR" dirty="0" err="1">
                <a:solidFill>
                  <a:schemeClr val="tx1"/>
                </a:solidFill>
              </a:rPr>
              <a:t>og</a:t>
            </a:r>
            <a:r>
              <a:rPr lang="hr-HR" dirty="0">
                <a:solidFill>
                  <a:schemeClr val="tx1"/>
                </a:solidFill>
              </a:rPr>
              <a:t> metala - </a:t>
            </a:r>
            <a:r>
              <a:rPr lang="hr-HR" b="1" dirty="0">
                <a:solidFill>
                  <a:schemeClr val="tx1"/>
                </a:solidFill>
              </a:rPr>
              <a:t>lema</a:t>
            </a:r>
            <a:r>
              <a:rPr lang="hr-HR" dirty="0">
                <a:solidFill>
                  <a:schemeClr val="tx1"/>
                </a:solidFill>
              </a:rPr>
              <a:t>.</a:t>
            </a:r>
          </a:p>
          <a:p>
            <a:r>
              <a:rPr lang="hr-HR" b="1" dirty="0">
                <a:solidFill>
                  <a:schemeClr val="tx1"/>
                </a:solidFill>
              </a:rPr>
              <a:t>Talište lema </a:t>
            </a:r>
            <a:r>
              <a:rPr lang="hr-HR" dirty="0">
                <a:solidFill>
                  <a:schemeClr val="tx1"/>
                </a:solidFill>
              </a:rPr>
              <a:t>mora biti niže od tališta metala kojeg spaja.</a:t>
            </a:r>
            <a:endParaRPr lang="en-HR" dirty="0">
              <a:solidFill>
                <a:schemeClr val="tx1"/>
              </a:solidFill>
            </a:endParaRPr>
          </a:p>
          <a:p>
            <a:r>
              <a:rPr lang="en-HR" dirty="0">
                <a:solidFill>
                  <a:schemeClr val="tx1"/>
                </a:solidFill>
              </a:rPr>
              <a:t>Prema temperaturi taljenja lema lemljenje se dijeli na </a:t>
            </a:r>
            <a:r>
              <a:rPr lang="en-HR" b="1" dirty="0">
                <a:solidFill>
                  <a:schemeClr val="tx1"/>
                </a:solidFill>
              </a:rPr>
              <a:t>meko</a:t>
            </a:r>
            <a:r>
              <a:rPr lang="en-H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HR" dirty="0">
                <a:solidFill>
                  <a:schemeClr val="tx1"/>
                </a:solidFill>
              </a:rPr>
              <a:t> </a:t>
            </a:r>
            <a:r>
              <a:rPr lang="en-HR" b="1" dirty="0">
                <a:solidFill>
                  <a:schemeClr val="tx1"/>
                </a:solidFill>
              </a:rPr>
              <a:t>tvrdo</a:t>
            </a:r>
            <a:r>
              <a:rPr lang="en-HR" dirty="0">
                <a:solidFill>
                  <a:schemeClr val="tx1"/>
                </a:solidFill>
              </a:rPr>
              <a:t>.</a:t>
            </a:r>
          </a:p>
          <a:p>
            <a:r>
              <a:rPr lang="en-HR" dirty="0">
                <a:solidFill>
                  <a:schemeClr val="tx1"/>
                </a:solidFill>
              </a:rPr>
              <a:t> Za </a:t>
            </a:r>
            <a:r>
              <a:rPr lang="en-HR" b="1" dirty="0">
                <a:solidFill>
                  <a:schemeClr val="tx1"/>
                </a:solidFill>
              </a:rPr>
              <a:t>meko lemljenje </a:t>
            </a:r>
            <a:r>
              <a:rPr lang="en-HR" dirty="0">
                <a:solidFill>
                  <a:schemeClr val="tx1"/>
                </a:solidFill>
              </a:rPr>
              <a:t>rabe se lemovi od </a:t>
            </a:r>
            <a:r>
              <a:rPr lang="en-HR" b="1" dirty="0">
                <a:solidFill>
                  <a:schemeClr val="tx1"/>
                </a:solidFill>
              </a:rPr>
              <a:t>legura kositra </a:t>
            </a:r>
            <a:r>
              <a:rPr lang="en-US" b="1" dirty="0">
                <a:solidFill>
                  <a:schemeClr val="tx1"/>
                </a:solidFill>
              </a:rPr>
              <a:t>i</a:t>
            </a:r>
            <a:r>
              <a:rPr lang="en-HR" b="1" dirty="0">
                <a:solidFill>
                  <a:schemeClr val="tx1"/>
                </a:solidFill>
              </a:rPr>
              <a:t> olova</a:t>
            </a:r>
            <a:r>
              <a:rPr lang="en-HR" dirty="0">
                <a:solidFill>
                  <a:schemeClr val="tx1"/>
                </a:solidFill>
              </a:rPr>
              <a:t>, čija je temperatura tališta do 450ºC.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0FF5492-A547-4EF5-B6C7-AB952E494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681102"/>
          </a:xfrm>
        </p:spPr>
        <p:txBody>
          <a:bodyPr>
            <a:normAutofit/>
          </a:bodyPr>
          <a:lstStyle/>
          <a:p>
            <a:r>
              <a:rPr lang="en-HR" sz="3200" dirty="0"/>
              <a:t>Nerastavljiv</a:t>
            </a:r>
            <a:r>
              <a:rPr lang="hr-HR" sz="3200" dirty="0"/>
              <a:t>o</a:t>
            </a:r>
            <a:r>
              <a:rPr lang="en-HR" sz="3200" dirty="0"/>
              <a:t> sp</a:t>
            </a:r>
            <a:r>
              <a:rPr lang="hr-HR" sz="3200" dirty="0"/>
              <a:t>a</a:t>
            </a:r>
            <a:r>
              <a:rPr lang="en-HR" sz="3200" dirty="0"/>
              <a:t>j</a:t>
            </a:r>
            <a:r>
              <a:rPr lang="hr-HR" sz="3200" dirty="0" err="1"/>
              <a:t>anje</a:t>
            </a:r>
            <a:r>
              <a:rPr lang="hr-HR" sz="3200" dirty="0"/>
              <a:t> lemljenjem</a:t>
            </a:r>
            <a:endParaRPr lang="en-HR" sz="3200" dirty="0"/>
          </a:p>
        </p:txBody>
      </p:sp>
      <p:pic>
        <p:nvPicPr>
          <p:cNvPr id="1026" name="Picture 2" descr="Električna lemilica za kositrenje 25W">
            <a:extLst>
              <a:ext uri="{FF2B5EF4-FFF2-40B4-BE49-F238E27FC236}">
                <a16:creationId xmlns:a16="http://schemas.microsoft.com/office/drawing/2014/main" id="{406C773E-53E1-45F2-99CF-3B09018DE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t="37627" b="36286"/>
          <a:stretch/>
        </p:blipFill>
        <p:spPr bwMode="auto">
          <a:xfrm>
            <a:off x="1251678" y="5252133"/>
            <a:ext cx="5277678" cy="141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sta za lemljenje 50g">
            <a:extLst>
              <a:ext uri="{FF2B5EF4-FFF2-40B4-BE49-F238E27FC236}">
                <a16:creationId xmlns:a16="http://schemas.microsoft.com/office/drawing/2014/main" id="{43B06027-4F1B-4D6B-A077-E42DA1E16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1" b="17971"/>
          <a:stretch/>
        </p:blipFill>
        <p:spPr bwMode="auto">
          <a:xfrm>
            <a:off x="8666922" y="5059023"/>
            <a:ext cx="2763078" cy="179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m Lemilica Lemljenje Širine 4 Zavarivanje Oprema Za Ova Kategorija. Savjeti">
            <a:extLst>
              <a:ext uri="{FF2B5EF4-FFF2-40B4-BE49-F238E27FC236}">
                <a16:creationId xmlns:a16="http://schemas.microsoft.com/office/drawing/2014/main" id="{0F5AE409-9EDA-4AE8-A77B-B64BEDE65A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3"/>
          <a:stretch/>
        </p:blipFill>
        <p:spPr bwMode="auto">
          <a:xfrm>
            <a:off x="7120697" y="1111975"/>
            <a:ext cx="4309303" cy="382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9E2411-BF23-F742-8FB9-15C7DB6E610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99991" y="4987874"/>
            <a:ext cx="1938130" cy="187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4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43A3BA-2F21-CD44-8F74-AA7FA1299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39" y="382385"/>
            <a:ext cx="10178322" cy="706683"/>
          </a:xfrm>
        </p:spPr>
        <p:txBody>
          <a:bodyPr>
            <a:normAutofit/>
          </a:bodyPr>
          <a:lstStyle/>
          <a:p>
            <a:r>
              <a:rPr lang="en-HR" sz="3200" dirty="0"/>
              <a:t>Nerastavljiv</a:t>
            </a:r>
            <a:r>
              <a:rPr lang="hr-HR" sz="3200" dirty="0"/>
              <a:t>o</a:t>
            </a:r>
            <a:r>
              <a:rPr lang="en-HR" sz="3200" dirty="0"/>
              <a:t> sp</a:t>
            </a:r>
            <a:r>
              <a:rPr lang="hr-HR" sz="3200" dirty="0"/>
              <a:t>a</a:t>
            </a:r>
            <a:r>
              <a:rPr lang="en-HR" sz="3200" dirty="0"/>
              <a:t>j</a:t>
            </a:r>
            <a:r>
              <a:rPr lang="hr-HR" sz="3200" dirty="0" err="1"/>
              <a:t>anje</a:t>
            </a:r>
            <a:r>
              <a:rPr lang="hr-HR" sz="3200" dirty="0"/>
              <a:t> zavarivanjem</a:t>
            </a:r>
            <a:endParaRPr lang="sr-Latn-RS" sz="28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C778A2B-C796-AC44-87B9-5FFC498240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6842" y="1033668"/>
            <a:ext cx="8046628" cy="3756992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tx1"/>
                </a:solidFill>
              </a:rPr>
              <a:t>Zavarivanjem se ostvaruju </a:t>
            </a:r>
            <a:r>
              <a:rPr lang="hr-HR" b="1" dirty="0">
                <a:solidFill>
                  <a:schemeClr val="tx1"/>
                </a:solidFill>
              </a:rPr>
              <a:t>čvrsti spojevi </a:t>
            </a:r>
            <a:r>
              <a:rPr lang="hr-HR" dirty="0">
                <a:solidFill>
                  <a:schemeClr val="tx1"/>
                </a:solidFill>
              </a:rPr>
              <a:t>metala. </a:t>
            </a:r>
          </a:p>
          <a:p>
            <a:r>
              <a:rPr lang="hr-HR" dirty="0">
                <a:solidFill>
                  <a:schemeClr val="tx1"/>
                </a:solidFill>
              </a:rPr>
              <a:t>Zavarivanje </a:t>
            </a:r>
            <a:r>
              <a:rPr lang="hr-HR" b="1" dirty="0">
                <a:solidFill>
                  <a:schemeClr val="tx1"/>
                </a:solidFill>
              </a:rPr>
              <a:t>taljenjem</a:t>
            </a:r>
            <a:r>
              <a:rPr lang="hr-HR" dirty="0">
                <a:solidFill>
                  <a:schemeClr val="tx1"/>
                </a:solidFill>
              </a:rPr>
              <a:t> izvodi se tako da se materijal koji se zavaruje i dodatni materijal zagriju do temperature taljenja, </a:t>
            </a:r>
            <a:r>
              <a:rPr lang="hr-HR" b="1" dirty="0">
                <a:solidFill>
                  <a:schemeClr val="tx1"/>
                </a:solidFill>
              </a:rPr>
              <a:t>izgaranjem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b="1" dirty="0">
                <a:solidFill>
                  <a:schemeClr val="tx1"/>
                </a:solidFill>
              </a:rPr>
              <a:t>plina</a:t>
            </a:r>
            <a:r>
              <a:rPr lang="hr-HR" dirty="0">
                <a:solidFill>
                  <a:schemeClr val="tx1"/>
                </a:solidFill>
              </a:rPr>
              <a:t> ili djelovanjem </a:t>
            </a:r>
            <a:r>
              <a:rPr lang="hr-HR" b="1" dirty="0">
                <a:solidFill>
                  <a:schemeClr val="tx1"/>
                </a:solidFill>
              </a:rPr>
              <a:t>električne struje</a:t>
            </a:r>
            <a:r>
              <a:rPr lang="hr-HR" dirty="0">
                <a:solidFill>
                  <a:schemeClr val="tx1"/>
                </a:solidFill>
              </a:rPr>
              <a:t>.</a:t>
            </a:r>
          </a:p>
          <a:p>
            <a:r>
              <a:rPr lang="hr-HR" dirty="0">
                <a:solidFill>
                  <a:schemeClr val="tx1"/>
                </a:solidFill>
              </a:rPr>
              <a:t>Pri </a:t>
            </a:r>
            <a:r>
              <a:rPr lang="hr-HR" b="1" dirty="0">
                <a:solidFill>
                  <a:schemeClr val="tx1"/>
                </a:solidFill>
              </a:rPr>
              <a:t>PLINSKOM ZAVARIVANJU</a:t>
            </a:r>
            <a:r>
              <a:rPr lang="hr-HR" dirty="0">
                <a:solidFill>
                  <a:schemeClr val="tx1"/>
                </a:solidFill>
              </a:rPr>
              <a:t> taljenjem temperatura potrebna za zavarivanje postiže se izgaranjem </a:t>
            </a:r>
            <a:r>
              <a:rPr lang="hr-HR" b="1" dirty="0">
                <a:solidFill>
                  <a:schemeClr val="tx1"/>
                </a:solidFill>
              </a:rPr>
              <a:t>smjese plina acetilena i kisika</a:t>
            </a:r>
            <a:r>
              <a:rPr lang="hr-HR" dirty="0">
                <a:solidFill>
                  <a:schemeClr val="tx1"/>
                </a:solidFill>
              </a:rPr>
              <a:t>. </a:t>
            </a:r>
          </a:p>
          <a:p>
            <a:r>
              <a:rPr lang="hr-HR" dirty="0">
                <a:solidFill>
                  <a:schemeClr val="tx1"/>
                </a:solidFill>
              </a:rPr>
              <a:t>Plinovi se čuvaju u </a:t>
            </a:r>
            <a:r>
              <a:rPr lang="hr-HR" b="1" dirty="0">
                <a:solidFill>
                  <a:schemeClr val="tx1"/>
                </a:solidFill>
              </a:rPr>
              <a:t>čeličnim bocama </a:t>
            </a:r>
            <a:r>
              <a:rPr lang="hr-HR" dirty="0">
                <a:solidFill>
                  <a:schemeClr val="tx1"/>
                </a:solidFill>
              </a:rPr>
              <a:t>pod tlakom koje su cijevima spojene s plamenikom. U </a:t>
            </a:r>
            <a:r>
              <a:rPr lang="hr-HR" b="1" dirty="0">
                <a:solidFill>
                  <a:schemeClr val="tx1"/>
                </a:solidFill>
              </a:rPr>
              <a:t>plameniku</a:t>
            </a:r>
            <a:r>
              <a:rPr lang="hr-HR" dirty="0">
                <a:solidFill>
                  <a:schemeClr val="tx1"/>
                </a:solidFill>
              </a:rPr>
              <a:t> se </a:t>
            </a:r>
            <a:r>
              <a:rPr lang="hr-HR" b="1" dirty="0">
                <a:solidFill>
                  <a:schemeClr val="tx1"/>
                </a:solidFill>
              </a:rPr>
              <a:t>plinovi miješaju </a:t>
            </a:r>
            <a:r>
              <a:rPr lang="hr-HR" dirty="0">
                <a:solidFill>
                  <a:schemeClr val="tx1"/>
                </a:solidFill>
              </a:rPr>
              <a:t>i ispuštaju kroz </a:t>
            </a:r>
            <a:r>
              <a:rPr lang="hr-HR" b="1" dirty="0">
                <a:solidFill>
                  <a:schemeClr val="tx1"/>
                </a:solidFill>
              </a:rPr>
              <a:t>mlaznicu</a:t>
            </a:r>
            <a:r>
              <a:rPr lang="hr-HR" dirty="0">
                <a:solidFill>
                  <a:schemeClr val="tx1"/>
                </a:solidFill>
              </a:rPr>
              <a:t>. Smjesa se potom </a:t>
            </a:r>
            <a:r>
              <a:rPr lang="hr-HR" b="1" dirty="0">
                <a:solidFill>
                  <a:schemeClr val="tx1"/>
                </a:solidFill>
              </a:rPr>
              <a:t>zapali</a:t>
            </a:r>
            <a:r>
              <a:rPr lang="hr-HR" dirty="0">
                <a:solidFill>
                  <a:schemeClr val="tx1"/>
                </a:solidFill>
              </a:rPr>
              <a:t> i plamen usmjerava na materijal koji se zavaruje. 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E7A5248D-D302-4AF3-9612-32C714E38F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85"/>
          <a:stretch/>
        </p:blipFill>
        <p:spPr>
          <a:xfrm>
            <a:off x="6234502" y="4544853"/>
            <a:ext cx="2818967" cy="2164062"/>
          </a:xfrm>
          <a:prstGeom prst="rect">
            <a:avLst/>
          </a:prstGeom>
        </p:spPr>
      </p:pic>
      <p:pic>
        <p:nvPicPr>
          <p:cNvPr id="2050" name="Picture 2" descr="TOIS) 2.1.1. Plinsko zavarivanje | Tehnologija strojarskih instalacija">
            <a:extLst>
              <a:ext uri="{FF2B5EF4-FFF2-40B4-BE49-F238E27FC236}">
                <a16:creationId xmlns:a16="http://schemas.microsoft.com/office/drawing/2014/main" id="{C65569BC-0D63-4A54-9AAB-4623AD345E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" r="45983"/>
          <a:stretch/>
        </p:blipFill>
        <p:spPr bwMode="auto">
          <a:xfrm>
            <a:off x="9176504" y="2077278"/>
            <a:ext cx="2818967" cy="472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2C98192B-DC8A-47FE-B93E-130F08D85D20}"/>
              </a:ext>
            </a:extLst>
          </p:cNvPr>
          <p:cNvSpPr txBox="1">
            <a:spLocks/>
          </p:cNvSpPr>
          <p:nvPr/>
        </p:nvSpPr>
        <p:spPr>
          <a:xfrm>
            <a:off x="1006839" y="4780721"/>
            <a:ext cx="5089159" cy="1297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dirty="0">
                <a:solidFill>
                  <a:schemeClr val="tx1"/>
                </a:solidFill>
              </a:rPr>
              <a:t>Žica za zavarivanje </a:t>
            </a:r>
            <a:r>
              <a:rPr lang="hr-HR" dirty="0">
                <a:solidFill>
                  <a:schemeClr val="tx1"/>
                </a:solidFill>
              </a:rPr>
              <a:t>koristi se kao </a:t>
            </a:r>
            <a:r>
              <a:rPr lang="hr-HR" b="1" dirty="0">
                <a:solidFill>
                  <a:schemeClr val="tx1"/>
                </a:solidFill>
              </a:rPr>
              <a:t>dodatni materijal</a:t>
            </a:r>
            <a:r>
              <a:rPr lang="hr-HR" dirty="0">
                <a:solidFill>
                  <a:schemeClr val="tx1"/>
                </a:solidFill>
              </a:rPr>
              <a:t>, pri čemu njegova svojstva moraju biti slična svojstvu materijala koji se obrađuje.</a:t>
            </a:r>
          </a:p>
        </p:txBody>
      </p:sp>
    </p:spTree>
    <p:extLst>
      <p:ext uri="{BB962C8B-B14F-4D97-AF65-F5344CB8AC3E}">
        <p14:creationId xmlns:p14="http://schemas.microsoft.com/office/powerpoint/2010/main" val="232167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099DF-6F50-434E-AB0C-D2F7771D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706" y="382385"/>
            <a:ext cx="10085294" cy="1492132"/>
          </a:xfrm>
        </p:spPr>
        <p:txBody>
          <a:bodyPr>
            <a:normAutofit/>
          </a:bodyPr>
          <a:lstStyle/>
          <a:p>
            <a:r>
              <a:rPr lang="en-HR" sz="4400" dirty="0"/>
              <a:t>Početci…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CDA7A-A10C-2D4F-9187-FCAACB90B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7522" y="2894029"/>
            <a:ext cx="4217197" cy="38649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HR" dirty="0">
                <a:solidFill>
                  <a:schemeClr val="tx1"/>
                </a:solidFill>
              </a:rPr>
              <a:t>Poznavanje i uporaba metala seže u daleku prošlost, čak </a:t>
            </a:r>
            <a:r>
              <a:rPr lang="en-HR" b="1" dirty="0">
                <a:solidFill>
                  <a:schemeClr val="tx1"/>
                </a:solidFill>
              </a:rPr>
              <a:t>6000 godina prije Krista. </a:t>
            </a:r>
          </a:p>
          <a:p>
            <a:r>
              <a:rPr lang="en-HR" dirty="0">
                <a:solidFill>
                  <a:schemeClr val="tx1"/>
                </a:solidFill>
              </a:rPr>
              <a:t>Zbog njihove važnosti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povijesna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razdoblja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nazvana</a:t>
            </a:r>
            <a:r>
              <a:rPr lang="en-US" dirty="0">
                <a:solidFill>
                  <a:schemeClr val="tx1"/>
                </a:solidFill>
              </a:rPr>
              <a:t> po </a:t>
            </a:r>
            <a:r>
              <a:rPr lang="en-US" dirty="0" err="1">
                <a:solidFill>
                  <a:schemeClr val="tx1"/>
                </a:solidFill>
              </a:rPr>
              <a:t>njima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bakreno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brončano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željezno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r>
              <a:rPr lang="hr-HR" dirty="0">
                <a:solidFill>
                  <a:schemeClr val="tx1"/>
                </a:solidFill>
              </a:rPr>
              <a:t>Z</a:t>
            </a:r>
            <a:r>
              <a:rPr lang="en-US" dirty="0">
                <a:solidFill>
                  <a:schemeClr val="tx1"/>
                </a:solidFill>
              </a:rPr>
              <a:t>bog </a:t>
            </a:r>
            <a:r>
              <a:rPr lang="en-US" dirty="0" err="1">
                <a:solidFill>
                  <a:schemeClr val="tx1"/>
                </a:solidFill>
              </a:rPr>
              <a:t>dobrih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mehaničkih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svojstava</a:t>
            </a:r>
            <a:r>
              <a:rPr lang="hr-HR" b="1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r</a:t>
            </a:r>
            <a:r>
              <a:rPr lang="en-US" dirty="0" err="1">
                <a:solidFill>
                  <a:schemeClr val="tx1"/>
                </a:solidFill>
              </a:rPr>
              <a:t>abe</a:t>
            </a:r>
            <a:r>
              <a:rPr lang="en-US" dirty="0">
                <a:solidFill>
                  <a:schemeClr val="tx1"/>
                </a:solidFill>
              </a:rPr>
              <a:t> se za </a:t>
            </a:r>
            <a:r>
              <a:rPr lang="en-US" dirty="0" err="1">
                <a:solidFill>
                  <a:schemeClr val="tx1"/>
                </a:solidFill>
              </a:rPr>
              <a:t>proizvodnju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alata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strojeva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različitih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nosivih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konstrukcija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prijevoznih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sredstava</a:t>
            </a:r>
            <a:r>
              <a:rPr lang="en-US" dirty="0">
                <a:solidFill>
                  <a:schemeClr val="tx1"/>
                </a:solidFill>
              </a:rPr>
              <a:t>. </a:t>
            </a: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1F7781FA-5F8B-4E62-9BDF-93A01BF41918}"/>
              </a:ext>
            </a:extLst>
          </p:cNvPr>
          <p:cNvGrpSpPr/>
          <p:nvPr/>
        </p:nvGrpSpPr>
        <p:grpSpPr>
          <a:xfrm>
            <a:off x="5295097" y="166815"/>
            <a:ext cx="3322114" cy="3001507"/>
            <a:chOff x="5295097" y="166815"/>
            <a:chExt cx="3322114" cy="3001507"/>
          </a:xfrm>
        </p:grpSpPr>
        <p:pic>
          <p:nvPicPr>
            <p:cNvPr id="6" name="Slika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E9E9E9"/>
                </a:clrFrom>
                <a:clrTo>
                  <a:srgbClr val="E9E9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5097" y="166815"/>
              <a:ext cx="3322114" cy="2657692"/>
            </a:xfrm>
            <a:prstGeom prst="rect">
              <a:avLst/>
            </a:prstGeom>
          </p:spPr>
        </p:pic>
        <p:sp>
          <p:nvSpPr>
            <p:cNvPr id="10" name="TekstniOkvir 9"/>
            <p:cNvSpPr txBox="1"/>
            <p:nvPr/>
          </p:nvSpPr>
          <p:spPr>
            <a:xfrm>
              <a:off x="5785445" y="2768212"/>
              <a:ext cx="23414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000" i="1" dirty="0"/>
                <a:t>Bakreno doba </a:t>
              </a:r>
            </a:p>
          </p:txBody>
        </p:sp>
      </p:grpSp>
      <p:grpSp>
        <p:nvGrpSpPr>
          <p:cNvPr id="7" name="Grupa 6">
            <a:extLst>
              <a:ext uri="{FF2B5EF4-FFF2-40B4-BE49-F238E27FC236}">
                <a16:creationId xmlns:a16="http://schemas.microsoft.com/office/drawing/2014/main" id="{914558D1-C94A-4E50-8A77-B00997A73AEC}"/>
              </a:ext>
            </a:extLst>
          </p:cNvPr>
          <p:cNvGrpSpPr/>
          <p:nvPr/>
        </p:nvGrpSpPr>
        <p:grpSpPr>
          <a:xfrm>
            <a:off x="8451722" y="1853278"/>
            <a:ext cx="2712756" cy="2977507"/>
            <a:chOff x="8451722" y="1853278"/>
            <a:chExt cx="2712756" cy="2977507"/>
          </a:xfrm>
        </p:grpSpPr>
        <p:pic>
          <p:nvPicPr>
            <p:cNvPr id="11" name="Slika 1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451722" y="1853278"/>
              <a:ext cx="2712756" cy="2712756"/>
            </a:xfrm>
            <a:prstGeom prst="rect">
              <a:avLst/>
            </a:prstGeom>
          </p:spPr>
        </p:pic>
        <p:sp>
          <p:nvSpPr>
            <p:cNvPr id="12" name="TekstniOkvir 11"/>
            <p:cNvSpPr txBox="1"/>
            <p:nvPr/>
          </p:nvSpPr>
          <p:spPr>
            <a:xfrm>
              <a:off x="8729255" y="4430675"/>
              <a:ext cx="21576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000" i="1" dirty="0"/>
                <a:t>Brončano doba</a:t>
              </a:r>
            </a:p>
          </p:txBody>
        </p:sp>
      </p:grpSp>
      <p:grpSp>
        <p:nvGrpSpPr>
          <p:cNvPr id="5" name="Grupa 4">
            <a:extLst>
              <a:ext uri="{FF2B5EF4-FFF2-40B4-BE49-F238E27FC236}">
                <a16:creationId xmlns:a16="http://schemas.microsoft.com/office/drawing/2014/main" id="{309349D9-21C0-40D8-A4AF-00CD6E5CDEFA}"/>
              </a:ext>
            </a:extLst>
          </p:cNvPr>
          <p:cNvGrpSpPr/>
          <p:nvPr/>
        </p:nvGrpSpPr>
        <p:grpSpPr>
          <a:xfrm>
            <a:off x="5345476" y="3450581"/>
            <a:ext cx="2471304" cy="3193500"/>
            <a:chOff x="5345476" y="3450581"/>
            <a:chExt cx="2471304" cy="3193500"/>
          </a:xfrm>
        </p:grpSpPr>
        <p:pic>
          <p:nvPicPr>
            <p:cNvPr id="13" name="Slika 1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45476" y="3450581"/>
              <a:ext cx="2471304" cy="2849685"/>
            </a:xfrm>
            <a:prstGeom prst="rect">
              <a:avLst/>
            </a:prstGeom>
          </p:spPr>
        </p:pic>
        <p:sp>
          <p:nvSpPr>
            <p:cNvPr id="14" name="TekstniOkvir 13"/>
            <p:cNvSpPr txBox="1"/>
            <p:nvPr/>
          </p:nvSpPr>
          <p:spPr>
            <a:xfrm>
              <a:off x="5345476" y="6243971"/>
              <a:ext cx="24713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000" i="1" dirty="0"/>
                <a:t>Željezno doba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101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86DF503-1D37-1F40-8937-14E6A60575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3062" y="341800"/>
            <a:ext cx="10760070" cy="3609344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chemeClr val="tx1"/>
                </a:solidFill>
              </a:rPr>
              <a:t>ELEKTROLUČNO ZAVARIVANJE </a:t>
            </a:r>
            <a:r>
              <a:rPr lang="hr-HR" dirty="0">
                <a:solidFill>
                  <a:schemeClr val="tx1"/>
                </a:solidFill>
              </a:rPr>
              <a:t>s obloženom </a:t>
            </a:r>
            <a:r>
              <a:rPr lang="hr-HR" b="1" dirty="0">
                <a:solidFill>
                  <a:schemeClr val="tx1"/>
                </a:solidFill>
              </a:rPr>
              <a:t>elektrodom</a:t>
            </a:r>
            <a:r>
              <a:rPr lang="hr-HR" dirty="0">
                <a:solidFill>
                  <a:schemeClr val="tx1"/>
                </a:solidFill>
              </a:rPr>
              <a:t> najučestaliji je način zavarivanja taljenjem. </a:t>
            </a:r>
          </a:p>
          <a:p>
            <a:r>
              <a:rPr lang="hr-HR" b="1" dirty="0">
                <a:solidFill>
                  <a:schemeClr val="tx1"/>
                </a:solidFill>
              </a:rPr>
              <a:t>Uređajem za zavarivanje </a:t>
            </a:r>
            <a:r>
              <a:rPr lang="hr-HR" dirty="0">
                <a:solidFill>
                  <a:schemeClr val="tx1"/>
                </a:solidFill>
              </a:rPr>
              <a:t>proizvedu se odgovarajući </a:t>
            </a:r>
            <a:r>
              <a:rPr lang="hr-HR" b="1" dirty="0">
                <a:solidFill>
                  <a:schemeClr val="tx1"/>
                </a:solidFill>
              </a:rPr>
              <a:t>napon</a:t>
            </a:r>
            <a:r>
              <a:rPr lang="hr-HR" dirty="0">
                <a:solidFill>
                  <a:schemeClr val="tx1"/>
                </a:solidFill>
              </a:rPr>
              <a:t> i električna </a:t>
            </a:r>
            <a:r>
              <a:rPr lang="hr-HR" b="1" dirty="0">
                <a:solidFill>
                  <a:schemeClr val="tx1"/>
                </a:solidFill>
              </a:rPr>
              <a:t>struja</a:t>
            </a:r>
            <a:r>
              <a:rPr lang="hr-HR" dirty="0">
                <a:solidFill>
                  <a:schemeClr val="tx1"/>
                </a:solidFill>
              </a:rPr>
              <a:t> koji omogućuju stvaranje </a:t>
            </a:r>
            <a:r>
              <a:rPr lang="hr-HR" b="1" dirty="0">
                <a:solidFill>
                  <a:schemeClr val="tx1"/>
                </a:solidFill>
              </a:rPr>
              <a:t>električnog luka </a:t>
            </a:r>
            <a:r>
              <a:rPr lang="hr-HR" dirty="0">
                <a:solidFill>
                  <a:schemeClr val="tx1"/>
                </a:solidFill>
              </a:rPr>
              <a:t>i </a:t>
            </a:r>
            <a:r>
              <a:rPr lang="hr-HR" b="1" dirty="0">
                <a:solidFill>
                  <a:schemeClr val="tx1"/>
                </a:solidFill>
              </a:rPr>
              <a:t>temperaturu</a:t>
            </a:r>
            <a:r>
              <a:rPr lang="hr-HR" dirty="0">
                <a:solidFill>
                  <a:schemeClr val="tx1"/>
                </a:solidFill>
              </a:rPr>
              <a:t> posebnu za taljenje elektrode i zavarivanje.</a:t>
            </a:r>
          </a:p>
          <a:p>
            <a:endParaRPr lang="hr-HR" dirty="0">
              <a:solidFill>
                <a:schemeClr val="tx1"/>
              </a:solidFill>
            </a:endParaRPr>
          </a:p>
          <a:p>
            <a:r>
              <a:rPr lang="hr-HR" b="1" dirty="0">
                <a:solidFill>
                  <a:schemeClr val="tx1"/>
                </a:solidFill>
              </a:rPr>
              <a:t>ELEKTROOTPORNO TOČKASTO ZAVARIVANJE </a:t>
            </a:r>
            <a:r>
              <a:rPr lang="hr-HR" dirty="0">
                <a:solidFill>
                  <a:schemeClr val="tx1"/>
                </a:solidFill>
              </a:rPr>
              <a:t>najčešći je način zavarivanja </a:t>
            </a:r>
            <a:r>
              <a:rPr lang="hr-HR" b="1" dirty="0">
                <a:solidFill>
                  <a:schemeClr val="tx1"/>
                </a:solidFill>
              </a:rPr>
              <a:t>pritiskom</a:t>
            </a:r>
            <a:r>
              <a:rPr lang="hr-HR" dirty="0">
                <a:solidFill>
                  <a:schemeClr val="tx1"/>
                </a:solidFill>
              </a:rPr>
              <a:t>.</a:t>
            </a:r>
          </a:p>
          <a:p>
            <a:r>
              <a:rPr lang="hr-HR" dirty="0">
                <a:solidFill>
                  <a:schemeClr val="tx1"/>
                </a:solidFill>
              </a:rPr>
              <a:t>Rabi se pri spajanju </a:t>
            </a:r>
            <a:r>
              <a:rPr lang="hr-HR" b="1" dirty="0">
                <a:solidFill>
                  <a:schemeClr val="tx1"/>
                </a:solidFill>
              </a:rPr>
              <a:t>tankih limova</a:t>
            </a:r>
            <a:r>
              <a:rPr lang="hr-HR" dirty="0">
                <a:solidFill>
                  <a:schemeClr val="tx1"/>
                </a:solidFill>
              </a:rPr>
              <a:t>, npr.  pri izradi automobilske karoserije.</a:t>
            </a:r>
            <a:endParaRPr lang="sr-Latn-RS" dirty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B4F9C2BD-0B58-4D5E-8C09-F33C6719BE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62" r="7162"/>
          <a:stretch/>
        </p:blipFill>
        <p:spPr>
          <a:xfrm>
            <a:off x="4094922" y="3756955"/>
            <a:ext cx="3830889" cy="2971444"/>
          </a:xfrm>
          <a:prstGeom prst="rect">
            <a:avLst/>
          </a:prstGeom>
        </p:spPr>
      </p:pic>
      <p:pic>
        <p:nvPicPr>
          <p:cNvPr id="3074" name="Picture 2" descr="Aparat za elektrolučno zavarivanje VWM - 160 — Villager">
            <a:extLst>
              <a:ext uri="{FF2B5EF4-FFF2-40B4-BE49-F238E27FC236}">
                <a16:creationId xmlns:a16="http://schemas.microsoft.com/office/drawing/2014/main" id="{041A15C6-D980-4797-803C-442B6C94F3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8" t="13188" r="14090" b="12608"/>
          <a:stretch/>
        </p:blipFill>
        <p:spPr bwMode="auto">
          <a:xfrm>
            <a:off x="1328663" y="4780221"/>
            <a:ext cx="2766259" cy="194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45D99AAA-5106-4DB5-A94E-3FB6D328F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7769" y="3756956"/>
            <a:ext cx="3835363" cy="29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6FECED-FD50-7F48-82B0-CAE55C980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939" y="323811"/>
            <a:ext cx="10178322" cy="757907"/>
          </a:xfrm>
        </p:spPr>
        <p:txBody>
          <a:bodyPr>
            <a:normAutofit/>
          </a:bodyPr>
          <a:lstStyle/>
          <a:p>
            <a:r>
              <a:rPr lang="hr-HR" sz="3200" dirty="0"/>
              <a:t>Zavarivanje je opasno i kako se zaštititi?</a:t>
            </a:r>
            <a:endParaRPr lang="sr-Latn-RS" sz="32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D70F81C-D836-E047-88D4-58A5D590DF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2939" y="1081719"/>
            <a:ext cx="10575235" cy="2009352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tx1"/>
                </a:solidFill>
              </a:rPr>
              <a:t>Tijekom zavarivanja stvaraju se </a:t>
            </a:r>
            <a:r>
              <a:rPr lang="hr-HR" b="1" dirty="0">
                <a:solidFill>
                  <a:schemeClr val="tx1"/>
                </a:solidFill>
              </a:rPr>
              <a:t>opasni plinovi</a:t>
            </a:r>
            <a:r>
              <a:rPr lang="hr-HR" dirty="0">
                <a:solidFill>
                  <a:schemeClr val="tx1"/>
                </a:solidFill>
              </a:rPr>
              <a:t> koji mogu oštetiti dišne organe. </a:t>
            </a:r>
            <a:br>
              <a:rPr lang="hr-HR" dirty="0">
                <a:solidFill>
                  <a:schemeClr val="tx1"/>
                </a:solidFill>
              </a:rPr>
            </a:br>
            <a:r>
              <a:rPr lang="hr-HR" dirty="0">
                <a:solidFill>
                  <a:schemeClr val="tx1"/>
                </a:solidFill>
              </a:rPr>
              <a:t>Pri elektrolučnom zavarivanju stvara se opasno </a:t>
            </a:r>
            <a:r>
              <a:rPr lang="hr-HR" b="1" dirty="0">
                <a:solidFill>
                  <a:schemeClr val="tx1"/>
                </a:solidFill>
              </a:rPr>
              <a:t>ultraljubičasto zračenje</a:t>
            </a:r>
            <a:r>
              <a:rPr lang="hr-HR" dirty="0">
                <a:solidFill>
                  <a:schemeClr val="tx1"/>
                </a:solidFill>
              </a:rPr>
              <a:t>,  a opasnost prijeti i od </a:t>
            </a:r>
            <a:r>
              <a:rPr lang="hr-HR" b="1" dirty="0">
                <a:solidFill>
                  <a:schemeClr val="tx1"/>
                </a:solidFill>
              </a:rPr>
              <a:t>električnog udara</a:t>
            </a:r>
            <a:r>
              <a:rPr lang="hr-HR" dirty="0">
                <a:solidFill>
                  <a:schemeClr val="tx1"/>
                </a:solidFill>
              </a:rPr>
              <a:t>.</a:t>
            </a:r>
          </a:p>
          <a:p>
            <a:r>
              <a:rPr lang="hr-HR" dirty="0">
                <a:solidFill>
                  <a:schemeClr val="tx1"/>
                </a:solidFill>
              </a:rPr>
              <a:t>Pri zavarivanju se obvezno moraju provoditi </a:t>
            </a:r>
            <a:r>
              <a:rPr lang="hr-HR" b="1" dirty="0">
                <a:solidFill>
                  <a:schemeClr val="tx1"/>
                </a:solidFill>
              </a:rPr>
              <a:t>mjere zaštite na radu</a:t>
            </a:r>
            <a:r>
              <a:rPr lang="hr-HR" dirty="0">
                <a:solidFill>
                  <a:schemeClr val="tx1"/>
                </a:solidFill>
              </a:rPr>
              <a:t>. Prostorije u kojima se radi moraju biti dobro provjetrene, a pri radu se mora rabiti </a:t>
            </a:r>
            <a:r>
              <a:rPr lang="hr-HR" b="1" dirty="0">
                <a:solidFill>
                  <a:schemeClr val="tx1"/>
                </a:solidFill>
              </a:rPr>
              <a:t>zaštitna odjeća, obuća i maska</a:t>
            </a:r>
            <a:r>
              <a:rPr lang="hr-HR" dirty="0">
                <a:solidFill>
                  <a:schemeClr val="tx1"/>
                </a:solidFill>
              </a:rPr>
              <a:t>.</a:t>
            </a:r>
            <a:endParaRPr lang="sr-Latn-R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8F47EA-4C0E-6B4C-A32D-B740AE24A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608" y="3286125"/>
            <a:ext cx="2617557" cy="3571874"/>
          </a:xfrm>
          <a:prstGeom prst="rect">
            <a:avLst/>
          </a:prstGeom>
        </p:spPr>
      </p:pic>
      <p:pic>
        <p:nvPicPr>
          <p:cNvPr id="4098" name="Picture 2" descr="Elektrolučno zavarivanje: osnove, procesi zavarivanja i trendovi – PIT.BA">
            <a:extLst>
              <a:ext uri="{FF2B5EF4-FFF2-40B4-BE49-F238E27FC236}">
                <a16:creationId xmlns:a16="http://schemas.microsoft.com/office/drawing/2014/main" id="{717A2063-D66E-415B-BABD-47D7E4027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374" y="3286125"/>
            <a:ext cx="71437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20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7E0205B-E674-8C44-979C-E7E19118E3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8939" y="1207544"/>
            <a:ext cx="8183235" cy="2355669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tx1"/>
                </a:solidFill>
              </a:rPr>
              <a:t>Spajanje </a:t>
            </a:r>
            <a:r>
              <a:rPr lang="hr-HR" b="1" dirty="0">
                <a:solidFill>
                  <a:schemeClr val="tx1"/>
                </a:solidFill>
              </a:rPr>
              <a:t>lijepljenjem</a:t>
            </a:r>
            <a:r>
              <a:rPr lang="hr-HR" dirty="0">
                <a:solidFill>
                  <a:schemeClr val="tx1"/>
                </a:solidFill>
              </a:rPr>
              <a:t> često se primjenjuje za spajanje </a:t>
            </a:r>
            <a:r>
              <a:rPr lang="hr-HR" b="1" dirty="0">
                <a:solidFill>
                  <a:schemeClr val="tx1"/>
                </a:solidFill>
              </a:rPr>
              <a:t>tankih limova</a:t>
            </a:r>
            <a:r>
              <a:rPr lang="hr-HR" dirty="0">
                <a:solidFill>
                  <a:schemeClr val="tx1"/>
                </a:solidFill>
              </a:rPr>
              <a:t>.</a:t>
            </a:r>
          </a:p>
          <a:p>
            <a:r>
              <a:rPr lang="hr-HR" dirty="0">
                <a:solidFill>
                  <a:schemeClr val="tx1"/>
                </a:solidFill>
              </a:rPr>
              <a:t>Najkvalitetniji spojevi metala ostvaruju se kemijskim reakcijskim </a:t>
            </a:r>
            <a:r>
              <a:rPr lang="hr-HR" b="1" dirty="0">
                <a:solidFill>
                  <a:schemeClr val="tx1"/>
                </a:solidFill>
              </a:rPr>
              <a:t>ljepilima sastavljenim od dvaju materijala:</a:t>
            </a:r>
            <a:r>
              <a:rPr lang="hr-HR" dirty="0">
                <a:solidFill>
                  <a:schemeClr val="tx1"/>
                </a:solidFill>
              </a:rPr>
              <a:t> bazne smole i katalizatora. </a:t>
            </a:r>
            <a:br>
              <a:rPr lang="hr-HR" dirty="0">
                <a:solidFill>
                  <a:schemeClr val="tx1"/>
                </a:solidFill>
              </a:rPr>
            </a:br>
            <a:r>
              <a:rPr lang="hr-HR" dirty="0">
                <a:solidFill>
                  <a:schemeClr val="tx1"/>
                </a:solidFill>
              </a:rPr>
              <a:t>Miješanjem tih dviju komponenata stvara se kemijska reakcija čime se ostvaruje čvrsta veza između materijala. </a:t>
            </a:r>
            <a:endParaRPr lang="sr-Latn-RS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F0DC8B-E90A-6346-8A48-0B43F59A67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0029" t="1085" r="11593" b="-1085"/>
          <a:stretch/>
        </p:blipFill>
        <p:spPr>
          <a:xfrm>
            <a:off x="1607419" y="3282030"/>
            <a:ext cx="3005067" cy="3474768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C2DA4B6-B2C4-4C0F-BCDC-7A695128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79276"/>
          </a:xfrm>
        </p:spPr>
        <p:txBody>
          <a:bodyPr>
            <a:normAutofit/>
          </a:bodyPr>
          <a:lstStyle/>
          <a:p>
            <a:r>
              <a:rPr lang="en-HR" sz="3200" dirty="0"/>
              <a:t>Nerastavljiv</a:t>
            </a:r>
            <a:r>
              <a:rPr lang="hr-HR" sz="3200" dirty="0"/>
              <a:t>o</a:t>
            </a:r>
            <a:r>
              <a:rPr lang="en-HR" sz="3200" dirty="0"/>
              <a:t> sp</a:t>
            </a:r>
            <a:r>
              <a:rPr lang="hr-HR" sz="3200" dirty="0"/>
              <a:t>a</a:t>
            </a:r>
            <a:r>
              <a:rPr lang="en-HR" sz="3200" dirty="0"/>
              <a:t>j</a:t>
            </a:r>
            <a:r>
              <a:rPr lang="hr-HR" sz="3200" dirty="0" err="1"/>
              <a:t>anje</a:t>
            </a:r>
            <a:r>
              <a:rPr lang="hr-HR" sz="3200" dirty="0"/>
              <a:t> lijepljenjem</a:t>
            </a:r>
            <a:endParaRPr lang="en-HR" sz="3200" dirty="0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6510170C-5BFB-468D-AA2E-DAD82229DDCB}"/>
              </a:ext>
            </a:extLst>
          </p:cNvPr>
          <p:cNvSpPr/>
          <p:nvPr/>
        </p:nvSpPr>
        <p:spPr>
          <a:xfrm>
            <a:off x="9233452" y="2057400"/>
            <a:ext cx="636105" cy="979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19889A1C-549C-49EC-BF1C-64581DB62697}"/>
              </a:ext>
            </a:extLst>
          </p:cNvPr>
          <p:cNvGrpSpPr/>
          <p:nvPr/>
        </p:nvGrpSpPr>
        <p:grpSpPr>
          <a:xfrm>
            <a:off x="9233452" y="1244905"/>
            <a:ext cx="2610468" cy="5511893"/>
            <a:chOff x="9233452" y="1244905"/>
            <a:chExt cx="2610468" cy="5511893"/>
          </a:xfrm>
        </p:grpSpPr>
        <p:pic>
          <p:nvPicPr>
            <p:cNvPr id="11" name="Slika 10">
              <a:extLst>
                <a:ext uri="{FF2B5EF4-FFF2-40B4-BE49-F238E27FC236}">
                  <a16:creationId xmlns:a16="http://schemas.microsoft.com/office/drawing/2014/main" id="{218D4133-A9DC-449C-BC04-FBBE0D6D0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33452" y="1867041"/>
              <a:ext cx="2610468" cy="4889757"/>
            </a:xfrm>
            <a:prstGeom prst="rect">
              <a:avLst/>
            </a:prstGeom>
          </p:spPr>
        </p:pic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E074E822-797D-4451-BC0F-ECD0F79951AC}"/>
                </a:ext>
              </a:extLst>
            </p:cNvPr>
            <p:cNvSpPr txBox="1"/>
            <p:nvPr/>
          </p:nvSpPr>
          <p:spPr>
            <a:xfrm>
              <a:off x="9409881" y="1244905"/>
              <a:ext cx="22133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600" b="1" i="1" dirty="0" err="1"/>
                <a:t>Dvokomponentno</a:t>
              </a:r>
              <a:r>
                <a:rPr lang="hr-HR" sz="1600" b="1" i="1" dirty="0"/>
                <a:t> ljepilo</a:t>
              </a:r>
              <a:endParaRPr lang="en-HR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6380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A262A-7BAB-B94A-A818-C870F0121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350" y="368696"/>
            <a:ext cx="4955358" cy="1320800"/>
          </a:xfrm>
        </p:spPr>
        <p:txBody>
          <a:bodyPr>
            <a:normAutofit/>
          </a:bodyPr>
          <a:lstStyle/>
          <a:p>
            <a:r>
              <a:rPr lang="en-HR" sz="4400" dirty="0"/>
              <a:t>Metali </a:t>
            </a:r>
            <a:r>
              <a:rPr lang="en-US" sz="4400" dirty="0" err="1"/>
              <a:t>i</a:t>
            </a:r>
            <a:r>
              <a:rPr lang="en-US" sz="4400" dirty="0"/>
              <a:t> </a:t>
            </a:r>
            <a:r>
              <a:rPr lang="en-HR" sz="4400" dirty="0"/>
              <a:t>legure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685F0-BDBF-F544-A8FA-2505AF5C47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3826" y="1123122"/>
            <a:ext cx="7027478" cy="573487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HR" dirty="0">
                <a:solidFill>
                  <a:schemeClr val="tx1"/>
                </a:solidFill>
              </a:rPr>
              <a:t>Svi su metali, </a:t>
            </a:r>
            <a:r>
              <a:rPr lang="en-HR" b="1" dirty="0">
                <a:solidFill>
                  <a:schemeClr val="tx1"/>
                </a:solidFill>
              </a:rPr>
              <a:t>osim žive</a:t>
            </a:r>
            <a:r>
              <a:rPr lang="en-HR" dirty="0">
                <a:solidFill>
                  <a:schemeClr val="tx1"/>
                </a:solidFill>
              </a:rPr>
              <a:t>, na sobnoj temperaturi u čvrstom stanju, dobri su </a:t>
            </a:r>
            <a:r>
              <a:rPr lang="en-HR" b="1" dirty="0">
                <a:solidFill>
                  <a:schemeClr val="tx1"/>
                </a:solidFill>
              </a:rPr>
              <a:t>vodiči</a:t>
            </a:r>
            <a:r>
              <a:rPr lang="en-HR" dirty="0">
                <a:solidFill>
                  <a:schemeClr val="tx1"/>
                </a:solidFill>
              </a:rPr>
              <a:t> </a:t>
            </a:r>
            <a:r>
              <a:rPr lang="en-HR" b="1" dirty="0">
                <a:solidFill>
                  <a:schemeClr val="tx1"/>
                </a:solidFill>
              </a:rPr>
              <a:t>električne struje </a:t>
            </a:r>
            <a:r>
              <a:rPr lang="en-HR" dirty="0">
                <a:solidFill>
                  <a:schemeClr val="tx1"/>
                </a:solidFill>
              </a:rPr>
              <a:t>i </a:t>
            </a:r>
            <a:r>
              <a:rPr lang="en-HR" b="1" dirty="0">
                <a:solidFill>
                  <a:schemeClr val="tx1"/>
                </a:solidFill>
              </a:rPr>
              <a:t>topline</a:t>
            </a:r>
            <a:r>
              <a:rPr lang="en-HR" dirty="0">
                <a:solidFill>
                  <a:schemeClr val="tx1"/>
                </a:solidFill>
              </a:rPr>
              <a:t>.</a:t>
            </a:r>
            <a:r>
              <a:rPr lang="hr-HR" dirty="0">
                <a:solidFill>
                  <a:schemeClr val="tx1"/>
                </a:solidFill>
              </a:rPr>
              <a:t> Sivkaste su boje, osim </a:t>
            </a:r>
            <a:r>
              <a:rPr lang="hr-HR" b="1" dirty="0">
                <a:solidFill>
                  <a:schemeClr val="tx1"/>
                </a:solidFill>
              </a:rPr>
              <a:t>zlata</a:t>
            </a:r>
            <a:r>
              <a:rPr lang="hr-HR" dirty="0">
                <a:solidFill>
                  <a:schemeClr val="tx1"/>
                </a:solidFill>
              </a:rPr>
              <a:t> i </a:t>
            </a:r>
            <a:r>
              <a:rPr lang="hr-HR" b="1" dirty="0">
                <a:solidFill>
                  <a:schemeClr val="tx1"/>
                </a:solidFill>
              </a:rPr>
              <a:t>bakra</a:t>
            </a:r>
            <a:r>
              <a:rPr lang="hr-HR" dirty="0">
                <a:solidFill>
                  <a:schemeClr val="tx1"/>
                </a:solidFill>
              </a:rPr>
              <a:t>.</a:t>
            </a:r>
            <a:endParaRPr lang="en-HR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HR" dirty="0">
                <a:solidFill>
                  <a:schemeClr val="tx1"/>
                </a:solidFill>
              </a:rPr>
              <a:t>Metali su u prirodi </a:t>
            </a:r>
            <a:r>
              <a:rPr lang="hr-HR" dirty="0">
                <a:solidFill>
                  <a:schemeClr val="tx1"/>
                </a:solidFill>
              </a:rPr>
              <a:t>rijetko</a:t>
            </a:r>
            <a:r>
              <a:rPr lang="en-HR" dirty="0">
                <a:solidFill>
                  <a:schemeClr val="tx1"/>
                </a:solidFill>
              </a:rPr>
              <a:t> </a:t>
            </a:r>
            <a:r>
              <a:rPr lang="en-HR" b="1" dirty="0">
                <a:solidFill>
                  <a:schemeClr val="tx1"/>
                </a:solidFill>
              </a:rPr>
              <a:t>samorodni</a:t>
            </a:r>
            <a:r>
              <a:rPr lang="hr-HR" b="1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(</a:t>
            </a:r>
            <a:r>
              <a:rPr lang="en-HR" dirty="0">
                <a:solidFill>
                  <a:schemeClr val="tx1"/>
                </a:solidFill>
              </a:rPr>
              <a:t>ne nalaze se u čistom stanju</a:t>
            </a:r>
            <a:r>
              <a:rPr lang="hr-HR" dirty="0">
                <a:solidFill>
                  <a:schemeClr val="tx1"/>
                </a:solidFill>
              </a:rPr>
              <a:t>),</a:t>
            </a:r>
            <a:r>
              <a:rPr lang="en-HR" dirty="0">
                <a:solidFill>
                  <a:schemeClr val="tx1"/>
                </a:solidFill>
              </a:rPr>
              <a:t> već se dobiju preradom iz </a:t>
            </a:r>
            <a:r>
              <a:rPr lang="en-HR" b="1" dirty="0">
                <a:solidFill>
                  <a:schemeClr val="tx1"/>
                </a:solidFill>
              </a:rPr>
              <a:t>ruda</a:t>
            </a:r>
            <a:r>
              <a:rPr lang="en-HR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HR" dirty="0">
                <a:solidFill>
                  <a:schemeClr val="tx1"/>
                </a:solidFill>
              </a:rPr>
              <a:t>Većina metala u čistom stanju ima loša mehanička svojstva. Radi </a:t>
            </a:r>
            <a:r>
              <a:rPr lang="en-HR" b="1" dirty="0">
                <a:solidFill>
                  <a:schemeClr val="tx1"/>
                </a:solidFill>
              </a:rPr>
              <a:t>poboljšanja svojstava</a:t>
            </a:r>
            <a:r>
              <a:rPr lang="en-HR" dirty="0">
                <a:solidFill>
                  <a:schemeClr val="tx1"/>
                </a:solidFill>
              </a:rPr>
              <a:t> metali se miješaju s drugim metalima ili nem</a:t>
            </a:r>
            <a:r>
              <a:rPr lang="hr-HR" dirty="0">
                <a:solidFill>
                  <a:schemeClr val="tx1"/>
                </a:solidFill>
              </a:rPr>
              <a:t>e</a:t>
            </a:r>
            <a:r>
              <a:rPr lang="en-HR" dirty="0">
                <a:solidFill>
                  <a:schemeClr val="tx1"/>
                </a:solidFill>
              </a:rPr>
              <a:t>talima te tako nastaju </a:t>
            </a:r>
            <a:r>
              <a:rPr lang="en-HR" b="1" dirty="0">
                <a:solidFill>
                  <a:schemeClr val="tx1"/>
                </a:solidFill>
              </a:rPr>
              <a:t>legure</a:t>
            </a:r>
            <a:r>
              <a:rPr lang="en-HR" dirty="0">
                <a:solidFill>
                  <a:schemeClr val="tx1"/>
                </a:solidFill>
              </a:rPr>
              <a:t> ili </a:t>
            </a:r>
            <a:r>
              <a:rPr lang="en-HR" b="1" dirty="0">
                <a:solidFill>
                  <a:schemeClr val="tx1"/>
                </a:solidFill>
              </a:rPr>
              <a:t>slitine</a:t>
            </a:r>
            <a:r>
              <a:rPr lang="en-HR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HR" dirty="0">
                <a:solidFill>
                  <a:schemeClr val="tx1"/>
                </a:solidFill>
              </a:rPr>
              <a:t>Najčešće se rabe </a:t>
            </a:r>
            <a:r>
              <a:rPr lang="en-HR" b="1" dirty="0">
                <a:solidFill>
                  <a:schemeClr val="tx1"/>
                </a:solidFill>
              </a:rPr>
              <a:t>legure</a:t>
            </a:r>
            <a:r>
              <a:rPr lang="en-HR" dirty="0">
                <a:solidFill>
                  <a:schemeClr val="tx1"/>
                </a:solidFill>
              </a:rPr>
              <a:t>:</a:t>
            </a:r>
            <a:br>
              <a:rPr lang="hr-HR" dirty="0">
                <a:solidFill>
                  <a:schemeClr val="tx1"/>
                </a:solidFill>
              </a:rPr>
            </a:br>
            <a:r>
              <a:rPr lang="hr-HR" dirty="0">
                <a:solidFill>
                  <a:schemeClr val="tx1"/>
                </a:solidFill>
              </a:rPr>
              <a:t>- </a:t>
            </a:r>
            <a:r>
              <a:rPr lang="en-HR" b="1" dirty="0">
                <a:solidFill>
                  <a:schemeClr val="tx1"/>
                </a:solidFill>
              </a:rPr>
              <a:t>bronca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en-HR" dirty="0">
                <a:solidFill>
                  <a:schemeClr val="tx1"/>
                </a:solidFill>
              </a:rPr>
              <a:t>(smjesa bakra </a:t>
            </a:r>
            <a:r>
              <a:rPr lang="hr-HR" dirty="0">
                <a:solidFill>
                  <a:schemeClr val="tx1"/>
                </a:solidFill>
              </a:rPr>
              <a:t>i</a:t>
            </a:r>
            <a:r>
              <a:rPr lang="en-HR" dirty="0">
                <a:solidFill>
                  <a:schemeClr val="tx1"/>
                </a:solidFill>
              </a:rPr>
              <a:t> kositra)</a:t>
            </a:r>
            <a:br>
              <a:rPr lang="hr-HR" dirty="0">
                <a:solidFill>
                  <a:schemeClr val="tx1"/>
                </a:solidFill>
              </a:rPr>
            </a:br>
            <a:r>
              <a:rPr lang="hr-HR" dirty="0">
                <a:solidFill>
                  <a:schemeClr val="tx1"/>
                </a:solidFill>
              </a:rPr>
              <a:t>- </a:t>
            </a:r>
            <a:r>
              <a:rPr lang="en-HR" dirty="0">
                <a:solidFill>
                  <a:schemeClr val="tx1"/>
                </a:solidFill>
              </a:rPr>
              <a:t>mjed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en-HR" dirty="0">
                <a:solidFill>
                  <a:schemeClr val="tx1"/>
                </a:solidFill>
              </a:rPr>
              <a:t>(smjesa bakra </a:t>
            </a:r>
            <a:r>
              <a:rPr lang="hr-HR" dirty="0">
                <a:solidFill>
                  <a:schemeClr val="tx1"/>
                </a:solidFill>
              </a:rPr>
              <a:t>i </a:t>
            </a:r>
            <a:r>
              <a:rPr lang="en-HR" dirty="0">
                <a:solidFill>
                  <a:schemeClr val="tx1"/>
                </a:solidFill>
              </a:rPr>
              <a:t>cinka)</a:t>
            </a:r>
            <a:br>
              <a:rPr lang="hr-HR" dirty="0">
                <a:solidFill>
                  <a:schemeClr val="tx1"/>
                </a:solidFill>
              </a:rPr>
            </a:br>
            <a:r>
              <a:rPr lang="hr-HR" dirty="0">
                <a:solidFill>
                  <a:schemeClr val="tx1"/>
                </a:solidFill>
              </a:rPr>
              <a:t>- </a:t>
            </a:r>
            <a:r>
              <a:rPr lang="en-HR" dirty="0">
                <a:solidFill>
                  <a:schemeClr val="tx1"/>
                </a:solidFill>
              </a:rPr>
              <a:t>legura za meko lemljenje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en-HR" dirty="0">
                <a:solidFill>
                  <a:schemeClr val="tx1"/>
                </a:solidFill>
              </a:rPr>
              <a:t>(smjesa olova </a:t>
            </a:r>
            <a:r>
              <a:rPr lang="hr-HR" dirty="0">
                <a:solidFill>
                  <a:schemeClr val="tx1"/>
                </a:solidFill>
              </a:rPr>
              <a:t>i</a:t>
            </a:r>
            <a:r>
              <a:rPr lang="en-HR" dirty="0">
                <a:solidFill>
                  <a:schemeClr val="tx1"/>
                </a:solidFill>
              </a:rPr>
              <a:t> kositra)</a:t>
            </a:r>
            <a:br>
              <a:rPr lang="hr-HR" dirty="0">
                <a:solidFill>
                  <a:schemeClr val="tx1"/>
                </a:solidFill>
              </a:rPr>
            </a:br>
            <a:r>
              <a:rPr lang="hr-HR" dirty="0">
                <a:solidFill>
                  <a:schemeClr val="tx1"/>
                </a:solidFill>
              </a:rPr>
              <a:t>- </a:t>
            </a:r>
            <a:r>
              <a:rPr lang="en-HR" b="1" dirty="0">
                <a:solidFill>
                  <a:schemeClr val="tx1"/>
                </a:solidFill>
              </a:rPr>
              <a:t>čelik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en-HR" dirty="0">
                <a:solidFill>
                  <a:schemeClr val="tx1"/>
                </a:solidFill>
              </a:rPr>
              <a:t>(željezo sa smanjenom količinom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en-HR" dirty="0">
                <a:solidFill>
                  <a:schemeClr val="tx1"/>
                </a:solidFill>
              </a:rPr>
              <a:t>ugljika</a:t>
            </a:r>
            <a:br>
              <a:rPr lang="hr-HR" dirty="0">
                <a:solidFill>
                  <a:schemeClr val="tx1"/>
                </a:solidFill>
              </a:rPr>
            </a:br>
            <a:r>
              <a:rPr lang="hr-HR" dirty="0">
                <a:solidFill>
                  <a:schemeClr val="tx1"/>
                </a:solidFill>
              </a:rPr>
              <a:t>   </a:t>
            </a:r>
            <a:r>
              <a:rPr lang="en-HR" dirty="0">
                <a:solidFill>
                  <a:schemeClr val="tx1"/>
                </a:solidFill>
              </a:rPr>
              <a:t>ispod 2 posto</a:t>
            </a:r>
            <a:r>
              <a:rPr lang="hr-HR" dirty="0">
                <a:solidFill>
                  <a:schemeClr val="tx1"/>
                </a:solidFill>
              </a:rPr>
              <a:t> i drugim elementima)</a:t>
            </a:r>
            <a:r>
              <a:rPr lang="en-HR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648856" y="766029"/>
            <a:ext cx="2256759" cy="3012890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8150088" y="3383748"/>
            <a:ext cx="1398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000" i="1" dirty="0"/>
              <a:t>Proizvodi</a:t>
            </a:r>
            <a:br>
              <a:rPr lang="hr-HR" sz="2000" i="1" dirty="0"/>
            </a:br>
            <a:r>
              <a:rPr lang="hr-HR" sz="2000" i="1" dirty="0"/>
              <a:t>izrađeni</a:t>
            </a:r>
            <a:br>
              <a:rPr lang="hr-HR" sz="2000" i="1" dirty="0"/>
            </a:br>
            <a:r>
              <a:rPr lang="hr-HR" sz="2000" i="1" dirty="0"/>
              <a:t>od legura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4391" y="4409876"/>
            <a:ext cx="1914100" cy="19141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5"/>
          <a:srcRect l="11268" r="12119"/>
          <a:stretch/>
        </p:blipFill>
        <p:spPr>
          <a:xfrm>
            <a:off x="9648856" y="4066005"/>
            <a:ext cx="2256759" cy="220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7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91E4C-C422-1F4F-858F-D0BC1ED4A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365795"/>
            <a:ext cx="7707135" cy="1320800"/>
          </a:xfrm>
        </p:spPr>
        <p:txBody>
          <a:bodyPr>
            <a:normAutofit/>
          </a:bodyPr>
          <a:lstStyle/>
          <a:p>
            <a:r>
              <a:rPr lang="en-HR" sz="4400" dirty="0"/>
              <a:t>Metalurgija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209F9-1ECE-A046-816A-241C8FCAB6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3254" y="1270000"/>
            <a:ext cx="5448692" cy="3880772"/>
          </a:xfrm>
        </p:spPr>
        <p:txBody>
          <a:bodyPr>
            <a:normAutofit/>
          </a:bodyPr>
          <a:lstStyle/>
          <a:p>
            <a:r>
              <a:rPr lang="en-HR" b="1" dirty="0">
                <a:solidFill>
                  <a:schemeClr val="tx1"/>
                </a:solidFill>
              </a:rPr>
              <a:t>Metalurgija</a:t>
            </a:r>
            <a:r>
              <a:rPr lang="en-HR" dirty="0">
                <a:solidFill>
                  <a:schemeClr val="tx1"/>
                </a:solidFill>
              </a:rPr>
              <a:t> je znanost koja se bavi proizvodnjom metala iz ruda.</a:t>
            </a:r>
          </a:p>
          <a:p>
            <a:r>
              <a:rPr lang="en-HR" dirty="0">
                <a:solidFill>
                  <a:schemeClr val="tx1"/>
                </a:solidFill>
              </a:rPr>
              <a:t>Prema vrsti metala metalurgija se dijeli u dvije skupine:</a:t>
            </a:r>
            <a:br>
              <a:rPr lang="hr-HR" dirty="0">
                <a:solidFill>
                  <a:schemeClr val="tx1"/>
                </a:solidFill>
              </a:rPr>
            </a:br>
            <a:r>
              <a:rPr lang="hr-HR" dirty="0">
                <a:solidFill>
                  <a:schemeClr val="tx1"/>
                </a:solidFill>
              </a:rPr>
              <a:t>- </a:t>
            </a:r>
            <a:r>
              <a:rPr lang="en-HR" b="1" dirty="0">
                <a:solidFill>
                  <a:schemeClr val="tx1"/>
                </a:solidFill>
              </a:rPr>
              <a:t>crna</a:t>
            </a:r>
            <a:r>
              <a:rPr lang="en-HR" dirty="0">
                <a:solidFill>
                  <a:schemeClr val="tx1"/>
                </a:solidFill>
              </a:rPr>
              <a:t> metalurgija</a:t>
            </a:r>
            <a:br>
              <a:rPr lang="hr-HR" dirty="0">
                <a:solidFill>
                  <a:schemeClr val="tx1"/>
                </a:solidFill>
              </a:rPr>
            </a:br>
            <a:r>
              <a:rPr lang="hr-HR" dirty="0">
                <a:solidFill>
                  <a:schemeClr val="tx1"/>
                </a:solidFill>
              </a:rPr>
              <a:t>- </a:t>
            </a:r>
            <a:r>
              <a:rPr lang="en-HR" b="1" dirty="0">
                <a:solidFill>
                  <a:schemeClr val="tx1"/>
                </a:solidFill>
              </a:rPr>
              <a:t>obojena</a:t>
            </a:r>
            <a:r>
              <a:rPr lang="en-HR" dirty="0">
                <a:solidFill>
                  <a:schemeClr val="tx1"/>
                </a:solidFill>
              </a:rPr>
              <a:t> metalurgija.</a:t>
            </a:r>
          </a:p>
          <a:p>
            <a:endParaRPr lang="en-HR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AF8905-E4B1-3D42-A656-4A4394816586}"/>
              </a:ext>
            </a:extLst>
          </p:cNvPr>
          <p:cNvSpPr txBox="1"/>
          <p:nvPr/>
        </p:nvSpPr>
        <p:spPr>
          <a:xfrm>
            <a:off x="6610682" y="2977055"/>
            <a:ext cx="418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/>
              <a:t>L</a:t>
            </a:r>
            <a:r>
              <a:rPr lang="en-US" sz="2000" i="1" dirty="0" err="1"/>
              <a:t>jevaonica</a:t>
            </a:r>
            <a:r>
              <a:rPr lang="en-US" sz="2000" i="1" dirty="0"/>
              <a:t> </a:t>
            </a:r>
            <a:r>
              <a:rPr lang="en-US" sz="2000" i="1" dirty="0" err="1"/>
              <a:t>aluminij</a:t>
            </a:r>
            <a:r>
              <a:rPr lang="hr-HR" sz="2000" i="1" dirty="0"/>
              <a:t>a</a:t>
            </a:r>
            <a:endParaRPr lang="en-HR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B8A7BF-DE05-BF45-A534-E2303F3D2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753" y="3748084"/>
            <a:ext cx="4683560" cy="30325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3FD6C9-1CCF-1545-8C24-87B872FB5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683" y="3743803"/>
            <a:ext cx="4184036" cy="3036801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4DCBDF6-EA7C-BB47-B77B-C45BC50263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610682" y="333812"/>
            <a:ext cx="4184035" cy="2718659"/>
          </a:xfrm>
        </p:spPr>
      </p:pic>
    </p:spTree>
    <p:extLst>
      <p:ext uri="{BB962C8B-B14F-4D97-AF65-F5344CB8AC3E}">
        <p14:creationId xmlns:p14="http://schemas.microsoft.com/office/powerpoint/2010/main" val="176092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9B6F5-BE00-0C4B-B712-45E84DE2D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52438"/>
            <a:ext cx="7879543" cy="1320800"/>
          </a:xfrm>
        </p:spPr>
        <p:txBody>
          <a:bodyPr>
            <a:normAutofit/>
          </a:bodyPr>
          <a:lstStyle/>
          <a:p>
            <a:r>
              <a:rPr lang="en-HR" sz="4400" dirty="0"/>
              <a:t>C</a:t>
            </a:r>
            <a:r>
              <a:rPr lang="en-US" sz="4400" dirty="0"/>
              <a:t>r</a:t>
            </a:r>
            <a:r>
              <a:rPr lang="en-HR" sz="4400" dirty="0"/>
              <a:t>na metalurgija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8A86B-92CD-4E49-AA3C-796BAB28B9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9240" y="1396182"/>
            <a:ext cx="4036720" cy="54618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HR" dirty="0">
                <a:solidFill>
                  <a:schemeClr val="tx1"/>
                </a:solidFill>
              </a:rPr>
              <a:t>Crna metalurgija proučava postupke prerade </a:t>
            </a:r>
            <a:r>
              <a:rPr lang="hr-HR" dirty="0">
                <a:solidFill>
                  <a:schemeClr val="tx1"/>
                </a:solidFill>
              </a:rPr>
              <a:t>i</a:t>
            </a:r>
            <a:r>
              <a:rPr lang="en-HR" dirty="0">
                <a:solidFill>
                  <a:schemeClr val="tx1"/>
                </a:solidFill>
              </a:rPr>
              <a:t> primjene </a:t>
            </a:r>
            <a:r>
              <a:rPr lang="en-HR" b="1" dirty="0">
                <a:solidFill>
                  <a:schemeClr val="tx1"/>
                </a:solidFill>
              </a:rPr>
              <a:t>željeza</a:t>
            </a:r>
            <a:r>
              <a:rPr lang="en-HR" dirty="0">
                <a:solidFill>
                  <a:schemeClr val="tx1"/>
                </a:solidFill>
              </a:rPr>
              <a:t> i </a:t>
            </a:r>
            <a:r>
              <a:rPr lang="en-HR" b="1" dirty="0">
                <a:solidFill>
                  <a:schemeClr val="tx1"/>
                </a:solidFill>
              </a:rPr>
              <a:t>legura željeza</a:t>
            </a:r>
            <a:r>
              <a:rPr lang="en-HR" dirty="0">
                <a:solidFill>
                  <a:schemeClr val="tx1"/>
                </a:solidFill>
              </a:rPr>
              <a:t>. </a:t>
            </a:r>
          </a:p>
          <a:p>
            <a:r>
              <a:rPr lang="en-HR" dirty="0">
                <a:solidFill>
                  <a:schemeClr val="tx1"/>
                </a:solidFill>
              </a:rPr>
              <a:t>Preradom </a:t>
            </a:r>
            <a:r>
              <a:rPr lang="en-HR" b="1" dirty="0">
                <a:solidFill>
                  <a:schemeClr val="tx1"/>
                </a:solidFill>
              </a:rPr>
              <a:t>željeznih ruda</a:t>
            </a:r>
            <a:r>
              <a:rPr lang="hr-HR" b="1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(</a:t>
            </a:r>
            <a:r>
              <a:rPr lang="en-HR" dirty="0">
                <a:solidFill>
                  <a:schemeClr val="tx1"/>
                </a:solidFill>
              </a:rPr>
              <a:t>najčešće hematita </a:t>
            </a:r>
            <a:r>
              <a:rPr lang="hr-HR" dirty="0">
                <a:solidFill>
                  <a:schemeClr val="tx1"/>
                </a:solidFill>
              </a:rPr>
              <a:t>i</a:t>
            </a:r>
            <a:r>
              <a:rPr lang="en-HR" dirty="0">
                <a:solidFill>
                  <a:schemeClr val="tx1"/>
                </a:solidFill>
              </a:rPr>
              <a:t> magnetita</a:t>
            </a:r>
            <a:r>
              <a:rPr lang="hr-HR" dirty="0">
                <a:solidFill>
                  <a:schemeClr val="tx1"/>
                </a:solidFill>
              </a:rPr>
              <a:t>)</a:t>
            </a:r>
            <a:r>
              <a:rPr lang="en-HR" dirty="0">
                <a:solidFill>
                  <a:schemeClr val="tx1"/>
                </a:solidFill>
              </a:rPr>
              <a:t> u </a:t>
            </a:r>
            <a:r>
              <a:rPr lang="en-HR" b="1" dirty="0">
                <a:solidFill>
                  <a:schemeClr val="tx1"/>
                </a:solidFill>
              </a:rPr>
              <a:t>visokim pećima</a:t>
            </a:r>
            <a:r>
              <a:rPr lang="en-HR" dirty="0">
                <a:solidFill>
                  <a:schemeClr val="tx1"/>
                </a:solidFill>
              </a:rPr>
              <a:t>, proizvodi se </a:t>
            </a:r>
            <a:r>
              <a:rPr lang="en-HR" b="1" dirty="0">
                <a:solidFill>
                  <a:schemeClr val="tx1"/>
                </a:solidFill>
              </a:rPr>
              <a:t>sirovo željezo</a:t>
            </a:r>
            <a:r>
              <a:rPr lang="en-HR" dirty="0">
                <a:solidFill>
                  <a:schemeClr val="tx1"/>
                </a:solidFill>
              </a:rPr>
              <a:t>. </a:t>
            </a:r>
          </a:p>
          <a:p>
            <a:r>
              <a:rPr lang="en-HR" b="1" dirty="0">
                <a:solidFill>
                  <a:schemeClr val="tx1"/>
                </a:solidFill>
              </a:rPr>
              <a:t>Sirovo željezo </a:t>
            </a:r>
            <a:r>
              <a:rPr lang="en-HR" dirty="0">
                <a:solidFill>
                  <a:schemeClr val="tx1"/>
                </a:solidFill>
              </a:rPr>
              <a:t>ne sastoji se isključivo od željeza nego sadržava </a:t>
            </a:r>
            <a:r>
              <a:rPr lang="hr-HR" dirty="0">
                <a:solidFill>
                  <a:schemeClr val="tx1"/>
                </a:solidFill>
              </a:rPr>
              <a:t>i</a:t>
            </a:r>
            <a:r>
              <a:rPr lang="en-HR" dirty="0">
                <a:solidFill>
                  <a:schemeClr val="tx1"/>
                </a:solidFill>
              </a:rPr>
              <a:t> druge spojeve koje se nazivama </a:t>
            </a:r>
            <a:r>
              <a:rPr lang="en-HR" b="1" dirty="0">
                <a:solidFill>
                  <a:schemeClr val="tx1"/>
                </a:solidFill>
              </a:rPr>
              <a:t>nečistoćama</a:t>
            </a:r>
            <a:r>
              <a:rPr lang="en-HR" dirty="0">
                <a:solidFill>
                  <a:schemeClr val="tx1"/>
                </a:solidFill>
              </a:rPr>
              <a:t>. </a:t>
            </a:r>
            <a:br>
              <a:rPr lang="hr-HR" dirty="0">
                <a:solidFill>
                  <a:schemeClr val="tx1"/>
                </a:solidFill>
              </a:rPr>
            </a:br>
            <a:r>
              <a:rPr lang="en-HR" dirty="0">
                <a:solidFill>
                  <a:schemeClr val="tx1"/>
                </a:solidFill>
              </a:rPr>
              <a:t>Stoga je </a:t>
            </a:r>
            <a:r>
              <a:rPr lang="en-HR" b="1" dirty="0">
                <a:solidFill>
                  <a:schemeClr val="tx1"/>
                </a:solidFill>
              </a:rPr>
              <a:t>nepogodno</a:t>
            </a:r>
            <a:r>
              <a:rPr lang="en-HR" dirty="0">
                <a:solidFill>
                  <a:schemeClr val="tx1"/>
                </a:solidFill>
              </a:rPr>
              <a:t> </a:t>
            </a:r>
            <a:r>
              <a:rPr lang="en-HR" b="1" dirty="0">
                <a:solidFill>
                  <a:schemeClr val="tx1"/>
                </a:solidFill>
              </a:rPr>
              <a:t>za</a:t>
            </a:r>
            <a:r>
              <a:rPr lang="en-HR" dirty="0">
                <a:solidFill>
                  <a:schemeClr val="tx1"/>
                </a:solidFill>
              </a:rPr>
              <a:t> obradu ili </a:t>
            </a:r>
            <a:r>
              <a:rPr lang="en-HR" b="1" dirty="0">
                <a:solidFill>
                  <a:schemeClr val="tx1"/>
                </a:solidFill>
              </a:rPr>
              <a:t>primjenu</a:t>
            </a:r>
            <a:r>
              <a:rPr lang="en-HR" dirty="0">
                <a:solidFill>
                  <a:schemeClr val="tx1"/>
                </a:solidFill>
              </a:rPr>
              <a:t> te </a:t>
            </a:r>
            <a:r>
              <a:rPr lang="en-HR" b="1" dirty="0">
                <a:solidFill>
                  <a:schemeClr val="tx1"/>
                </a:solidFill>
              </a:rPr>
              <a:t>se prerađuje </a:t>
            </a:r>
            <a:r>
              <a:rPr lang="en-HR" dirty="0">
                <a:solidFill>
                  <a:schemeClr val="tx1"/>
                </a:solidFill>
              </a:rPr>
              <a:t>kako bi se dobio </a:t>
            </a:r>
            <a:r>
              <a:rPr lang="en-HR" b="1" dirty="0">
                <a:solidFill>
                  <a:schemeClr val="tx1"/>
                </a:solidFill>
              </a:rPr>
              <a:t>čelik</a:t>
            </a:r>
            <a:r>
              <a:rPr lang="en-HR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i</a:t>
            </a:r>
            <a:r>
              <a:rPr lang="en-HR" dirty="0">
                <a:solidFill>
                  <a:schemeClr val="tx1"/>
                </a:solidFill>
              </a:rPr>
              <a:t> </a:t>
            </a:r>
            <a:r>
              <a:rPr lang="en-HR" b="1" dirty="0">
                <a:solidFill>
                  <a:schemeClr val="tx1"/>
                </a:solidFill>
              </a:rPr>
              <a:t>lijevano željezo</a:t>
            </a:r>
            <a:r>
              <a:rPr lang="hr-HR" dirty="0">
                <a:solidFill>
                  <a:schemeClr val="tx1"/>
                </a:solidFill>
              </a:rPr>
              <a:t>.</a:t>
            </a:r>
            <a:endParaRPr lang="en-HR" dirty="0">
              <a:solidFill>
                <a:schemeClr val="tx1"/>
              </a:solidFill>
            </a:endParaRP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47A8B1B4-F33C-4BE0-AE9D-558E03A49732}"/>
              </a:ext>
            </a:extLst>
          </p:cNvPr>
          <p:cNvGrpSpPr/>
          <p:nvPr/>
        </p:nvGrpSpPr>
        <p:grpSpPr>
          <a:xfrm>
            <a:off x="8285331" y="0"/>
            <a:ext cx="3434720" cy="1779639"/>
            <a:chOff x="7488731" y="1168354"/>
            <a:chExt cx="3434720" cy="1779639"/>
          </a:xfrm>
        </p:grpSpPr>
        <p:pic>
          <p:nvPicPr>
            <p:cNvPr id="7" name="Slika 6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7100" b="17662"/>
            <a:stretch/>
          </p:blipFill>
          <p:spPr>
            <a:xfrm>
              <a:off x="7488731" y="1168354"/>
              <a:ext cx="2768918" cy="1779639"/>
            </a:xfrm>
            <a:prstGeom prst="rect">
              <a:avLst/>
            </a:prstGeom>
          </p:spPr>
        </p:pic>
        <p:sp>
          <p:nvSpPr>
            <p:cNvPr id="8" name="TekstniOkvir 7"/>
            <p:cNvSpPr txBox="1"/>
            <p:nvPr/>
          </p:nvSpPr>
          <p:spPr>
            <a:xfrm>
              <a:off x="9394391" y="1325825"/>
              <a:ext cx="152906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2000" i="1" dirty="0"/>
                <a:t>Proizvod od lijevanog željeza</a:t>
              </a:r>
            </a:p>
          </p:txBody>
        </p:sp>
      </p:grpSp>
      <p:pic>
        <p:nvPicPr>
          <p:cNvPr id="18" name="Slika 17">
            <a:extLst>
              <a:ext uri="{FF2B5EF4-FFF2-40B4-BE49-F238E27FC236}">
                <a16:creationId xmlns:a16="http://schemas.microsoft.com/office/drawing/2014/main" id="{0DBBE669-D38D-469E-9F6D-F414B3C2EC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0958" b="11519"/>
          <a:stretch/>
        </p:blipFill>
        <p:spPr>
          <a:xfrm>
            <a:off x="5720940" y="1625572"/>
            <a:ext cx="5875881" cy="3260723"/>
          </a:xfrm>
          <a:prstGeom prst="rect">
            <a:avLst/>
          </a:prstGeom>
        </p:spPr>
      </p:pic>
      <p:sp>
        <p:nvSpPr>
          <p:cNvPr id="19" name="TekstniOkvir 18">
            <a:extLst>
              <a:ext uri="{FF2B5EF4-FFF2-40B4-BE49-F238E27FC236}">
                <a16:creationId xmlns:a16="http://schemas.microsoft.com/office/drawing/2014/main" id="{0CFE7057-9FD9-47E3-8275-B0B75FCA31E0}"/>
              </a:ext>
            </a:extLst>
          </p:cNvPr>
          <p:cNvSpPr txBox="1"/>
          <p:nvPr/>
        </p:nvSpPr>
        <p:spPr>
          <a:xfrm>
            <a:off x="5289756" y="4956030"/>
            <a:ext cx="6577780" cy="1761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r-HR" sz="2000" b="1" dirty="0"/>
              <a:t>Čelik</a:t>
            </a:r>
            <a:r>
              <a:rPr lang="hr-HR" sz="2000" dirty="0"/>
              <a:t> je legura željeza (ima ga </a:t>
            </a:r>
            <a:r>
              <a:rPr lang="hr-HR" sz="2000" b="1" dirty="0"/>
              <a:t>najviše</a:t>
            </a:r>
            <a:r>
              <a:rPr lang="hr-HR" sz="2000" dirty="0"/>
              <a:t>). Obavezan sastojak čelika je i </a:t>
            </a:r>
            <a:r>
              <a:rPr lang="hr-HR" sz="2000" b="1" dirty="0"/>
              <a:t>ugljik</a:t>
            </a:r>
            <a:r>
              <a:rPr lang="hr-HR" sz="2000" dirty="0"/>
              <a:t>, ali ga mora biti </a:t>
            </a:r>
            <a:r>
              <a:rPr lang="hr-HR" sz="2000" b="1" dirty="0"/>
              <a:t>manje od 2%.</a:t>
            </a:r>
          </a:p>
          <a:p>
            <a:pPr marL="355600">
              <a:lnSpc>
                <a:spcPct val="110000"/>
              </a:lnSpc>
            </a:pPr>
            <a:r>
              <a:rPr lang="hr-HR" sz="2000" dirty="0"/>
              <a:t>Željezu i ugljiku dodaju se i drugi kemijski elementi, ovisno kakvo </a:t>
            </a:r>
            <a:r>
              <a:rPr lang="hr-HR" sz="2000" b="1" dirty="0"/>
              <a:t>svojstvo</a:t>
            </a:r>
            <a:r>
              <a:rPr lang="hr-HR" sz="2000" dirty="0"/>
              <a:t> čelika želimo dobiti. Tako čelik s </a:t>
            </a:r>
            <a:r>
              <a:rPr lang="hr-HR" sz="2000" b="1" dirty="0"/>
              <a:t>više od 13% kroma ne hrđa</a:t>
            </a:r>
            <a:r>
              <a:rPr lang="hr-HR" sz="2000" dirty="0"/>
              <a:t> - </a:t>
            </a:r>
            <a:r>
              <a:rPr lang="hr-HR" sz="2000" b="1" dirty="0"/>
              <a:t>nehrđajući čelik (</a:t>
            </a:r>
            <a:r>
              <a:rPr lang="hr-HR" sz="2000" b="1" dirty="0" err="1"/>
              <a:t>inoks</a:t>
            </a:r>
            <a:r>
              <a:rPr lang="hr-HR" sz="2000" b="1" dirty="0"/>
              <a:t>)</a:t>
            </a:r>
            <a:r>
              <a:rPr lang="hr-HR" sz="2000" dirty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4520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E2F2C-9CA7-B943-94DF-1BC67F29B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736" y="546894"/>
            <a:ext cx="7886265" cy="1320800"/>
          </a:xfrm>
        </p:spPr>
        <p:txBody>
          <a:bodyPr>
            <a:normAutofit/>
          </a:bodyPr>
          <a:lstStyle/>
          <a:p>
            <a:r>
              <a:rPr lang="en-HR" sz="4400" dirty="0"/>
              <a:t>Obojena metalurgija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BD3DA-CF2A-5A46-A637-036E8C324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3508" y="1924876"/>
            <a:ext cx="3913646" cy="47117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HR" sz="2200" dirty="0">
                <a:solidFill>
                  <a:schemeClr val="tx1"/>
                </a:solidFill>
              </a:rPr>
              <a:t>Proučavanjem prerade </a:t>
            </a:r>
            <a:r>
              <a:rPr lang="hr-HR" sz="2200" dirty="0">
                <a:solidFill>
                  <a:schemeClr val="tx1"/>
                </a:solidFill>
              </a:rPr>
              <a:t>i</a:t>
            </a:r>
            <a:r>
              <a:rPr lang="en-HR" sz="2200" dirty="0">
                <a:solidFill>
                  <a:schemeClr val="tx1"/>
                </a:solidFill>
              </a:rPr>
              <a:t> primjene obojenih metala bavi se obojena metalurgija. </a:t>
            </a:r>
            <a:endParaRPr lang="hr-HR" sz="2200" dirty="0">
              <a:solidFill>
                <a:schemeClr val="tx1"/>
              </a:solidFill>
            </a:endParaRPr>
          </a:p>
          <a:p>
            <a:endParaRPr lang="hr-HR" sz="2200" dirty="0">
              <a:solidFill>
                <a:schemeClr val="tx1"/>
              </a:solidFill>
            </a:endParaRPr>
          </a:p>
          <a:p>
            <a:r>
              <a:rPr lang="en-HR" sz="2200" dirty="0">
                <a:solidFill>
                  <a:schemeClr val="tx1"/>
                </a:solidFill>
              </a:rPr>
              <a:t>Obojene metale dijelimo na</a:t>
            </a:r>
            <a:r>
              <a:rPr lang="hr-HR" sz="2200" dirty="0">
                <a:solidFill>
                  <a:schemeClr val="tx1"/>
                </a:solidFill>
              </a:rPr>
              <a:t>:</a:t>
            </a:r>
          </a:p>
          <a:p>
            <a:pPr marL="432000"/>
            <a:r>
              <a:rPr lang="en-HR" sz="2200" b="1" dirty="0">
                <a:solidFill>
                  <a:schemeClr val="tx1"/>
                </a:solidFill>
              </a:rPr>
              <a:t>teške</a:t>
            </a:r>
            <a:r>
              <a:rPr lang="hr-HR" sz="2200" dirty="0">
                <a:solidFill>
                  <a:schemeClr val="tx1"/>
                </a:solidFill>
              </a:rPr>
              <a:t> </a:t>
            </a:r>
            <a:r>
              <a:rPr lang="en-HR" sz="2200" dirty="0">
                <a:solidFill>
                  <a:schemeClr val="tx1"/>
                </a:solidFill>
              </a:rPr>
              <a:t>(olovo, bakar, cink…)</a:t>
            </a:r>
            <a:endParaRPr lang="hr-HR" sz="2200" dirty="0">
              <a:solidFill>
                <a:schemeClr val="tx1"/>
              </a:solidFill>
            </a:endParaRPr>
          </a:p>
          <a:p>
            <a:pPr marL="432000"/>
            <a:r>
              <a:rPr lang="en-HR" sz="2200" b="1" dirty="0">
                <a:solidFill>
                  <a:schemeClr val="tx1"/>
                </a:solidFill>
              </a:rPr>
              <a:t>lake</a:t>
            </a:r>
            <a:r>
              <a:rPr lang="hr-HR" sz="2200" dirty="0">
                <a:solidFill>
                  <a:schemeClr val="tx1"/>
                </a:solidFill>
              </a:rPr>
              <a:t> </a:t>
            </a:r>
            <a:r>
              <a:rPr lang="en-HR" sz="2200" dirty="0">
                <a:solidFill>
                  <a:schemeClr val="tx1"/>
                </a:solidFill>
              </a:rPr>
              <a:t>(aluminij, magnezij, titan…)</a:t>
            </a:r>
            <a:endParaRPr lang="hr-HR" sz="2200" dirty="0">
              <a:solidFill>
                <a:schemeClr val="tx1"/>
              </a:solidFill>
            </a:endParaRPr>
          </a:p>
          <a:p>
            <a:pPr marL="432000"/>
            <a:r>
              <a:rPr lang="en-HR" sz="2200" b="1" dirty="0">
                <a:solidFill>
                  <a:schemeClr val="tx1"/>
                </a:solidFill>
              </a:rPr>
              <a:t>plemenite</a:t>
            </a:r>
            <a:r>
              <a:rPr lang="en-HR" sz="2200" dirty="0">
                <a:solidFill>
                  <a:schemeClr val="tx1"/>
                </a:solidFill>
              </a:rPr>
              <a:t> obojene metale</a:t>
            </a:r>
            <a:r>
              <a:rPr lang="hr-HR" sz="2200" dirty="0">
                <a:solidFill>
                  <a:schemeClr val="tx1"/>
                </a:solidFill>
              </a:rPr>
              <a:t> </a:t>
            </a:r>
            <a:r>
              <a:rPr lang="en-HR" sz="2200" dirty="0">
                <a:solidFill>
                  <a:schemeClr val="tx1"/>
                </a:solidFill>
              </a:rPr>
              <a:t>(zlato, srebro, platina…)</a:t>
            </a:r>
          </a:p>
          <a:p>
            <a:endParaRPr lang="en-HR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C8B5EA-2413-2042-BBC7-D9C0E88C3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18137" y="3271100"/>
            <a:ext cx="3090174" cy="4962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i="1" dirty="0"/>
              <a:t>Proizvodi od obojenih metala</a:t>
            </a:r>
            <a:endParaRPr lang="en-HR" i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678" y="1924876"/>
            <a:ext cx="2993064" cy="224190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3066" y="3772727"/>
            <a:ext cx="2863931" cy="286393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3754" y="4386613"/>
            <a:ext cx="3389312" cy="2255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268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53CC-5C0D-B446-B34C-7918644F8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508" y="364753"/>
            <a:ext cx="7503159" cy="1020606"/>
          </a:xfrm>
        </p:spPr>
        <p:txBody>
          <a:bodyPr>
            <a:normAutofit/>
          </a:bodyPr>
          <a:lstStyle/>
          <a:p>
            <a:r>
              <a:rPr lang="en-HR" sz="4400" dirty="0"/>
              <a:t>Svojstva metala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9C1A3-3410-9347-AC24-BEF1F409F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3506" y="1443038"/>
            <a:ext cx="4909729" cy="5350403"/>
          </a:xfrm>
        </p:spPr>
        <p:txBody>
          <a:bodyPr>
            <a:normAutofit fontScale="92500" lnSpcReduction="10000"/>
          </a:bodyPr>
          <a:lstStyle/>
          <a:p>
            <a:pPr marL="0" indent="0">
              <a:buSzPct val="88000"/>
              <a:buNone/>
            </a:pPr>
            <a:r>
              <a:rPr lang="en-HR" b="1" dirty="0">
                <a:solidFill>
                  <a:schemeClr val="tx1"/>
                </a:solidFill>
              </a:rPr>
              <a:t>Svojstva metala </a:t>
            </a:r>
            <a:r>
              <a:rPr lang="hr-HR" b="1" dirty="0">
                <a:solidFill>
                  <a:schemeClr val="tx1"/>
                </a:solidFill>
              </a:rPr>
              <a:t>- </a:t>
            </a:r>
            <a:r>
              <a:rPr lang="en-HR" b="1" dirty="0">
                <a:solidFill>
                  <a:schemeClr val="tx1"/>
                </a:solidFill>
              </a:rPr>
              <a:t>skupin</a:t>
            </a:r>
            <a:r>
              <a:rPr lang="hr-HR" b="1" dirty="0">
                <a:solidFill>
                  <a:schemeClr val="tx1"/>
                </a:solidFill>
              </a:rPr>
              <a:t>e</a:t>
            </a:r>
            <a:r>
              <a:rPr lang="en-HR" dirty="0">
                <a:solidFill>
                  <a:schemeClr val="tx1"/>
                </a:solidFill>
              </a:rPr>
              <a:t>: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HR" dirty="0">
                <a:solidFill>
                  <a:schemeClr val="tx1"/>
                </a:solidFill>
              </a:rPr>
              <a:t>fizikalna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k</a:t>
            </a:r>
            <a:r>
              <a:rPr lang="en-HR" dirty="0">
                <a:solidFill>
                  <a:schemeClr val="tx1"/>
                </a:solidFill>
              </a:rPr>
              <a:t>emijska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</a:t>
            </a:r>
            <a:r>
              <a:rPr lang="en-HR" dirty="0">
                <a:solidFill>
                  <a:schemeClr val="tx1"/>
                </a:solidFill>
              </a:rPr>
              <a:t>ehanička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HR" dirty="0">
                <a:solidFill>
                  <a:schemeClr val="tx1"/>
                </a:solidFill>
              </a:rPr>
              <a:t>hnološka</a:t>
            </a:r>
            <a:endParaRPr lang="hr-H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HR" dirty="0">
              <a:solidFill>
                <a:schemeClr val="tx1"/>
              </a:solidFill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hr-HR" sz="3200" dirty="0">
                <a:solidFill>
                  <a:schemeClr val="tx1"/>
                </a:solidFill>
                <a:latin typeface="Impact" panose="020B0806030902050204"/>
              </a:rPr>
              <a:t>FIZIKALNA</a:t>
            </a:r>
            <a:r>
              <a:rPr lang="en-HR" sz="3200" dirty="0">
                <a:solidFill>
                  <a:schemeClr val="tx1"/>
                </a:solidFill>
                <a:latin typeface="Impact" panose="020B0806030902050204"/>
              </a:rPr>
              <a:t> SVOJSTVA</a:t>
            </a:r>
          </a:p>
          <a:p>
            <a:r>
              <a:rPr lang="en-HR" b="1" dirty="0">
                <a:solidFill>
                  <a:schemeClr val="tx1"/>
                </a:solidFill>
              </a:rPr>
              <a:t>dobra vodljivost </a:t>
            </a:r>
            <a:r>
              <a:rPr lang="en-HR" dirty="0">
                <a:solidFill>
                  <a:schemeClr val="tx1"/>
                </a:solidFill>
              </a:rPr>
              <a:t>električne </a:t>
            </a:r>
            <a:r>
              <a:rPr lang="en-HR" b="1" dirty="0">
                <a:solidFill>
                  <a:schemeClr val="tx1"/>
                </a:solidFill>
              </a:rPr>
              <a:t>struje</a:t>
            </a:r>
            <a:r>
              <a:rPr lang="en-HR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(</a:t>
            </a:r>
            <a:r>
              <a:rPr lang="hr-HR" b="1" dirty="0">
                <a:solidFill>
                  <a:schemeClr val="tx1"/>
                </a:solidFill>
              </a:rPr>
              <a:t>srebro</a:t>
            </a:r>
            <a:r>
              <a:rPr lang="hr-HR" dirty="0">
                <a:solidFill>
                  <a:schemeClr val="tx1"/>
                </a:solidFill>
              </a:rPr>
              <a:t> je najbolji vodič, ali se najviše koristi </a:t>
            </a:r>
            <a:r>
              <a:rPr lang="hr-HR" b="1" dirty="0">
                <a:solidFill>
                  <a:schemeClr val="tx1"/>
                </a:solidFill>
              </a:rPr>
              <a:t>bakar</a:t>
            </a:r>
            <a:r>
              <a:rPr lang="hr-HR" dirty="0">
                <a:solidFill>
                  <a:schemeClr val="tx1"/>
                </a:solidFill>
              </a:rPr>
              <a:t> i </a:t>
            </a:r>
            <a:r>
              <a:rPr lang="hr-HR" b="1" dirty="0">
                <a:solidFill>
                  <a:schemeClr val="tx1"/>
                </a:solidFill>
              </a:rPr>
              <a:t>aluminij</a:t>
            </a:r>
            <a:r>
              <a:rPr lang="hr-HR" dirty="0">
                <a:solidFill>
                  <a:schemeClr val="tx1"/>
                </a:solidFill>
              </a:rPr>
              <a:t>)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HR" dirty="0">
                <a:solidFill>
                  <a:schemeClr val="tx1"/>
                </a:solidFill>
              </a:rPr>
              <a:t> </a:t>
            </a:r>
            <a:r>
              <a:rPr lang="en-HR" b="1" dirty="0">
                <a:solidFill>
                  <a:schemeClr val="tx1"/>
                </a:solidFill>
              </a:rPr>
              <a:t>topline</a:t>
            </a:r>
            <a:endParaRPr lang="hr-HR" b="1" dirty="0">
              <a:solidFill>
                <a:schemeClr val="tx1"/>
              </a:solidFill>
            </a:endParaRPr>
          </a:p>
          <a:p>
            <a:r>
              <a:rPr lang="en-HR" b="1" dirty="0">
                <a:solidFill>
                  <a:schemeClr val="tx1"/>
                </a:solidFill>
              </a:rPr>
              <a:t>velika gustoća</a:t>
            </a:r>
            <a:r>
              <a:rPr lang="hr-HR" b="1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u odnosu na druge materijale</a:t>
            </a:r>
          </a:p>
          <a:p>
            <a:r>
              <a:rPr lang="en-HR" b="1" dirty="0">
                <a:solidFill>
                  <a:schemeClr val="tx1"/>
                </a:solidFill>
              </a:rPr>
              <a:t>magnetna svojstva</a:t>
            </a:r>
            <a:r>
              <a:rPr lang="hr-HR" b="1" dirty="0">
                <a:solidFill>
                  <a:schemeClr val="tx1"/>
                </a:solidFill>
              </a:rPr>
              <a:t> </a:t>
            </a:r>
            <a:r>
              <a:rPr lang="en-HR" dirty="0">
                <a:solidFill>
                  <a:schemeClr val="tx1"/>
                </a:solidFill>
              </a:rPr>
              <a:t>(</a:t>
            </a:r>
            <a:r>
              <a:rPr lang="en-HR" b="1" dirty="0">
                <a:solidFill>
                  <a:schemeClr val="tx1"/>
                </a:solidFill>
              </a:rPr>
              <a:t>željezo</a:t>
            </a:r>
            <a:r>
              <a:rPr lang="en-HR" dirty="0">
                <a:solidFill>
                  <a:schemeClr val="tx1"/>
                </a:solidFill>
              </a:rPr>
              <a:t>, nikal), daju se lako magnetizirati i imaju široku primjenu u tehnici.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5F3C04B-95FA-5441-BBEC-EC7E5ED9AF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7361"/>
          <a:stretch/>
        </p:blipFill>
        <p:spPr>
          <a:xfrm>
            <a:off x="6529641" y="4624846"/>
            <a:ext cx="3001984" cy="2233154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44D963-A8CA-9341-B77C-7460D90D20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017"/>
          <a:stretch/>
        </p:blipFill>
        <p:spPr>
          <a:xfrm>
            <a:off x="9746525" y="4624846"/>
            <a:ext cx="2161865" cy="2233154"/>
          </a:xfrm>
          <a:prstGeom prst="rect">
            <a:avLst/>
          </a:prstGeom>
        </p:spPr>
      </p:pic>
      <p:sp>
        <p:nvSpPr>
          <p:cNvPr id="10" name="Kocka 9">
            <a:extLst>
              <a:ext uri="{FF2B5EF4-FFF2-40B4-BE49-F238E27FC236}">
                <a16:creationId xmlns:a16="http://schemas.microsoft.com/office/drawing/2014/main" id="{4708DDBD-D70B-4534-B2B6-F017382BEB28}"/>
              </a:ext>
            </a:extLst>
          </p:cNvPr>
          <p:cNvSpPr/>
          <p:nvPr/>
        </p:nvSpPr>
        <p:spPr>
          <a:xfrm>
            <a:off x="6505956" y="3432955"/>
            <a:ext cx="2088000" cy="884583"/>
          </a:xfrm>
          <a:prstGeom prst="cube">
            <a:avLst/>
          </a:prstGeom>
          <a:solidFill>
            <a:srgbClr val="9676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/>
              <a:t>Gustoća bakra</a:t>
            </a:r>
          </a:p>
          <a:p>
            <a:pPr algn="ctr"/>
            <a:r>
              <a:rPr lang="hr-HR" sz="1600" dirty="0"/>
              <a:t>8,9 kg / dm</a:t>
            </a:r>
            <a:r>
              <a:rPr lang="hr-HR" sz="1600" baseline="30000" dirty="0"/>
              <a:t>3</a:t>
            </a:r>
          </a:p>
        </p:txBody>
      </p:sp>
      <p:sp>
        <p:nvSpPr>
          <p:cNvPr id="12" name="Kocka 11">
            <a:extLst>
              <a:ext uri="{FF2B5EF4-FFF2-40B4-BE49-F238E27FC236}">
                <a16:creationId xmlns:a16="http://schemas.microsoft.com/office/drawing/2014/main" id="{2E5861F3-B54D-4BFA-9247-76D4D9DF8233}"/>
              </a:ext>
            </a:extLst>
          </p:cNvPr>
          <p:cNvSpPr/>
          <p:nvPr/>
        </p:nvSpPr>
        <p:spPr>
          <a:xfrm>
            <a:off x="9281715" y="3419576"/>
            <a:ext cx="2088000" cy="884583"/>
          </a:xfrm>
          <a:prstGeom prst="cub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chemeClr val="tx1"/>
                </a:solidFill>
              </a:rPr>
              <a:t>Gustoća aluminija</a:t>
            </a:r>
          </a:p>
          <a:p>
            <a:pPr algn="ctr"/>
            <a:r>
              <a:rPr lang="hr-HR" sz="1600" dirty="0">
                <a:solidFill>
                  <a:schemeClr val="tx1"/>
                </a:solidFill>
              </a:rPr>
              <a:t>2,7 kg / dm</a:t>
            </a:r>
            <a:r>
              <a:rPr lang="hr-HR" sz="1600" baseline="30000" dirty="0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id="{90D7D7CB-2196-4E55-B647-F4A299B30442}"/>
              </a:ext>
            </a:extLst>
          </p:cNvPr>
          <p:cNvGrpSpPr/>
          <p:nvPr/>
        </p:nvGrpSpPr>
        <p:grpSpPr>
          <a:xfrm>
            <a:off x="8564139" y="-4372"/>
            <a:ext cx="3344251" cy="3282164"/>
            <a:chOff x="8564139" y="-4372"/>
            <a:chExt cx="3344251" cy="3282164"/>
          </a:xfrm>
        </p:grpSpPr>
        <p:pic>
          <p:nvPicPr>
            <p:cNvPr id="9" name="Slika 8">
              <a:extLst>
                <a:ext uri="{FF2B5EF4-FFF2-40B4-BE49-F238E27FC236}">
                  <a16:creationId xmlns:a16="http://schemas.microsoft.com/office/drawing/2014/main" id="{EC7298AE-B290-4BC5-9815-2F26D54F8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9201" r="12433"/>
            <a:stretch/>
          </p:blipFill>
          <p:spPr>
            <a:xfrm>
              <a:off x="8743041" y="-4372"/>
              <a:ext cx="3165349" cy="3282164"/>
            </a:xfrm>
            <a:prstGeom prst="rect">
              <a:avLst/>
            </a:prstGeom>
          </p:spPr>
        </p:pic>
        <p:sp>
          <p:nvSpPr>
            <p:cNvPr id="13" name="TekstniOkvir 12">
              <a:extLst>
                <a:ext uri="{FF2B5EF4-FFF2-40B4-BE49-F238E27FC236}">
                  <a16:creationId xmlns:a16="http://schemas.microsoft.com/office/drawing/2014/main" id="{D3F6C948-3D2A-4539-AF4A-3103739B95EF}"/>
                </a:ext>
              </a:extLst>
            </p:cNvPr>
            <p:cNvSpPr txBox="1"/>
            <p:nvPr/>
          </p:nvSpPr>
          <p:spPr>
            <a:xfrm>
              <a:off x="8564139" y="523520"/>
              <a:ext cx="23291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600" b="1" dirty="0"/>
                <a:t>Uže dalekovoda </a:t>
              </a:r>
              <a:r>
                <a:rPr lang="hr-HR" sz="1600" dirty="0"/>
                <a:t>je</a:t>
              </a:r>
              <a:br>
                <a:rPr lang="hr-HR" sz="1600" dirty="0"/>
              </a:br>
              <a:r>
                <a:rPr lang="hr-HR" sz="1600" dirty="0"/>
                <a:t>od </a:t>
              </a:r>
              <a:r>
                <a:rPr lang="hr-HR" sz="1600" b="1" dirty="0"/>
                <a:t>aluminija</a:t>
              </a:r>
              <a:r>
                <a:rPr lang="hr-HR" sz="1600" dirty="0"/>
                <a:t> jer je lagan i dobro vodi struju.</a:t>
              </a:r>
            </a:p>
          </p:txBody>
        </p:sp>
      </p:grpSp>
      <p:grpSp>
        <p:nvGrpSpPr>
          <p:cNvPr id="16" name="Grupa 15">
            <a:extLst>
              <a:ext uri="{FF2B5EF4-FFF2-40B4-BE49-F238E27FC236}">
                <a16:creationId xmlns:a16="http://schemas.microsoft.com/office/drawing/2014/main" id="{0DBAC197-0088-481C-841E-4A120430A5EE}"/>
              </a:ext>
            </a:extLst>
          </p:cNvPr>
          <p:cNvGrpSpPr/>
          <p:nvPr/>
        </p:nvGrpSpPr>
        <p:grpSpPr>
          <a:xfrm>
            <a:off x="6370616" y="1"/>
            <a:ext cx="2358680" cy="3342183"/>
            <a:chOff x="6370616" y="1"/>
            <a:chExt cx="2358680" cy="3342183"/>
          </a:xfrm>
        </p:grpSpPr>
        <p:pic>
          <p:nvPicPr>
            <p:cNvPr id="5" name="Slika 4">
              <a:extLst>
                <a:ext uri="{FF2B5EF4-FFF2-40B4-BE49-F238E27FC236}">
                  <a16:creationId xmlns:a16="http://schemas.microsoft.com/office/drawing/2014/main" id="{927BB7D8-E751-40DA-B6F8-D78FA2651D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6908" t="36377" r="30918"/>
            <a:stretch/>
          </p:blipFill>
          <p:spPr>
            <a:xfrm>
              <a:off x="6370616" y="1"/>
              <a:ext cx="2223340" cy="3277792"/>
            </a:xfrm>
            <a:prstGeom prst="rect">
              <a:avLst/>
            </a:prstGeom>
          </p:spPr>
        </p:pic>
        <p:sp>
          <p:nvSpPr>
            <p:cNvPr id="15" name="TekstniOkvir 14">
              <a:extLst>
                <a:ext uri="{FF2B5EF4-FFF2-40B4-BE49-F238E27FC236}">
                  <a16:creationId xmlns:a16="http://schemas.microsoft.com/office/drawing/2014/main" id="{71CACD6E-7ABE-411B-81DF-941AF28DE8F0}"/>
                </a:ext>
              </a:extLst>
            </p:cNvPr>
            <p:cNvSpPr txBox="1"/>
            <p:nvPr/>
          </p:nvSpPr>
          <p:spPr>
            <a:xfrm>
              <a:off x="6505956" y="2511187"/>
              <a:ext cx="22233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600" dirty="0"/>
                <a:t>Više od 90 % vodiča električne struje radi se od </a:t>
              </a:r>
              <a:r>
                <a:rPr lang="hr-HR" sz="1600" b="1" dirty="0"/>
                <a:t>bakra</a:t>
              </a:r>
              <a:r>
                <a:rPr lang="hr-HR" sz="16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092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DDA06-D9A4-794B-B394-7CB70DF9E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1473" y="1689651"/>
            <a:ext cx="7464901" cy="5168349"/>
          </a:xfrm>
        </p:spPr>
        <p:txBody>
          <a:bodyPr>
            <a:normAutofit/>
          </a:bodyPr>
          <a:lstStyle/>
          <a:p>
            <a:r>
              <a:rPr lang="en-HR" dirty="0">
                <a:solidFill>
                  <a:schemeClr val="tx1"/>
                </a:solidFill>
              </a:rPr>
              <a:t>Kemijska svojstva uvjetovana su njihovim</a:t>
            </a:r>
            <a:br>
              <a:rPr lang="hr-HR" dirty="0">
                <a:solidFill>
                  <a:schemeClr val="tx1"/>
                </a:solidFill>
              </a:rPr>
            </a:br>
            <a:r>
              <a:rPr lang="en-HR" dirty="0">
                <a:solidFill>
                  <a:schemeClr val="tx1"/>
                </a:solidFill>
              </a:rPr>
              <a:t>kemijskim sastavom</a:t>
            </a:r>
            <a:r>
              <a:rPr lang="hr-HR" dirty="0">
                <a:solidFill>
                  <a:schemeClr val="tx1"/>
                </a:solidFill>
              </a:rPr>
              <a:t>.</a:t>
            </a:r>
          </a:p>
          <a:p>
            <a:r>
              <a:rPr lang="en-HR" dirty="0">
                <a:solidFill>
                  <a:schemeClr val="tx1"/>
                </a:solidFill>
              </a:rPr>
              <a:t>Najvažnija kemijska svojstva su</a:t>
            </a:r>
            <a:br>
              <a:rPr lang="hr-HR" dirty="0">
                <a:solidFill>
                  <a:schemeClr val="tx1"/>
                </a:solidFill>
              </a:rPr>
            </a:br>
            <a:r>
              <a:rPr lang="en-HR" dirty="0">
                <a:solidFill>
                  <a:schemeClr val="tx1"/>
                </a:solidFill>
              </a:rPr>
              <a:t>otpornost na </a:t>
            </a:r>
            <a:r>
              <a:rPr lang="en-HR" b="1" dirty="0">
                <a:solidFill>
                  <a:schemeClr val="tx1"/>
                </a:solidFill>
              </a:rPr>
              <a:t>koroziju</a:t>
            </a:r>
            <a:r>
              <a:rPr lang="en-HR" dirty="0">
                <a:solidFill>
                  <a:schemeClr val="tx1"/>
                </a:solidFill>
              </a:rPr>
              <a:t> i </a:t>
            </a:r>
            <a:r>
              <a:rPr lang="en-HR" b="1" dirty="0">
                <a:solidFill>
                  <a:schemeClr val="tx1"/>
                </a:solidFill>
              </a:rPr>
              <a:t>vatrootpornost</a:t>
            </a:r>
            <a:r>
              <a:rPr lang="en-HR" dirty="0">
                <a:solidFill>
                  <a:schemeClr val="tx1"/>
                </a:solidFill>
              </a:rPr>
              <a:t>.       </a:t>
            </a:r>
          </a:p>
          <a:p>
            <a:r>
              <a:rPr lang="en-HR" dirty="0">
                <a:solidFill>
                  <a:schemeClr val="tx1"/>
                </a:solidFill>
              </a:rPr>
              <a:t>Najpoznatiji oblik korozije je</a:t>
            </a:r>
            <a:br>
              <a:rPr lang="hr-HR" dirty="0">
                <a:solidFill>
                  <a:schemeClr val="tx1"/>
                </a:solidFill>
              </a:rPr>
            </a:br>
            <a:r>
              <a:rPr lang="en-HR" b="1" dirty="0">
                <a:solidFill>
                  <a:schemeClr val="tx1"/>
                </a:solidFill>
              </a:rPr>
              <a:t>hrđanje željeza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HR" b="1" dirty="0">
                <a:solidFill>
                  <a:schemeClr val="tx1"/>
                </a:solidFill>
              </a:rPr>
              <a:t> čelika</a:t>
            </a:r>
            <a:r>
              <a:rPr lang="en-HR" dirty="0">
                <a:solidFill>
                  <a:schemeClr val="tx1"/>
                </a:solidFill>
              </a:rPr>
              <a:t>.</a:t>
            </a:r>
            <a:br>
              <a:rPr lang="hr-HR" dirty="0">
                <a:solidFill>
                  <a:schemeClr val="tx1"/>
                </a:solidFill>
              </a:rPr>
            </a:br>
            <a:r>
              <a:rPr lang="en-HR" dirty="0">
                <a:solidFill>
                  <a:schemeClr val="tx1"/>
                </a:solidFill>
              </a:rPr>
              <a:t>Zbog djelovanja </a:t>
            </a:r>
            <a:r>
              <a:rPr lang="en-HR" b="1" dirty="0">
                <a:solidFill>
                  <a:schemeClr val="tx1"/>
                </a:solidFill>
              </a:rPr>
              <a:t>kisika</a:t>
            </a:r>
            <a:r>
              <a:rPr lang="en-HR" dirty="0">
                <a:solidFill>
                  <a:schemeClr val="tx1"/>
                </a:solidFill>
              </a:rPr>
              <a:t> na površini željeza stvara se </a:t>
            </a:r>
            <a:r>
              <a:rPr lang="hr-HR" b="1" dirty="0">
                <a:solidFill>
                  <a:schemeClr val="tx1"/>
                </a:solidFill>
              </a:rPr>
              <a:t>hrđa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en-HR" dirty="0">
                <a:solidFill>
                  <a:schemeClr val="tx1"/>
                </a:solidFill>
              </a:rPr>
              <a:t>koj</a:t>
            </a:r>
            <a:r>
              <a:rPr lang="hr-HR" dirty="0">
                <a:solidFill>
                  <a:schemeClr val="tx1"/>
                </a:solidFill>
              </a:rPr>
              <a:t>a</a:t>
            </a:r>
            <a:r>
              <a:rPr lang="en-HR" dirty="0">
                <a:solidFill>
                  <a:schemeClr val="tx1"/>
                </a:solidFill>
              </a:rPr>
              <a:t> štetno djeluje na </a:t>
            </a:r>
            <a:r>
              <a:rPr lang="en-HR" b="1" dirty="0">
                <a:solidFill>
                  <a:schemeClr val="tx1"/>
                </a:solidFill>
              </a:rPr>
              <a:t>mehanička</a:t>
            </a:r>
            <a:r>
              <a:rPr lang="en-HR" dirty="0">
                <a:solidFill>
                  <a:schemeClr val="tx1"/>
                </a:solidFill>
              </a:rPr>
              <a:t> i estetska svojstva željeza. </a:t>
            </a:r>
          </a:p>
          <a:p>
            <a:r>
              <a:rPr lang="en-HR" dirty="0">
                <a:solidFill>
                  <a:schemeClr val="tx1"/>
                </a:solidFill>
              </a:rPr>
              <a:t>Neki su metali prirodno </a:t>
            </a:r>
            <a:r>
              <a:rPr lang="en-HR" b="1" dirty="0">
                <a:solidFill>
                  <a:schemeClr val="tx1"/>
                </a:solidFill>
              </a:rPr>
              <a:t>otporni na koroziju</a:t>
            </a:r>
            <a:r>
              <a:rPr lang="hr-HR" b="1" dirty="0">
                <a:solidFill>
                  <a:schemeClr val="tx1"/>
                </a:solidFill>
              </a:rPr>
              <a:t> </a:t>
            </a:r>
            <a:r>
              <a:rPr lang="en-HR" dirty="0">
                <a:solidFill>
                  <a:schemeClr val="tx1"/>
                </a:solidFill>
              </a:rPr>
              <a:t>(zlato, srebro, krom).   </a:t>
            </a:r>
          </a:p>
          <a:p>
            <a:r>
              <a:rPr lang="en-HR" b="1" dirty="0">
                <a:solidFill>
                  <a:schemeClr val="tx1"/>
                </a:solidFill>
              </a:rPr>
              <a:t>Legura čelika </a:t>
            </a:r>
            <a:r>
              <a:rPr lang="en-HR" dirty="0">
                <a:solidFill>
                  <a:schemeClr val="tx1"/>
                </a:solidFill>
              </a:rPr>
              <a:t>koja ima </a:t>
            </a:r>
            <a:r>
              <a:rPr lang="en-HR" b="1" dirty="0">
                <a:solidFill>
                  <a:schemeClr val="tx1"/>
                </a:solidFill>
              </a:rPr>
              <a:t>više od 13% kroma </a:t>
            </a:r>
            <a:r>
              <a:rPr lang="en-HR" dirty="0">
                <a:solidFill>
                  <a:schemeClr val="tx1"/>
                </a:solidFill>
              </a:rPr>
              <a:t>naziva se </a:t>
            </a:r>
            <a:r>
              <a:rPr lang="en-HR" b="1" dirty="0">
                <a:solidFill>
                  <a:schemeClr val="tx1"/>
                </a:solidFill>
              </a:rPr>
              <a:t>nehrđajući čelik</a:t>
            </a:r>
            <a:r>
              <a:rPr lang="en-HR" dirty="0">
                <a:solidFill>
                  <a:schemeClr val="tx1"/>
                </a:solidFill>
              </a:rPr>
              <a:t>, također je otporna na koroziju. </a:t>
            </a:r>
            <a:endParaRPr lang="hr-HR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</a:rPr>
              <a:t>Većina</a:t>
            </a:r>
            <a:r>
              <a:rPr lang="en-HR" dirty="0">
                <a:solidFill>
                  <a:schemeClr val="tx1"/>
                </a:solidFill>
              </a:rPr>
              <a:t> metal</a:t>
            </a:r>
            <a:r>
              <a:rPr lang="hr-HR" dirty="0">
                <a:solidFill>
                  <a:schemeClr val="tx1"/>
                </a:solidFill>
              </a:rPr>
              <a:t>a</a:t>
            </a:r>
            <a:r>
              <a:rPr lang="en-HR" dirty="0">
                <a:solidFill>
                  <a:schemeClr val="tx1"/>
                </a:solidFill>
              </a:rPr>
              <a:t> su </a:t>
            </a:r>
            <a:r>
              <a:rPr lang="en-HR" b="1" dirty="0">
                <a:solidFill>
                  <a:schemeClr val="tx1"/>
                </a:solidFill>
              </a:rPr>
              <a:t>vatrootporni</a:t>
            </a:r>
            <a:r>
              <a:rPr lang="en-HR" dirty="0">
                <a:solidFill>
                  <a:schemeClr val="tx1"/>
                </a:solidFill>
              </a:rPr>
              <a:t> te ne gore.</a:t>
            </a:r>
          </a:p>
          <a:p>
            <a:r>
              <a:rPr lang="en-HR" dirty="0">
                <a:solidFill>
                  <a:schemeClr val="tx1"/>
                </a:solidFill>
              </a:rPr>
              <a:t>Jedini metali koji su </a:t>
            </a:r>
            <a:r>
              <a:rPr lang="en-HR" b="1" dirty="0">
                <a:solidFill>
                  <a:schemeClr val="tx1"/>
                </a:solidFill>
              </a:rPr>
              <a:t>zapaljivi</a:t>
            </a:r>
            <a:r>
              <a:rPr lang="en-HR" dirty="0">
                <a:solidFill>
                  <a:schemeClr val="tx1"/>
                </a:solidFill>
              </a:rPr>
              <a:t> su </a:t>
            </a:r>
            <a:r>
              <a:rPr lang="en-HR" b="1" dirty="0">
                <a:solidFill>
                  <a:schemeClr val="tx1"/>
                </a:solidFill>
              </a:rPr>
              <a:t>magnezij</a:t>
            </a:r>
            <a:r>
              <a:rPr lang="en-HR" dirty="0">
                <a:solidFill>
                  <a:schemeClr val="tx1"/>
                </a:solidFill>
              </a:rPr>
              <a:t>, </a:t>
            </a:r>
            <a:r>
              <a:rPr lang="en-HR" b="1" dirty="0">
                <a:solidFill>
                  <a:schemeClr val="tx1"/>
                </a:solidFill>
              </a:rPr>
              <a:t>aluminij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HR" b="1" dirty="0">
                <a:solidFill>
                  <a:schemeClr val="tx1"/>
                </a:solidFill>
              </a:rPr>
              <a:t> natrij</a:t>
            </a:r>
            <a:r>
              <a:rPr lang="en-HR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C49B780D-4B83-164B-9DCF-8E0C69ACFE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95930" y="574"/>
            <a:ext cx="4709421" cy="3541194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235C43-8B4E-2749-817C-510CD6DA3E4E}"/>
              </a:ext>
            </a:extLst>
          </p:cNvPr>
          <p:cNvSpPr txBox="1"/>
          <p:nvPr/>
        </p:nvSpPr>
        <p:spPr>
          <a:xfrm>
            <a:off x="1527586" y="613459"/>
            <a:ext cx="6932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3200" dirty="0">
                <a:latin typeface="+mj-lt"/>
              </a:rPr>
              <a:t>KEMIJSKA SVOJSTVA</a:t>
            </a:r>
          </a:p>
        </p:txBody>
      </p:sp>
    </p:spTree>
    <p:extLst>
      <p:ext uri="{BB962C8B-B14F-4D97-AF65-F5344CB8AC3E}">
        <p14:creationId xmlns:p14="http://schemas.microsoft.com/office/powerpoint/2010/main" val="133575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21C1F-8424-2042-887F-E3846B109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007" y="591670"/>
            <a:ext cx="4937760" cy="671521"/>
          </a:xfrm>
        </p:spPr>
        <p:txBody>
          <a:bodyPr>
            <a:normAutofit/>
          </a:bodyPr>
          <a:lstStyle/>
          <a:p>
            <a:r>
              <a:rPr lang="en-HR" sz="3200" dirty="0"/>
              <a:t>Mehanička svojstva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5F1C6-5593-2D4B-A64C-47F25AD806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8093" y="1556690"/>
            <a:ext cx="6130639" cy="5301310"/>
          </a:xfrm>
        </p:spPr>
        <p:txBody>
          <a:bodyPr>
            <a:normAutofit/>
          </a:bodyPr>
          <a:lstStyle/>
          <a:p>
            <a:r>
              <a:rPr lang="en-HR" dirty="0">
                <a:solidFill>
                  <a:schemeClr val="tx1"/>
                </a:solidFill>
              </a:rPr>
              <a:t>Mehanička svojstva metala su čvrstoća, tvrdoća, žilavost, elastičnost </a:t>
            </a:r>
            <a:r>
              <a:rPr lang="hr-HR" dirty="0">
                <a:solidFill>
                  <a:schemeClr val="tx1"/>
                </a:solidFill>
              </a:rPr>
              <a:t>i</a:t>
            </a:r>
            <a:r>
              <a:rPr lang="en-HR" dirty="0">
                <a:solidFill>
                  <a:schemeClr val="tx1"/>
                </a:solidFill>
              </a:rPr>
              <a:t> plastičnost.</a:t>
            </a:r>
          </a:p>
          <a:p>
            <a:r>
              <a:rPr lang="en-HR" b="1" dirty="0">
                <a:solidFill>
                  <a:schemeClr val="tx1"/>
                </a:solidFill>
              </a:rPr>
              <a:t>Čvrstoća</a:t>
            </a:r>
            <a:r>
              <a:rPr lang="en-HR" dirty="0">
                <a:solidFill>
                  <a:schemeClr val="tx1"/>
                </a:solidFill>
              </a:rPr>
              <a:t> je otpor materijala prema </a:t>
            </a:r>
            <a:r>
              <a:rPr lang="en-HR" b="1" dirty="0">
                <a:solidFill>
                  <a:schemeClr val="tx1"/>
                </a:solidFill>
              </a:rPr>
              <a:t>promjeni oblika </a:t>
            </a:r>
            <a:r>
              <a:rPr lang="en-US" b="1" dirty="0">
                <a:solidFill>
                  <a:schemeClr val="tx1"/>
                </a:solidFill>
              </a:rPr>
              <a:t>i</a:t>
            </a:r>
            <a:r>
              <a:rPr lang="en-HR" b="1" dirty="0">
                <a:solidFill>
                  <a:schemeClr val="tx1"/>
                </a:solidFill>
              </a:rPr>
              <a:t> loma</a:t>
            </a:r>
            <a:r>
              <a:rPr lang="en-HR" dirty="0">
                <a:solidFill>
                  <a:schemeClr val="tx1"/>
                </a:solidFill>
              </a:rPr>
              <a:t>.</a:t>
            </a:r>
          </a:p>
          <a:p>
            <a:r>
              <a:rPr lang="en-HR" b="1" dirty="0">
                <a:solidFill>
                  <a:schemeClr val="tx1"/>
                </a:solidFill>
              </a:rPr>
              <a:t>Tvrdoća</a:t>
            </a:r>
            <a:r>
              <a:rPr lang="en-HR" dirty="0">
                <a:solidFill>
                  <a:schemeClr val="tx1"/>
                </a:solidFill>
              </a:rPr>
              <a:t> je otpor materijala prema </a:t>
            </a:r>
            <a:r>
              <a:rPr lang="en-HR" b="1" dirty="0">
                <a:solidFill>
                  <a:schemeClr val="tx1"/>
                </a:solidFill>
              </a:rPr>
              <a:t>prodiranju</a:t>
            </a:r>
            <a:r>
              <a:rPr lang="en-HR" dirty="0">
                <a:solidFill>
                  <a:schemeClr val="tx1"/>
                </a:solidFill>
              </a:rPr>
              <a:t> drugog tijela u njegovu površinu.</a:t>
            </a:r>
          </a:p>
          <a:p>
            <a:r>
              <a:rPr lang="en-HR" b="1" dirty="0">
                <a:solidFill>
                  <a:schemeClr val="tx1"/>
                </a:solidFill>
              </a:rPr>
              <a:t>Žilavost</a:t>
            </a:r>
            <a:r>
              <a:rPr lang="en-HR" dirty="0">
                <a:solidFill>
                  <a:schemeClr val="tx1"/>
                </a:solidFill>
              </a:rPr>
              <a:t> je otpornost materijala </a:t>
            </a:r>
            <a:r>
              <a:rPr lang="hr-HR" dirty="0">
                <a:solidFill>
                  <a:schemeClr val="tx1"/>
                </a:solidFill>
              </a:rPr>
              <a:t>na</a:t>
            </a:r>
            <a:r>
              <a:rPr lang="en-HR" dirty="0">
                <a:solidFill>
                  <a:schemeClr val="tx1"/>
                </a:solidFill>
              </a:rPr>
              <a:t> </a:t>
            </a:r>
            <a:r>
              <a:rPr lang="en-HR" b="1" dirty="0">
                <a:solidFill>
                  <a:schemeClr val="tx1"/>
                </a:solidFill>
              </a:rPr>
              <a:t>lo</a:t>
            </a:r>
            <a:r>
              <a:rPr lang="hr-HR" b="1" dirty="0">
                <a:solidFill>
                  <a:schemeClr val="tx1"/>
                </a:solidFill>
              </a:rPr>
              <a:t>m</a:t>
            </a:r>
            <a:r>
              <a:rPr lang="en-HR" dirty="0">
                <a:solidFill>
                  <a:schemeClr val="tx1"/>
                </a:solidFill>
              </a:rPr>
              <a:t> zbog </a:t>
            </a:r>
            <a:r>
              <a:rPr lang="hr-HR" dirty="0">
                <a:solidFill>
                  <a:schemeClr val="tx1"/>
                </a:solidFill>
              </a:rPr>
              <a:t>uzastopnih </a:t>
            </a:r>
            <a:r>
              <a:rPr lang="en-HR" b="1" dirty="0">
                <a:solidFill>
                  <a:schemeClr val="tx1"/>
                </a:solidFill>
              </a:rPr>
              <a:t>deformacij</a:t>
            </a:r>
            <a:r>
              <a:rPr lang="hr-HR" b="1" dirty="0">
                <a:solidFill>
                  <a:schemeClr val="tx1"/>
                </a:solidFill>
              </a:rPr>
              <a:t>a</a:t>
            </a:r>
            <a:r>
              <a:rPr lang="en-HR" dirty="0">
                <a:solidFill>
                  <a:schemeClr val="tx1"/>
                </a:solidFill>
              </a:rPr>
              <a:t>.</a:t>
            </a:r>
          </a:p>
          <a:p>
            <a:r>
              <a:rPr lang="en-HR" b="1" dirty="0">
                <a:solidFill>
                  <a:schemeClr val="tx1"/>
                </a:solidFill>
              </a:rPr>
              <a:t>Elastičnost</a:t>
            </a:r>
            <a:r>
              <a:rPr lang="en-HR" dirty="0">
                <a:solidFill>
                  <a:schemeClr val="tx1"/>
                </a:solidFill>
              </a:rPr>
              <a:t> je svojstvo materijala da promijeni oblik pod djelovanjem vanjske sile </a:t>
            </a: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HR" dirty="0">
                <a:solidFill>
                  <a:schemeClr val="tx1"/>
                </a:solidFill>
              </a:rPr>
              <a:t> da se nakon prestanka djelovanja sile </a:t>
            </a:r>
            <a:r>
              <a:rPr lang="en-HR" b="1" dirty="0">
                <a:solidFill>
                  <a:schemeClr val="tx1"/>
                </a:solidFill>
              </a:rPr>
              <a:t>vrati u prvobitni položaj.</a:t>
            </a:r>
          </a:p>
          <a:p>
            <a:r>
              <a:rPr lang="en-HR" b="1" dirty="0">
                <a:solidFill>
                  <a:schemeClr val="tx1"/>
                </a:solidFill>
              </a:rPr>
              <a:t>Plastičnost</a:t>
            </a:r>
            <a:r>
              <a:rPr lang="en-HR" dirty="0">
                <a:solidFill>
                  <a:schemeClr val="tx1"/>
                </a:solidFill>
              </a:rPr>
              <a:t> je svojstvo materijala da </a:t>
            </a:r>
            <a:r>
              <a:rPr lang="en-HR" b="1" dirty="0">
                <a:solidFill>
                  <a:schemeClr val="tx1"/>
                </a:solidFill>
              </a:rPr>
              <a:t>trajno zadrži oblik</a:t>
            </a:r>
            <a:r>
              <a:rPr lang="en-HR" dirty="0">
                <a:solidFill>
                  <a:schemeClr val="tx1"/>
                </a:solidFill>
              </a:rPr>
              <a:t> dobiven djelovanjem vanjske sile.</a:t>
            </a: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A494B50D-BC2C-4EF4-AA90-0F5E5D206DE5}"/>
              </a:ext>
            </a:extLst>
          </p:cNvPr>
          <p:cNvGrpSpPr/>
          <p:nvPr/>
        </p:nvGrpSpPr>
        <p:grpSpPr>
          <a:xfrm>
            <a:off x="7798660" y="5289207"/>
            <a:ext cx="3265355" cy="1354174"/>
            <a:chOff x="8658250" y="3198972"/>
            <a:chExt cx="3265355" cy="135417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529574A-8E1B-2A45-996E-D31362060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58250" y="3198972"/>
              <a:ext cx="3265355" cy="1354174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F44CF4B-864D-D54C-8421-D059A78D1562}"/>
                </a:ext>
              </a:extLst>
            </p:cNvPr>
            <p:cNvSpPr/>
            <p:nvPr/>
          </p:nvSpPr>
          <p:spPr>
            <a:xfrm>
              <a:off x="8912306" y="4202731"/>
              <a:ext cx="282580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r-HR" sz="1600" i="1" dirty="0">
                  <a:solidFill>
                    <a:schemeClr val="bg1"/>
                  </a:solidFill>
                </a:rPr>
                <a:t>Elastičnost</a:t>
              </a:r>
              <a:endParaRPr lang="en-HR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upa 24">
            <a:extLst>
              <a:ext uri="{FF2B5EF4-FFF2-40B4-BE49-F238E27FC236}">
                <a16:creationId xmlns:a16="http://schemas.microsoft.com/office/drawing/2014/main" id="{5F45E2C6-A7B4-43E6-9632-0C0B96BB8CD1}"/>
              </a:ext>
            </a:extLst>
          </p:cNvPr>
          <p:cNvGrpSpPr/>
          <p:nvPr/>
        </p:nvGrpSpPr>
        <p:grpSpPr>
          <a:xfrm>
            <a:off x="7998138" y="2833485"/>
            <a:ext cx="2866398" cy="2229258"/>
            <a:chOff x="8837849" y="1956048"/>
            <a:chExt cx="2866398" cy="2229258"/>
          </a:xfrm>
        </p:grpSpPr>
        <p:grpSp>
          <p:nvGrpSpPr>
            <p:cNvPr id="21" name="Grupa 20">
              <a:extLst>
                <a:ext uri="{FF2B5EF4-FFF2-40B4-BE49-F238E27FC236}">
                  <a16:creationId xmlns:a16="http://schemas.microsoft.com/office/drawing/2014/main" id="{16A201F2-7A8D-45D6-B3AE-1C9BEEF9B1F2}"/>
                </a:ext>
              </a:extLst>
            </p:cNvPr>
            <p:cNvGrpSpPr/>
            <p:nvPr/>
          </p:nvGrpSpPr>
          <p:grpSpPr>
            <a:xfrm>
              <a:off x="8837850" y="2227709"/>
              <a:ext cx="1331844" cy="1633124"/>
              <a:chOff x="7404652" y="2287695"/>
              <a:chExt cx="1331844" cy="1633124"/>
            </a:xfrm>
          </p:grpSpPr>
          <p:sp>
            <p:nvSpPr>
              <p:cNvPr id="13" name="Pravokutnik 12">
                <a:extLst>
                  <a:ext uri="{FF2B5EF4-FFF2-40B4-BE49-F238E27FC236}">
                    <a16:creationId xmlns:a16="http://schemas.microsoft.com/office/drawing/2014/main" id="{5F4AF389-65B0-4A28-9A13-79588FB5CF56}"/>
                  </a:ext>
                </a:extLst>
              </p:cNvPr>
              <p:cNvSpPr/>
              <p:nvPr/>
            </p:nvSpPr>
            <p:spPr>
              <a:xfrm>
                <a:off x="7404652" y="3220278"/>
                <a:ext cx="1331844" cy="6858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5" name="Jednakokračni trokut 14">
                <a:extLst>
                  <a:ext uri="{FF2B5EF4-FFF2-40B4-BE49-F238E27FC236}">
                    <a16:creationId xmlns:a16="http://schemas.microsoft.com/office/drawing/2014/main" id="{63721D64-53D4-42F7-9BF8-EBD26DC6852A}"/>
                  </a:ext>
                </a:extLst>
              </p:cNvPr>
              <p:cNvSpPr/>
              <p:nvPr/>
            </p:nvSpPr>
            <p:spPr>
              <a:xfrm rot="10800000">
                <a:off x="7832035" y="2618960"/>
                <a:ext cx="477079" cy="1043609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7" name="TextBox 9">
                <a:extLst>
                  <a:ext uri="{FF2B5EF4-FFF2-40B4-BE49-F238E27FC236}">
                    <a16:creationId xmlns:a16="http://schemas.microsoft.com/office/drawing/2014/main" id="{92411D37-37A1-442A-AA5C-36E60D4FFB98}"/>
                  </a:ext>
                </a:extLst>
              </p:cNvPr>
              <p:cNvSpPr txBox="1"/>
              <p:nvPr/>
            </p:nvSpPr>
            <p:spPr>
              <a:xfrm>
                <a:off x="7457219" y="2287695"/>
                <a:ext cx="12563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sz="1600" i="1" dirty="0"/>
                  <a:t>500 N</a:t>
                </a:r>
                <a:r>
                  <a:rPr lang="en-HR" sz="2000" dirty="0"/>
                  <a:t> </a:t>
                </a:r>
              </a:p>
            </p:txBody>
          </p:sp>
          <p:sp>
            <p:nvSpPr>
              <p:cNvPr id="19" name="TextBox 9">
                <a:extLst>
                  <a:ext uri="{FF2B5EF4-FFF2-40B4-BE49-F238E27FC236}">
                    <a16:creationId xmlns:a16="http://schemas.microsoft.com/office/drawing/2014/main" id="{6CDEC6A5-A861-4516-A3D9-3FC89EFCF0AA}"/>
                  </a:ext>
                </a:extLst>
              </p:cNvPr>
              <p:cNvSpPr txBox="1"/>
              <p:nvPr/>
            </p:nvSpPr>
            <p:spPr>
              <a:xfrm>
                <a:off x="7480150" y="3520709"/>
                <a:ext cx="11549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sz="1600" i="1" dirty="0"/>
                  <a:t>Olovo</a:t>
                </a:r>
                <a:r>
                  <a:rPr lang="en-HR" sz="2000" dirty="0"/>
                  <a:t> </a:t>
                </a:r>
              </a:p>
            </p:txBody>
          </p:sp>
        </p:grpSp>
        <p:grpSp>
          <p:nvGrpSpPr>
            <p:cNvPr id="22" name="Grupa 21">
              <a:extLst>
                <a:ext uri="{FF2B5EF4-FFF2-40B4-BE49-F238E27FC236}">
                  <a16:creationId xmlns:a16="http://schemas.microsoft.com/office/drawing/2014/main" id="{F00CD794-ED2F-4C75-83BF-33E9758ADBB6}"/>
                </a:ext>
              </a:extLst>
            </p:cNvPr>
            <p:cNvGrpSpPr/>
            <p:nvPr/>
          </p:nvGrpSpPr>
          <p:grpSpPr>
            <a:xfrm>
              <a:off x="10372403" y="1956048"/>
              <a:ext cx="1331844" cy="1904785"/>
              <a:chOff x="8939205" y="2016034"/>
              <a:chExt cx="1331844" cy="1904785"/>
            </a:xfrm>
          </p:grpSpPr>
          <p:sp>
            <p:nvSpPr>
              <p:cNvPr id="14" name="Pravokutnik 13">
                <a:extLst>
                  <a:ext uri="{FF2B5EF4-FFF2-40B4-BE49-F238E27FC236}">
                    <a16:creationId xmlns:a16="http://schemas.microsoft.com/office/drawing/2014/main" id="{DBE7A23B-99AC-42DD-806E-FA8709A378E9}"/>
                  </a:ext>
                </a:extLst>
              </p:cNvPr>
              <p:cNvSpPr/>
              <p:nvPr/>
            </p:nvSpPr>
            <p:spPr>
              <a:xfrm>
                <a:off x="8939205" y="3220278"/>
                <a:ext cx="1331844" cy="685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6" name="Jednakokračni trokut 15">
                <a:extLst>
                  <a:ext uri="{FF2B5EF4-FFF2-40B4-BE49-F238E27FC236}">
                    <a16:creationId xmlns:a16="http://schemas.microsoft.com/office/drawing/2014/main" id="{BCFBD681-FC20-4707-B223-7A9525834478}"/>
                  </a:ext>
                </a:extLst>
              </p:cNvPr>
              <p:cNvSpPr/>
              <p:nvPr/>
            </p:nvSpPr>
            <p:spPr>
              <a:xfrm rot="10800000">
                <a:off x="9366588" y="2346595"/>
                <a:ext cx="477079" cy="1043609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8" name="TextBox 9">
                <a:extLst>
                  <a:ext uri="{FF2B5EF4-FFF2-40B4-BE49-F238E27FC236}">
                    <a16:creationId xmlns:a16="http://schemas.microsoft.com/office/drawing/2014/main" id="{9801BB61-85B5-4413-B1D0-ECA710EFFC19}"/>
                  </a:ext>
                </a:extLst>
              </p:cNvPr>
              <p:cNvSpPr txBox="1"/>
              <p:nvPr/>
            </p:nvSpPr>
            <p:spPr>
              <a:xfrm>
                <a:off x="9003279" y="2016034"/>
                <a:ext cx="12563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sz="1600" i="1" dirty="0"/>
                  <a:t>500 N</a:t>
                </a:r>
                <a:r>
                  <a:rPr lang="en-HR" sz="2000" dirty="0"/>
                  <a:t> </a:t>
                </a:r>
              </a:p>
            </p:txBody>
          </p:sp>
          <p:sp>
            <p:nvSpPr>
              <p:cNvPr id="20" name="TextBox 9">
                <a:extLst>
                  <a:ext uri="{FF2B5EF4-FFF2-40B4-BE49-F238E27FC236}">
                    <a16:creationId xmlns:a16="http://schemas.microsoft.com/office/drawing/2014/main" id="{0A26D166-435F-4446-9E61-67F5F5E58BD0}"/>
                  </a:ext>
                </a:extLst>
              </p:cNvPr>
              <p:cNvSpPr txBox="1"/>
              <p:nvPr/>
            </p:nvSpPr>
            <p:spPr>
              <a:xfrm>
                <a:off x="8976954" y="3520709"/>
                <a:ext cx="12563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sz="1600" i="1" dirty="0"/>
                  <a:t>Čelik</a:t>
                </a:r>
                <a:r>
                  <a:rPr lang="en-HR" sz="2000" dirty="0"/>
                  <a:t> </a:t>
                </a:r>
              </a:p>
            </p:txBody>
          </p:sp>
        </p:grpSp>
        <p:sp>
          <p:nvSpPr>
            <p:cNvPr id="24" name="TextBox 9">
              <a:extLst>
                <a:ext uri="{FF2B5EF4-FFF2-40B4-BE49-F238E27FC236}">
                  <a16:creationId xmlns:a16="http://schemas.microsoft.com/office/drawing/2014/main" id="{69E15BE9-EEC3-4E20-9EC7-AEB837BCA66D}"/>
                </a:ext>
              </a:extLst>
            </p:cNvPr>
            <p:cNvSpPr txBox="1"/>
            <p:nvPr/>
          </p:nvSpPr>
          <p:spPr>
            <a:xfrm>
              <a:off x="8837849" y="3785196"/>
              <a:ext cx="28350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600" i="1" dirty="0"/>
                <a:t>Ispitivanje tvrdoće</a:t>
              </a:r>
              <a:r>
                <a:rPr lang="en-HR" sz="2000" dirty="0"/>
                <a:t> </a:t>
              </a:r>
            </a:p>
          </p:txBody>
        </p:sp>
      </p:grpSp>
      <p:grpSp>
        <p:nvGrpSpPr>
          <p:cNvPr id="42" name="Grupa 41">
            <a:extLst>
              <a:ext uri="{FF2B5EF4-FFF2-40B4-BE49-F238E27FC236}">
                <a16:creationId xmlns:a16="http://schemas.microsoft.com/office/drawing/2014/main" id="{46422C04-EBFE-4875-A425-81C72E6BC9C2}"/>
              </a:ext>
            </a:extLst>
          </p:cNvPr>
          <p:cNvGrpSpPr/>
          <p:nvPr/>
        </p:nvGrpSpPr>
        <p:grpSpPr>
          <a:xfrm>
            <a:off x="7467840" y="387357"/>
            <a:ext cx="3926994" cy="2493849"/>
            <a:chOff x="7355874" y="76136"/>
            <a:chExt cx="3926994" cy="2493849"/>
          </a:xfrm>
        </p:grpSpPr>
        <p:grpSp>
          <p:nvGrpSpPr>
            <p:cNvPr id="39" name="Grupa 38">
              <a:extLst>
                <a:ext uri="{FF2B5EF4-FFF2-40B4-BE49-F238E27FC236}">
                  <a16:creationId xmlns:a16="http://schemas.microsoft.com/office/drawing/2014/main" id="{458D98B5-9F7C-4EF4-9C8A-C4B859FAB9F6}"/>
                </a:ext>
              </a:extLst>
            </p:cNvPr>
            <p:cNvGrpSpPr/>
            <p:nvPr/>
          </p:nvGrpSpPr>
          <p:grpSpPr>
            <a:xfrm>
              <a:off x="7355874" y="76136"/>
              <a:ext cx="1592910" cy="2197960"/>
              <a:chOff x="7355874" y="185465"/>
              <a:chExt cx="1592910" cy="219796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48386F-F40B-374B-A33C-C7FFA2524491}"/>
                  </a:ext>
                </a:extLst>
              </p:cNvPr>
              <p:cNvSpPr txBox="1"/>
              <p:nvPr/>
            </p:nvSpPr>
            <p:spPr>
              <a:xfrm>
                <a:off x="7355874" y="185465"/>
                <a:ext cx="15865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sz="1600" i="1" dirty="0"/>
                  <a:t>Savijanje žice od</a:t>
                </a:r>
                <a:br>
                  <a:rPr lang="hr-HR" sz="1600" i="1" dirty="0"/>
                </a:br>
                <a:r>
                  <a:rPr lang="hr-HR" sz="1600" b="1" i="1" dirty="0"/>
                  <a:t>čelika</a:t>
                </a:r>
                <a:r>
                  <a:rPr lang="en-HR" sz="2000" dirty="0"/>
                  <a:t> </a:t>
                </a:r>
              </a:p>
            </p:txBody>
          </p:sp>
          <p:sp>
            <p:nvSpPr>
              <p:cNvPr id="26" name="Pravokutnik 25">
                <a:extLst>
                  <a:ext uri="{FF2B5EF4-FFF2-40B4-BE49-F238E27FC236}">
                    <a16:creationId xmlns:a16="http://schemas.microsoft.com/office/drawing/2014/main" id="{8A3409D6-6889-4EA4-843A-7C4FF88E609C}"/>
                  </a:ext>
                </a:extLst>
              </p:cNvPr>
              <p:cNvSpPr/>
              <p:nvPr/>
            </p:nvSpPr>
            <p:spPr>
              <a:xfrm>
                <a:off x="7689790" y="1709532"/>
                <a:ext cx="324000" cy="5760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7" name="Pravokutnik 26">
                <a:extLst>
                  <a:ext uri="{FF2B5EF4-FFF2-40B4-BE49-F238E27FC236}">
                    <a16:creationId xmlns:a16="http://schemas.microsoft.com/office/drawing/2014/main" id="{0B55457C-C6A7-4F0F-9DB2-831815F2FCBF}"/>
                  </a:ext>
                </a:extLst>
              </p:cNvPr>
              <p:cNvSpPr/>
              <p:nvPr/>
            </p:nvSpPr>
            <p:spPr>
              <a:xfrm>
                <a:off x="8236322" y="1709532"/>
                <a:ext cx="324000" cy="5760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8" name="Valjkasto 27">
                <a:extLst>
                  <a:ext uri="{FF2B5EF4-FFF2-40B4-BE49-F238E27FC236}">
                    <a16:creationId xmlns:a16="http://schemas.microsoft.com/office/drawing/2014/main" id="{DA8807B7-0187-40A0-A1B9-8D76F2ACEC90}"/>
                  </a:ext>
                </a:extLst>
              </p:cNvPr>
              <p:cNvSpPr/>
              <p:nvPr/>
            </p:nvSpPr>
            <p:spPr>
              <a:xfrm>
                <a:off x="8017542" y="775252"/>
                <a:ext cx="218661" cy="1608173"/>
              </a:xfrm>
              <a:prstGeom prst="can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36" name="Strelica: peterokut 35">
                <a:extLst>
                  <a:ext uri="{FF2B5EF4-FFF2-40B4-BE49-F238E27FC236}">
                    <a16:creationId xmlns:a16="http://schemas.microsoft.com/office/drawing/2014/main" id="{1EECF3FD-6743-475B-B784-642CE6B17148}"/>
                  </a:ext>
                </a:extLst>
              </p:cNvPr>
              <p:cNvSpPr/>
              <p:nvPr/>
            </p:nvSpPr>
            <p:spPr>
              <a:xfrm flipH="1">
                <a:off x="8151981" y="1340638"/>
                <a:ext cx="796803" cy="325381"/>
              </a:xfrm>
              <a:prstGeom prst="homePlate">
                <a:avLst>
                  <a:gd name="adj" fmla="val 13344"/>
                </a:avLst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600" dirty="0"/>
                  <a:t>100 N</a:t>
                </a:r>
              </a:p>
            </p:txBody>
          </p:sp>
          <p:sp>
            <p:nvSpPr>
              <p:cNvPr id="37" name="Strelica: peterokut 36">
                <a:extLst>
                  <a:ext uri="{FF2B5EF4-FFF2-40B4-BE49-F238E27FC236}">
                    <a16:creationId xmlns:a16="http://schemas.microsoft.com/office/drawing/2014/main" id="{39197B62-08AC-4261-9C46-19A1263DCEA4}"/>
                  </a:ext>
                </a:extLst>
              </p:cNvPr>
              <p:cNvSpPr/>
              <p:nvPr/>
            </p:nvSpPr>
            <p:spPr>
              <a:xfrm flipH="1">
                <a:off x="8300784" y="951340"/>
                <a:ext cx="648000" cy="325381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600" dirty="0"/>
                  <a:t>10 x</a:t>
                </a:r>
              </a:p>
            </p:txBody>
          </p:sp>
        </p:grpSp>
        <p:grpSp>
          <p:nvGrpSpPr>
            <p:cNvPr id="40" name="Grupa 39">
              <a:extLst>
                <a:ext uri="{FF2B5EF4-FFF2-40B4-BE49-F238E27FC236}">
                  <a16:creationId xmlns:a16="http://schemas.microsoft.com/office/drawing/2014/main" id="{246168DB-F72B-44E8-91D5-79651A30B4CE}"/>
                </a:ext>
              </a:extLst>
            </p:cNvPr>
            <p:cNvGrpSpPr/>
            <p:nvPr/>
          </p:nvGrpSpPr>
          <p:grpSpPr>
            <a:xfrm>
              <a:off x="9740976" y="76611"/>
              <a:ext cx="1541892" cy="2202442"/>
              <a:chOff x="9740976" y="185940"/>
              <a:chExt cx="1541892" cy="2202442"/>
            </a:xfrm>
          </p:grpSpPr>
          <p:sp>
            <p:nvSpPr>
              <p:cNvPr id="30" name="Pravokutnik 29">
                <a:extLst>
                  <a:ext uri="{FF2B5EF4-FFF2-40B4-BE49-F238E27FC236}">
                    <a16:creationId xmlns:a16="http://schemas.microsoft.com/office/drawing/2014/main" id="{C32ABD01-1A9C-4496-A598-4DA48DB33299}"/>
                  </a:ext>
                </a:extLst>
              </p:cNvPr>
              <p:cNvSpPr/>
              <p:nvPr/>
            </p:nvSpPr>
            <p:spPr>
              <a:xfrm>
                <a:off x="10025116" y="1714489"/>
                <a:ext cx="324000" cy="5760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31" name="Pravokutnik 30">
                <a:extLst>
                  <a:ext uri="{FF2B5EF4-FFF2-40B4-BE49-F238E27FC236}">
                    <a16:creationId xmlns:a16="http://schemas.microsoft.com/office/drawing/2014/main" id="{E565EEDB-1DB4-4142-8A95-F2BA929E7968}"/>
                  </a:ext>
                </a:extLst>
              </p:cNvPr>
              <p:cNvSpPr/>
              <p:nvPr/>
            </p:nvSpPr>
            <p:spPr>
              <a:xfrm>
                <a:off x="10571648" y="1714489"/>
                <a:ext cx="324000" cy="5760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32" name="Valjkasto 31">
                <a:extLst>
                  <a:ext uri="{FF2B5EF4-FFF2-40B4-BE49-F238E27FC236}">
                    <a16:creationId xmlns:a16="http://schemas.microsoft.com/office/drawing/2014/main" id="{7C795A3B-C97C-44BC-B756-631BB0BF22B3}"/>
                  </a:ext>
                </a:extLst>
              </p:cNvPr>
              <p:cNvSpPr/>
              <p:nvPr/>
            </p:nvSpPr>
            <p:spPr>
              <a:xfrm>
                <a:off x="10352868" y="780209"/>
                <a:ext cx="218661" cy="1608173"/>
              </a:xfrm>
              <a:prstGeom prst="can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33" name="TextBox 9">
                <a:extLst>
                  <a:ext uri="{FF2B5EF4-FFF2-40B4-BE49-F238E27FC236}">
                    <a16:creationId xmlns:a16="http://schemas.microsoft.com/office/drawing/2014/main" id="{CCD3BF3F-F91A-4503-9C51-F733225C6B68}"/>
                  </a:ext>
                </a:extLst>
              </p:cNvPr>
              <p:cNvSpPr txBox="1"/>
              <p:nvPr/>
            </p:nvSpPr>
            <p:spPr>
              <a:xfrm>
                <a:off x="9740976" y="185940"/>
                <a:ext cx="14504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sz="1600" i="1" dirty="0"/>
                  <a:t>Savijanje žice od </a:t>
                </a:r>
                <a:r>
                  <a:rPr lang="hr-HR" sz="1600" b="1" i="1" dirty="0"/>
                  <a:t>aluminija</a:t>
                </a:r>
                <a:r>
                  <a:rPr lang="en-HR" sz="2000" dirty="0"/>
                  <a:t> </a:t>
                </a:r>
              </a:p>
            </p:txBody>
          </p:sp>
          <p:sp>
            <p:nvSpPr>
              <p:cNvPr id="35" name="Strelica: peterokut 34">
                <a:extLst>
                  <a:ext uri="{FF2B5EF4-FFF2-40B4-BE49-F238E27FC236}">
                    <a16:creationId xmlns:a16="http://schemas.microsoft.com/office/drawing/2014/main" id="{74816CF7-1512-4847-9423-BF894AE330FD}"/>
                  </a:ext>
                </a:extLst>
              </p:cNvPr>
              <p:cNvSpPr/>
              <p:nvPr/>
            </p:nvSpPr>
            <p:spPr>
              <a:xfrm flipH="1">
                <a:off x="10486065" y="1340638"/>
                <a:ext cx="796803" cy="325381"/>
              </a:xfrm>
              <a:prstGeom prst="homePlate">
                <a:avLst>
                  <a:gd name="adj" fmla="val 13344"/>
                </a:avLst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600" dirty="0"/>
                  <a:t>20 N</a:t>
                </a:r>
              </a:p>
            </p:txBody>
          </p:sp>
          <p:sp>
            <p:nvSpPr>
              <p:cNvPr id="38" name="Strelica: peterokut 37">
                <a:extLst>
                  <a:ext uri="{FF2B5EF4-FFF2-40B4-BE49-F238E27FC236}">
                    <a16:creationId xmlns:a16="http://schemas.microsoft.com/office/drawing/2014/main" id="{55379653-2658-4B44-AB30-E5DA1B71BD7D}"/>
                  </a:ext>
                </a:extLst>
              </p:cNvPr>
              <p:cNvSpPr/>
              <p:nvPr/>
            </p:nvSpPr>
            <p:spPr>
              <a:xfrm flipH="1">
                <a:off x="10634868" y="951340"/>
                <a:ext cx="648000" cy="325381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sz="1600" dirty="0"/>
                  <a:t>4 x</a:t>
                </a:r>
              </a:p>
            </p:txBody>
          </p:sp>
        </p:grpSp>
        <p:sp>
          <p:nvSpPr>
            <p:cNvPr id="41" name="TextBox 9">
              <a:extLst>
                <a:ext uri="{FF2B5EF4-FFF2-40B4-BE49-F238E27FC236}">
                  <a16:creationId xmlns:a16="http://schemas.microsoft.com/office/drawing/2014/main" id="{DA215DEC-B61C-49C0-AD92-3E2EF3A9E571}"/>
                </a:ext>
              </a:extLst>
            </p:cNvPr>
            <p:cNvSpPr txBox="1"/>
            <p:nvPr/>
          </p:nvSpPr>
          <p:spPr>
            <a:xfrm>
              <a:off x="7690424" y="2169875"/>
              <a:ext cx="35924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600" i="1" dirty="0"/>
                <a:t>Ispitivanje </a:t>
              </a:r>
              <a:r>
                <a:rPr lang="hr-HR" sz="1600" b="1" i="1" dirty="0"/>
                <a:t>čvrstoće</a:t>
              </a:r>
              <a:r>
                <a:rPr lang="hr-HR" sz="1600" i="1" dirty="0"/>
                <a:t> i </a:t>
              </a:r>
              <a:r>
                <a:rPr lang="hr-HR" sz="1600" b="1" i="1" dirty="0"/>
                <a:t>žilavosti</a:t>
              </a:r>
              <a:r>
                <a:rPr lang="en-HR" sz="20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268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Značka">
  <a:themeElements>
    <a:clrScheme name="Značka">
      <a:dk1>
        <a:sysClr val="windowText" lastClr="000000"/>
      </a:dk1>
      <a:lt1>
        <a:sysClr val="window" lastClr="FFFFFF"/>
      </a:lt1>
      <a:dk2>
        <a:srgbClr val="1B2F36"/>
      </a:dk2>
      <a:lt2>
        <a:srgbClr val="F3F3F2"/>
      </a:lt2>
      <a:accent1>
        <a:srgbClr val="A38D51"/>
      </a:accent1>
      <a:accent2>
        <a:srgbClr val="5A3D40"/>
      </a:accent2>
      <a:accent3>
        <a:srgbClr val="5D988C"/>
      </a:accent3>
      <a:accent4>
        <a:srgbClr val="A85752"/>
      </a:accent4>
      <a:accent5>
        <a:srgbClr val="809A67"/>
      </a:accent5>
      <a:accent6>
        <a:srgbClr val="67645A"/>
      </a:accent6>
      <a:hlink>
        <a:srgbClr val="5D988C"/>
      </a:hlink>
      <a:folHlink>
        <a:srgbClr val="846794"/>
      </a:folHlink>
    </a:clrScheme>
    <a:fontScheme name="Značka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načk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9E77EDF1-0821-4215-BD6E-A2D49F02550D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TM10001106[[fn=Značka]]</Template>
  <TotalTime>989</TotalTime>
  <Words>1255</Words>
  <Application>Microsoft Office PowerPoint</Application>
  <PresentationFormat>Široki zaslon</PresentationFormat>
  <Paragraphs>169</Paragraphs>
  <Slides>22</Slides>
  <Notes>4</Notes>
  <HiddenSlides>2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7" baseType="lpstr">
      <vt:lpstr>Arial</vt:lpstr>
      <vt:lpstr>Calibri</vt:lpstr>
      <vt:lpstr>Gill Sans MT</vt:lpstr>
      <vt:lpstr>Impact</vt:lpstr>
      <vt:lpstr>Značka</vt:lpstr>
      <vt:lpstr>Metali i metalurgija</vt:lpstr>
      <vt:lpstr>Početci…</vt:lpstr>
      <vt:lpstr>Metali i legure</vt:lpstr>
      <vt:lpstr>Metalurgija</vt:lpstr>
      <vt:lpstr>Crna metalurgija</vt:lpstr>
      <vt:lpstr>Obojena metalurgija</vt:lpstr>
      <vt:lpstr>Svojstva metala</vt:lpstr>
      <vt:lpstr>PowerPoint prezentacija</vt:lpstr>
      <vt:lpstr>Mehanička svojstva</vt:lpstr>
      <vt:lpstr>PowerPoint prezentacija</vt:lpstr>
      <vt:lpstr>Tehnološka svojstva</vt:lpstr>
      <vt:lpstr>Obrada metala bez odvajanja čestica - strugotine</vt:lpstr>
      <vt:lpstr>Zanimanja u metalskoj industriji</vt:lpstr>
      <vt:lpstr>PowerPoint prezentacija</vt:lpstr>
      <vt:lpstr>Spajanje metalnih dijelova</vt:lpstr>
      <vt:lpstr>Rastavljivo spajanje vijcima </vt:lpstr>
      <vt:lpstr>Nerastavljivo spajanje zakovicama</vt:lpstr>
      <vt:lpstr>Nerastavljivo spajanje lemljenjem</vt:lpstr>
      <vt:lpstr>Nerastavljivo spajanje zavarivanjem</vt:lpstr>
      <vt:lpstr>PowerPoint prezentacija</vt:lpstr>
      <vt:lpstr>Zavarivanje je opasno i kako se zaštititi?</vt:lpstr>
      <vt:lpstr>Nerastavljivo spajanje lijepljenjem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Metali, svojstva metala I legura</dc:title>
  <dc:creator>Korina Jadrijević</dc:creator>
  <cp:lastModifiedBy>Boško Šetka</cp:lastModifiedBy>
  <cp:revision>140</cp:revision>
  <dcterms:created xsi:type="dcterms:W3CDTF">2021-03-02T17:00:07Z</dcterms:created>
  <dcterms:modified xsi:type="dcterms:W3CDTF">2024-02-25T11:17:18Z</dcterms:modified>
</cp:coreProperties>
</file>