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DCE739-65E0-41BE-B9B6-EF9AE449FFD4}" v="29" dt="2020-04-29T00:21:45.497"/>
    <p1510:client id="{A9DBA1C5-D85A-4059-85F9-638C37FB32E9}" v="8" dt="2020-04-29T00:28:55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sko.setka@skole.hr" userId="4ef09ae9-e90b-43d6-9d66-9398747190ec" providerId="ADAL" clId="{3CDCE739-65E0-41BE-B9B6-EF9AE449FFD4}"/>
    <pc:docChg chg="undo redo custSel addSld modSld">
      <pc:chgData name="bosko.setka@skole.hr" userId="4ef09ae9-e90b-43d6-9d66-9398747190ec" providerId="ADAL" clId="{3CDCE739-65E0-41BE-B9B6-EF9AE449FFD4}" dt="2020-04-29T00:21:45.497" v="850" actId="164"/>
      <pc:docMkLst>
        <pc:docMk/>
      </pc:docMkLst>
      <pc:sldChg chg="addSp delSp modSp add mod">
        <pc:chgData name="bosko.setka@skole.hr" userId="4ef09ae9-e90b-43d6-9d66-9398747190ec" providerId="ADAL" clId="{3CDCE739-65E0-41BE-B9B6-EF9AE449FFD4}" dt="2020-04-29T00:17:23.136" v="821" actId="14100"/>
        <pc:sldMkLst>
          <pc:docMk/>
          <pc:sldMk cId="1348905648" sldId="260"/>
        </pc:sldMkLst>
        <pc:spChg chg="mod">
          <ac:chgData name="bosko.setka@skole.hr" userId="4ef09ae9-e90b-43d6-9d66-9398747190ec" providerId="ADAL" clId="{3CDCE739-65E0-41BE-B9B6-EF9AE449FFD4}" dt="2020-04-28T23:02:09.771" v="367" actId="20577"/>
          <ac:spMkLst>
            <pc:docMk/>
            <pc:sldMk cId="1348905648" sldId="260"/>
            <ac:spMk id="3" creationId="{DA2C8AE5-C3CA-42EA-B8DE-F4B2EB1438CB}"/>
          </ac:spMkLst>
        </pc:spChg>
        <pc:spChg chg="mod">
          <ac:chgData name="bosko.setka@skole.hr" userId="4ef09ae9-e90b-43d6-9d66-9398747190ec" providerId="ADAL" clId="{3CDCE739-65E0-41BE-B9B6-EF9AE449FFD4}" dt="2020-04-28T22:39:13.455" v="21" actId="20577"/>
          <ac:spMkLst>
            <pc:docMk/>
            <pc:sldMk cId="1348905648" sldId="260"/>
            <ac:spMk id="8" creationId="{BBAE7E4E-568B-49DF-920F-E2FA5F7CC195}"/>
          </ac:spMkLst>
        </pc:spChg>
        <pc:picChg chg="add mod modCrop">
          <ac:chgData name="bosko.setka@skole.hr" userId="4ef09ae9-e90b-43d6-9d66-9398747190ec" providerId="ADAL" clId="{3CDCE739-65E0-41BE-B9B6-EF9AE449FFD4}" dt="2020-04-29T00:17:23.136" v="821" actId="14100"/>
          <ac:picMkLst>
            <pc:docMk/>
            <pc:sldMk cId="1348905648" sldId="260"/>
            <ac:picMk id="2" creationId="{8B912EC6-D1B9-47E9-8A9E-C30E8B212482}"/>
          </ac:picMkLst>
        </pc:picChg>
        <pc:picChg chg="add mod">
          <ac:chgData name="bosko.setka@skole.hr" userId="4ef09ae9-e90b-43d6-9d66-9398747190ec" providerId="ADAL" clId="{3CDCE739-65E0-41BE-B9B6-EF9AE449FFD4}" dt="2020-04-28T22:55:08.607" v="220" actId="1076"/>
          <ac:picMkLst>
            <pc:docMk/>
            <pc:sldMk cId="1348905648" sldId="260"/>
            <ac:picMk id="6" creationId="{C8B2E4D1-D32A-4EDC-9E5E-59F1F4CA8E8E}"/>
          </ac:picMkLst>
        </pc:picChg>
        <pc:picChg chg="add mod">
          <ac:chgData name="bosko.setka@skole.hr" userId="4ef09ae9-e90b-43d6-9d66-9398747190ec" providerId="ADAL" clId="{3CDCE739-65E0-41BE-B9B6-EF9AE449FFD4}" dt="2020-04-28T23:13:30.576" v="399" actId="1035"/>
          <ac:picMkLst>
            <pc:docMk/>
            <pc:sldMk cId="1348905648" sldId="260"/>
            <ac:picMk id="7" creationId="{557BC8B1-5AA7-4FA1-900B-76348A8AE344}"/>
          </ac:picMkLst>
        </pc:picChg>
        <pc:picChg chg="del">
          <ac:chgData name="bosko.setka@skole.hr" userId="4ef09ae9-e90b-43d6-9d66-9398747190ec" providerId="ADAL" clId="{3CDCE739-65E0-41BE-B9B6-EF9AE449FFD4}" dt="2020-04-28T22:39:18.010" v="23" actId="478"/>
          <ac:picMkLst>
            <pc:docMk/>
            <pc:sldMk cId="1348905648" sldId="260"/>
            <ac:picMk id="9" creationId="{24A882E4-EAF4-4E9B-911B-B5BBEB582C1F}"/>
          </ac:picMkLst>
        </pc:picChg>
        <pc:picChg chg="del">
          <ac:chgData name="bosko.setka@skole.hr" userId="4ef09ae9-e90b-43d6-9d66-9398747190ec" providerId="ADAL" clId="{3CDCE739-65E0-41BE-B9B6-EF9AE449FFD4}" dt="2020-04-28T22:39:17.108" v="22" actId="478"/>
          <ac:picMkLst>
            <pc:docMk/>
            <pc:sldMk cId="1348905648" sldId="260"/>
            <ac:picMk id="11" creationId="{494BFCCA-18D7-49A5-A893-34F323ADA992}"/>
          </ac:picMkLst>
        </pc:picChg>
        <pc:picChg chg="add del mod">
          <ac:chgData name="bosko.setka@skole.hr" userId="4ef09ae9-e90b-43d6-9d66-9398747190ec" providerId="ADAL" clId="{3CDCE739-65E0-41BE-B9B6-EF9AE449FFD4}" dt="2020-04-28T23:09:14.741" v="378" actId="478"/>
          <ac:picMkLst>
            <pc:docMk/>
            <pc:sldMk cId="1348905648" sldId="260"/>
            <ac:picMk id="12" creationId="{BBEE2901-3B82-49CE-B7CE-B6CEB0F9D58D}"/>
          </ac:picMkLst>
        </pc:picChg>
        <pc:picChg chg="add mod modCrop">
          <ac:chgData name="bosko.setka@skole.hr" userId="4ef09ae9-e90b-43d6-9d66-9398747190ec" providerId="ADAL" clId="{3CDCE739-65E0-41BE-B9B6-EF9AE449FFD4}" dt="2020-04-28T23:24:35.600" v="406" actId="1036"/>
          <ac:picMkLst>
            <pc:docMk/>
            <pc:sldMk cId="1348905648" sldId="260"/>
            <ac:picMk id="14" creationId="{149AABB4-6D95-4086-A07B-8F65C20ED544}"/>
          </ac:picMkLst>
        </pc:picChg>
      </pc:sldChg>
      <pc:sldChg chg="addSp delSp modSp add mod">
        <pc:chgData name="bosko.setka@skole.hr" userId="4ef09ae9-e90b-43d6-9d66-9398747190ec" providerId="ADAL" clId="{3CDCE739-65E0-41BE-B9B6-EF9AE449FFD4}" dt="2020-04-29T00:21:45.497" v="850" actId="164"/>
        <pc:sldMkLst>
          <pc:docMk/>
          <pc:sldMk cId="1605699408" sldId="261"/>
        </pc:sldMkLst>
        <pc:spChg chg="mod">
          <ac:chgData name="bosko.setka@skole.hr" userId="4ef09ae9-e90b-43d6-9d66-9398747190ec" providerId="ADAL" clId="{3CDCE739-65E0-41BE-B9B6-EF9AE449FFD4}" dt="2020-04-29T00:15:06.363" v="816" actId="20577"/>
          <ac:spMkLst>
            <pc:docMk/>
            <pc:sldMk cId="1605699408" sldId="261"/>
            <ac:spMk id="3" creationId="{DA2C8AE5-C3CA-42EA-B8DE-F4B2EB1438CB}"/>
          </ac:spMkLst>
        </pc:spChg>
        <pc:spChg chg="mod">
          <ac:chgData name="bosko.setka@skole.hr" userId="4ef09ae9-e90b-43d6-9d66-9398747190ec" providerId="ADAL" clId="{3CDCE739-65E0-41BE-B9B6-EF9AE449FFD4}" dt="2020-04-28T23:38:16.482" v="412" actId="20577"/>
          <ac:spMkLst>
            <pc:docMk/>
            <pc:sldMk cId="1605699408" sldId="261"/>
            <ac:spMk id="8" creationId="{BBAE7E4E-568B-49DF-920F-E2FA5F7CC195}"/>
          </ac:spMkLst>
        </pc:spChg>
        <pc:spChg chg="add mod">
          <ac:chgData name="bosko.setka@skole.hr" userId="4ef09ae9-e90b-43d6-9d66-9398747190ec" providerId="ADAL" clId="{3CDCE739-65E0-41BE-B9B6-EF9AE449FFD4}" dt="2020-04-29T00:21:45.497" v="850" actId="164"/>
          <ac:spMkLst>
            <pc:docMk/>
            <pc:sldMk cId="1605699408" sldId="261"/>
            <ac:spMk id="17" creationId="{99B6ED5E-38E8-42D4-BE68-B253F844ADD8}"/>
          </ac:spMkLst>
        </pc:spChg>
        <pc:grpChg chg="add mod">
          <ac:chgData name="bosko.setka@skole.hr" userId="4ef09ae9-e90b-43d6-9d66-9398747190ec" providerId="ADAL" clId="{3CDCE739-65E0-41BE-B9B6-EF9AE449FFD4}" dt="2020-04-29T00:21:45.497" v="850" actId="164"/>
          <ac:grpSpMkLst>
            <pc:docMk/>
            <pc:sldMk cId="1605699408" sldId="261"/>
            <ac:grpSpMk id="18" creationId="{B2178176-23C3-431B-B715-25CAA9CD84CC}"/>
          </ac:grpSpMkLst>
        </pc:grpChg>
        <pc:picChg chg="del">
          <ac:chgData name="bosko.setka@skole.hr" userId="4ef09ae9-e90b-43d6-9d66-9398747190ec" providerId="ADAL" clId="{3CDCE739-65E0-41BE-B9B6-EF9AE449FFD4}" dt="2020-04-28T23:38:32.222" v="416" actId="478"/>
          <ac:picMkLst>
            <pc:docMk/>
            <pc:sldMk cId="1605699408" sldId="261"/>
            <ac:picMk id="2" creationId="{8B912EC6-D1B9-47E9-8A9E-C30E8B212482}"/>
          </ac:picMkLst>
        </pc:picChg>
        <pc:picChg chg="del">
          <ac:chgData name="bosko.setka@skole.hr" userId="4ef09ae9-e90b-43d6-9d66-9398747190ec" providerId="ADAL" clId="{3CDCE739-65E0-41BE-B9B6-EF9AE449FFD4}" dt="2020-04-28T23:38:28.981" v="415" actId="478"/>
          <ac:picMkLst>
            <pc:docMk/>
            <pc:sldMk cId="1605699408" sldId="261"/>
            <ac:picMk id="6" creationId="{C8B2E4D1-D32A-4EDC-9E5E-59F1F4CA8E8E}"/>
          </ac:picMkLst>
        </pc:picChg>
        <pc:picChg chg="del">
          <ac:chgData name="bosko.setka@skole.hr" userId="4ef09ae9-e90b-43d6-9d66-9398747190ec" providerId="ADAL" clId="{3CDCE739-65E0-41BE-B9B6-EF9AE449FFD4}" dt="2020-04-28T23:38:26.055" v="414" actId="478"/>
          <ac:picMkLst>
            <pc:docMk/>
            <pc:sldMk cId="1605699408" sldId="261"/>
            <ac:picMk id="7" creationId="{557BC8B1-5AA7-4FA1-900B-76348A8AE344}"/>
          </ac:picMkLst>
        </pc:picChg>
        <pc:picChg chg="add mod">
          <ac:chgData name="bosko.setka@skole.hr" userId="4ef09ae9-e90b-43d6-9d66-9398747190ec" providerId="ADAL" clId="{3CDCE739-65E0-41BE-B9B6-EF9AE449FFD4}" dt="2020-04-29T00:12:58.605" v="788" actId="1076"/>
          <ac:picMkLst>
            <pc:docMk/>
            <pc:sldMk cId="1605699408" sldId="261"/>
            <ac:picMk id="9" creationId="{B2FEC5BD-A270-4756-BB3B-0F746A01FFDB}"/>
          </ac:picMkLst>
        </pc:picChg>
        <pc:picChg chg="add mod">
          <ac:chgData name="bosko.setka@skole.hr" userId="4ef09ae9-e90b-43d6-9d66-9398747190ec" providerId="ADAL" clId="{3CDCE739-65E0-41BE-B9B6-EF9AE449FFD4}" dt="2020-04-29T00:08:24.202" v="707" actId="1076"/>
          <ac:picMkLst>
            <pc:docMk/>
            <pc:sldMk cId="1605699408" sldId="261"/>
            <ac:picMk id="10" creationId="{90575AE8-E9EB-497A-AE4A-5CDA1E301DC2}"/>
          </ac:picMkLst>
        </pc:picChg>
        <pc:picChg chg="add mod">
          <ac:chgData name="bosko.setka@skole.hr" userId="4ef09ae9-e90b-43d6-9d66-9398747190ec" providerId="ADAL" clId="{3CDCE739-65E0-41BE-B9B6-EF9AE449FFD4}" dt="2020-04-29T00:08:29.537" v="708" actId="1076"/>
          <ac:picMkLst>
            <pc:docMk/>
            <pc:sldMk cId="1605699408" sldId="261"/>
            <ac:picMk id="11" creationId="{52A63A26-1D01-4CBE-B5D1-2CC1A2E89813}"/>
          </ac:picMkLst>
        </pc:picChg>
        <pc:picChg chg="add mod">
          <ac:chgData name="bosko.setka@skole.hr" userId="4ef09ae9-e90b-43d6-9d66-9398747190ec" providerId="ADAL" clId="{3CDCE739-65E0-41BE-B9B6-EF9AE449FFD4}" dt="2020-04-29T00:21:45.497" v="850" actId="164"/>
          <ac:picMkLst>
            <pc:docMk/>
            <pc:sldMk cId="1605699408" sldId="261"/>
            <ac:picMk id="13" creationId="{2A65402D-87A0-4793-BB2A-C9DD144BBD91}"/>
          </ac:picMkLst>
        </pc:picChg>
        <pc:picChg chg="del">
          <ac:chgData name="bosko.setka@skole.hr" userId="4ef09ae9-e90b-43d6-9d66-9398747190ec" providerId="ADAL" clId="{3CDCE739-65E0-41BE-B9B6-EF9AE449FFD4}" dt="2020-04-28T23:38:22.868" v="413" actId="478"/>
          <ac:picMkLst>
            <pc:docMk/>
            <pc:sldMk cId="1605699408" sldId="261"/>
            <ac:picMk id="14" creationId="{149AABB4-6D95-4086-A07B-8F65C20ED544}"/>
          </ac:picMkLst>
        </pc:picChg>
        <pc:picChg chg="add mod">
          <ac:chgData name="bosko.setka@skole.hr" userId="4ef09ae9-e90b-43d6-9d66-9398747190ec" providerId="ADAL" clId="{3CDCE739-65E0-41BE-B9B6-EF9AE449FFD4}" dt="2020-04-29T00:14:57.500" v="815" actId="14100"/>
          <ac:picMkLst>
            <pc:docMk/>
            <pc:sldMk cId="1605699408" sldId="261"/>
            <ac:picMk id="16" creationId="{AC90CCA9-2F8B-4528-AEA7-D7BAB068CBF2}"/>
          </ac:picMkLst>
        </pc:picChg>
      </pc:sldChg>
    </pc:docChg>
  </pc:docChgLst>
  <pc:docChgLst>
    <pc:chgData name="BOŠKO ŠETKA" userId="S::bosko.setka@skole.hr::4ef09ae9-e90b-43d6-9d66-9398747190ec" providerId="AD" clId="Web-{A9DBA1C5-D85A-4059-85F9-638C37FB32E9}"/>
    <pc:docChg chg="modSld">
      <pc:chgData name="BOŠKO ŠETKA" userId="S::bosko.setka@skole.hr::4ef09ae9-e90b-43d6-9d66-9398747190ec" providerId="AD" clId="Web-{A9DBA1C5-D85A-4059-85F9-638C37FB32E9}" dt="2020-04-29T00:28:55.237" v="7" actId="14100"/>
      <pc:docMkLst>
        <pc:docMk/>
      </pc:docMkLst>
      <pc:sldChg chg="modSp">
        <pc:chgData name="BOŠKO ŠETKA" userId="S::bosko.setka@skole.hr::4ef09ae9-e90b-43d6-9d66-9398747190ec" providerId="AD" clId="Web-{A9DBA1C5-D85A-4059-85F9-638C37FB32E9}" dt="2020-04-29T00:28:55.237" v="7" actId="14100"/>
        <pc:sldMkLst>
          <pc:docMk/>
          <pc:sldMk cId="1605699408" sldId="261"/>
        </pc:sldMkLst>
        <pc:spChg chg="mod">
          <ac:chgData name="BOŠKO ŠETKA" userId="S::bosko.setka@skole.hr::4ef09ae9-e90b-43d6-9d66-9398747190ec" providerId="AD" clId="Web-{A9DBA1C5-D85A-4059-85F9-638C37FB32E9}" dt="2020-04-29T00:26:10.721" v="5" actId="20577"/>
          <ac:spMkLst>
            <pc:docMk/>
            <pc:sldMk cId="1605699408" sldId="261"/>
            <ac:spMk id="17" creationId="{99B6ED5E-38E8-42D4-BE68-B253F844ADD8}"/>
          </ac:spMkLst>
        </pc:spChg>
        <pc:picChg chg="mod">
          <ac:chgData name="BOŠKO ŠETKA" userId="S::bosko.setka@skole.hr::4ef09ae9-e90b-43d6-9d66-9398747190ec" providerId="AD" clId="Web-{A9DBA1C5-D85A-4059-85F9-638C37FB32E9}" dt="2020-04-29T00:26:40.659" v="6" actId="1076"/>
          <ac:picMkLst>
            <pc:docMk/>
            <pc:sldMk cId="1605699408" sldId="261"/>
            <ac:picMk id="9" creationId="{B2FEC5BD-A270-4756-BB3B-0F746A01FFDB}"/>
          </ac:picMkLst>
        </pc:picChg>
        <pc:picChg chg="mod">
          <ac:chgData name="BOŠKO ŠETKA" userId="S::bosko.setka@skole.hr::4ef09ae9-e90b-43d6-9d66-9398747190ec" providerId="AD" clId="Web-{A9DBA1C5-D85A-4059-85F9-638C37FB32E9}" dt="2020-04-29T00:28:55.237" v="7" actId="14100"/>
          <ac:picMkLst>
            <pc:docMk/>
            <pc:sldMk cId="1605699408" sldId="261"/>
            <ac:picMk id="16" creationId="{AC90CCA9-2F8B-4528-AEA7-D7BAB068CBF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9D1B4-26F1-46FB-867F-9075339F3DA0}" type="datetimeFigureOut">
              <a:rPr lang="hr-HR" smtClean="0"/>
              <a:t>16.4.2021.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B0074-30BB-44BD-B549-FE8510D169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1503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344D-3964-4BF3-9E0F-A75F46B75092}" type="datetime1">
              <a:rPr lang="hr-HR" smtClean="0"/>
              <a:t>16.4.2021.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Copyright Boško Šetka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2649ED1-AEEC-4D3E-80F5-A8E14330CF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2709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297-B874-484E-B92F-69B33AEC1FA6}" type="datetime1">
              <a:rPr lang="hr-HR" smtClean="0"/>
              <a:t>16.4.2021.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Copyright Boško Šetka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649ED1-AEEC-4D3E-80F5-A8E14330CF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7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63F7-5BD6-4237-8D9A-BB7E62E5B574}" type="datetime1">
              <a:rPr lang="hr-HR" smtClean="0"/>
              <a:t>16.4.2021.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Copyright Boško Šetka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649ED1-AEEC-4D3E-80F5-A8E14330CF0C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6073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24D46-08FD-4312-9BD9-CFF84484B045}" type="datetime1">
              <a:rPr lang="hr-HR" smtClean="0"/>
              <a:t>16.4.2021.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Copyright Boško Šetka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649ED1-AEEC-4D3E-80F5-A8E14330CF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0718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EE61-36A7-4B57-826F-0E4567ED5EDC}" type="datetime1">
              <a:rPr lang="hr-HR" smtClean="0"/>
              <a:t>16.4.2021.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Copyright Boško Šetka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649ED1-AEEC-4D3E-80F5-A8E14330CF0C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7182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D538-CAA0-4513-97E6-B5ADE31F7A3E}" type="datetime1">
              <a:rPr lang="hr-HR" smtClean="0"/>
              <a:t>16.4.2021.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Copyright Boško Šetka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649ED1-AEEC-4D3E-80F5-A8E14330CF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7767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8859-919E-49D6-9597-543DF0D8353B}" type="datetime1">
              <a:rPr lang="hr-HR" smtClean="0"/>
              <a:t>16.4.2021.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Copyright Boško Šetka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9ED1-AEEC-4D3E-80F5-A8E14330CF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2670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046A-58AC-457A-86C6-6620902EDFC5}" type="datetime1">
              <a:rPr lang="hr-HR" smtClean="0"/>
              <a:t>16.4.2021.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Copyright Boško Šetka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9ED1-AEEC-4D3E-80F5-A8E14330CF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698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4BDD-C7A2-4DF7-8F35-A0FC37D7FE9E}" type="datetime1">
              <a:rPr lang="hr-HR" smtClean="0"/>
              <a:t>16.4.2021.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Copyright Boško Šetka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9ED1-AEEC-4D3E-80F5-A8E14330CF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26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277A-5488-401D-B9AF-A6A8D933CFDD}" type="datetime1">
              <a:rPr lang="hr-HR" smtClean="0"/>
              <a:t>16.4.2021.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Copyright Boško Šetka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649ED1-AEEC-4D3E-80F5-A8E14330CF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689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B40B-357D-4003-AF11-639FE2AE473C}" type="datetime1">
              <a:rPr lang="hr-HR" smtClean="0"/>
              <a:t>16.4.2021.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Copyright Boško Šetka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2649ED1-AEEC-4D3E-80F5-A8E14330CF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841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DA27-A1A5-49E1-BAEF-BB424B318D9E}" type="datetime1">
              <a:rPr lang="hr-HR" smtClean="0"/>
              <a:t>16.4.2021.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Copyright Boško Šetka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2649ED1-AEEC-4D3E-80F5-A8E14330CF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924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5813-0ECA-4899-83C6-819C36699BB0}" type="datetime1">
              <a:rPr lang="hr-HR" smtClean="0"/>
              <a:t>16.4.2021.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Copyright Boško Šetka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9ED1-AEEC-4D3E-80F5-A8E14330CF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710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64415-AE64-4139-A276-127D8FE12CE3}" type="datetime1">
              <a:rPr lang="hr-HR" smtClean="0"/>
              <a:t>16.4.2021.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Copyright Boško Šetka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9ED1-AEEC-4D3E-80F5-A8E14330CF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30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64C3-7A79-4E5E-9322-AFD7F1EC8796}" type="datetime1">
              <a:rPr lang="hr-HR" smtClean="0"/>
              <a:t>16.4.2021.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Copyright Boško Šetka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9ED1-AEEC-4D3E-80F5-A8E14330CF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3841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693A-972D-4267-AB9B-11EA9ABF428A}" type="datetime1">
              <a:rPr lang="hr-HR" smtClean="0"/>
              <a:t>16.4.2021.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Copyright Boško Šetka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649ED1-AEEC-4D3E-80F5-A8E14330CF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889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0DC8F-2B64-412F-ABF4-90C12F50474C}" type="datetime1">
              <a:rPr lang="hr-HR" smtClean="0"/>
              <a:t>16.4.2021.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/>
              <a:t>© Copyright Boško Šetka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2649ED1-AEEC-4D3E-80F5-A8E14330CF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360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FEFF40-ECD9-47D1-AEE0-9980E16B87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ENERGETIKA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8116836-8DB8-41AB-B937-20CE1F7763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hr-HR"/>
          </a:p>
          <a:p>
            <a:r>
              <a:rPr lang="hr-HR"/>
              <a:t>Obnovljivi izvori energije</a:t>
            </a:r>
          </a:p>
          <a:p>
            <a:r>
              <a:rPr lang="hr-HR"/>
              <a:t>Prijenos i pretvorba gibanja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E510BFB-8EC5-4EB2-B41F-D4C9133D3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Copyright Boško Šetka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109818E-9406-4187-8DBA-CDDEA3334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9ED1-AEEC-4D3E-80F5-A8E14330CF0C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6941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85D2BD-4929-498F-844B-D8216D7C1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48236"/>
            <a:ext cx="8911687" cy="898803"/>
          </a:xfrm>
        </p:spPr>
        <p:txBody>
          <a:bodyPr/>
          <a:lstStyle/>
          <a:p>
            <a:r>
              <a:rPr lang="hr-HR" b="1"/>
              <a:t>Energetika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90631E9-47F4-45C4-ABE2-A3E95DA9B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47039"/>
            <a:ext cx="8915400" cy="45641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1600" b="1"/>
              <a:t>Energetika</a:t>
            </a:r>
            <a:r>
              <a:rPr lang="hr-HR" sz="1600"/>
              <a:t> se bavi pretvorbom energije u korisne oblike</a:t>
            </a:r>
          </a:p>
          <a:p>
            <a:pPr>
              <a:lnSpc>
                <a:spcPct val="150000"/>
              </a:lnSpc>
            </a:pPr>
            <a:r>
              <a:rPr lang="hr-HR" sz="1600" b="1"/>
              <a:t>Korisni oblici energije su</a:t>
            </a:r>
            <a:r>
              <a:rPr lang="hr-HR" sz="1600"/>
              <a:t>:</a:t>
            </a:r>
            <a:br>
              <a:rPr lang="hr-HR" sz="1600"/>
            </a:br>
            <a:r>
              <a:rPr lang="hr-HR" sz="1600"/>
              <a:t>- svjetlosna</a:t>
            </a:r>
            <a:br>
              <a:rPr lang="hr-HR" sz="1600"/>
            </a:br>
            <a:r>
              <a:rPr lang="hr-HR" sz="1600"/>
              <a:t>- toplinska</a:t>
            </a:r>
            <a:br>
              <a:rPr lang="hr-HR" sz="1600"/>
            </a:br>
            <a:r>
              <a:rPr lang="hr-HR" sz="1600"/>
              <a:t>- mehanička</a:t>
            </a:r>
            <a:br>
              <a:rPr lang="hr-HR" sz="1600"/>
            </a:br>
            <a:r>
              <a:rPr lang="hr-HR" sz="1600"/>
              <a:t>- kemijska</a:t>
            </a:r>
          </a:p>
          <a:p>
            <a:pPr>
              <a:lnSpc>
                <a:spcPct val="150000"/>
              </a:lnSpc>
            </a:pPr>
            <a:r>
              <a:rPr lang="hr-HR" sz="1600" b="1"/>
              <a:t>Izvori energije</a:t>
            </a:r>
            <a:r>
              <a:rPr lang="hr-HR" sz="1600"/>
              <a:t>:</a:t>
            </a:r>
            <a:br>
              <a:rPr lang="hr-HR" sz="1600"/>
            </a:br>
            <a:r>
              <a:rPr lang="hr-HR" sz="1600"/>
              <a:t>- obnovljivi</a:t>
            </a:r>
            <a:br>
              <a:rPr lang="hr-HR" sz="1600"/>
            </a:br>
            <a:r>
              <a:rPr lang="hr-HR" sz="1600"/>
              <a:t>- neobnovljivi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0A17A6B-60F2-4443-BA60-90DFA761B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Copyright Boško Šetka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061EB27-BBCE-4098-86EC-66D301C1A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9ED1-AEEC-4D3E-80F5-A8E14330CF0C}" type="slidenum">
              <a:rPr lang="hr-HR" smtClean="0"/>
              <a:t>2</a:t>
            </a:fld>
            <a:endParaRPr lang="hr-HR"/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2F78EB95-FA28-45B5-93C5-66F5DF5E7E40}"/>
              </a:ext>
            </a:extLst>
          </p:cNvPr>
          <p:cNvGrpSpPr/>
          <p:nvPr/>
        </p:nvGrpSpPr>
        <p:grpSpPr>
          <a:xfrm>
            <a:off x="1485362" y="4939553"/>
            <a:ext cx="6388384" cy="1888351"/>
            <a:chOff x="1485362" y="4939553"/>
            <a:chExt cx="6388384" cy="1888351"/>
          </a:xfrm>
        </p:grpSpPr>
        <p:pic>
          <p:nvPicPr>
            <p:cNvPr id="7" name="Slika 6">
              <a:extLst>
                <a:ext uri="{FF2B5EF4-FFF2-40B4-BE49-F238E27FC236}">
                  <a16:creationId xmlns:a16="http://schemas.microsoft.com/office/drawing/2014/main" id="{0036CCAC-E992-41CC-8056-B4B771143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85362" y="4939553"/>
              <a:ext cx="6376324" cy="1888351"/>
            </a:xfrm>
            <a:prstGeom prst="rect">
              <a:avLst/>
            </a:prstGeom>
          </p:spPr>
        </p:pic>
        <p:sp>
          <p:nvSpPr>
            <p:cNvPr id="8" name="TekstniOkvir 7">
              <a:extLst>
                <a:ext uri="{FF2B5EF4-FFF2-40B4-BE49-F238E27FC236}">
                  <a16:creationId xmlns:a16="http://schemas.microsoft.com/office/drawing/2014/main" id="{F929AC2C-D4FC-4D0F-B551-A4A954F11EAF}"/>
                </a:ext>
              </a:extLst>
            </p:cNvPr>
            <p:cNvSpPr txBox="1"/>
            <p:nvPr/>
          </p:nvSpPr>
          <p:spPr>
            <a:xfrm>
              <a:off x="1595716" y="6284261"/>
              <a:ext cx="77209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200"/>
                <a:t>Ugljen</a:t>
              </a:r>
              <a:endParaRPr lang="hr-HR" sz="1600"/>
            </a:p>
          </p:txBody>
        </p:sp>
        <p:sp>
          <p:nvSpPr>
            <p:cNvPr id="9" name="TekstniOkvir 8">
              <a:extLst>
                <a:ext uri="{FF2B5EF4-FFF2-40B4-BE49-F238E27FC236}">
                  <a16:creationId xmlns:a16="http://schemas.microsoft.com/office/drawing/2014/main" id="{37E04F8C-F747-4E98-ADCC-07E55B2AEE23}"/>
                </a:ext>
              </a:extLst>
            </p:cNvPr>
            <p:cNvSpPr txBox="1"/>
            <p:nvPr/>
          </p:nvSpPr>
          <p:spPr>
            <a:xfrm>
              <a:off x="3516485" y="6284261"/>
              <a:ext cx="92727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200"/>
                <a:t>Nafta</a:t>
              </a:r>
              <a:endParaRPr lang="hr-HR" sz="1600"/>
            </a:p>
          </p:txBody>
        </p:sp>
        <p:sp>
          <p:nvSpPr>
            <p:cNvPr id="10" name="TekstniOkvir 9">
              <a:extLst>
                <a:ext uri="{FF2B5EF4-FFF2-40B4-BE49-F238E27FC236}">
                  <a16:creationId xmlns:a16="http://schemas.microsoft.com/office/drawing/2014/main" id="{A6C0AFA2-BFFC-4F8D-9CF6-9B697EE6AF1E}"/>
                </a:ext>
              </a:extLst>
            </p:cNvPr>
            <p:cNvSpPr txBox="1"/>
            <p:nvPr/>
          </p:nvSpPr>
          <p:spPr>
            <a:xfrm>
              <a:off x="4921624" y="6284261"/>
              <a:ext cx="123712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200"/>
                <a:t>Zemni plin</a:t>
              </a:r>
            </a:p>
          </p:txBody>
        </p:sp>
        <p:sp>
          <p:nvSpPr>
            <p:cNvPr id="11" name="TekstniOkvir 10">
              <a:extLst>
                <a:ext uri="{FF2B5EF4-FFF2-40B4-BE49-F238E27FC236}">
                  <a16:creationId xmlns:a16="http://schemas.microsoft.com/office/drawing/2014/main" id="{72809944-C1B7-4515-99A5-51FF40479F1E}"/>
                </a:ext>
              </a:extLst>
            </p:cNvPr>
            <p:cNvSpPr txBox="1"/>
            <p:nvPr/>
          </p:nvSpPr>
          <p:spPr>
            <a:xfrm>
              <a:off x="6636618" y="6284261"/>
              <a:ext cx="123712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200"/>
                <a:t>Nuklearna energija</a:t>
              </a:r>
            </a:p>
          </p:txBody>
        </p: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CE259F61-CF13-49C4-BCB1-F2194BFAA6A0}"/>
              </a:ext>
            </a:extLst>
          </p:cNvPr>
          <p:cNvGrpSpPr/>
          <p:nvPr/>
        </p:nvGrpSpPr>
        <p:grpSpPr>
          <a:xfrm>
            <a:off x="8427563" y="1727305"/>
            <a:ext cx="3621002" cy="3664827"/>
            <a:chOff x="8038262" y="1727305"/>
            <a:chExt cx="4010303" cy="4275029"/>
          </a:xfrm>
        </p:grpSpPr>
        <p:pic>
          <p:nvPicPr>
            <p:cNvPr id="6" name="Slika 5">
              <a:extLst>
                <a:ext uri="{FF2B5EF4-FFF2-40B4-BE49-F238E27FC236}">
                  <a16:creationId xmlns:a16="http://schemas.microsoft.com/office/drawing/2014/main" id="{9E2B2A9C-F5B3-4A1C-9EF7-E7ED4F8C9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38262" y="1727305"/>
              <a:ext cx="4010303" cy="3956318"/>
            </a:xfrm>
            <a:prstGeom prst="rect">
              <a:avLst/>
            </a:prstGeom>
          </p:spPr>
        </p:pic>
        <p:sp>
          <p:nvSpPr>
            <p:cNvPr id="12" name="TekstniOkvir 11">
              <a:extLst>
                <a:ext uri="{FF2B5EF4-FFF2-40B4-BE49-F238E27FC236}">
                  <a16:creationId xmlns:a16="http://schemas.microsoft.com/office/drawing/2014/main" id="{0A8E1450-9207-4677-9B20-7723CDBB641F}"/>
                </a:ext>
              </a:extLst>
            </p:cNvPr>
            <p:cNvSpPr txBox="1"/>
            <p:nvPr/>
          </p:nvSpPr>
          <p:spPr>
            <a:xfrm>
              <a:off x="8268195" y="3272119"/>
              <a:ext cx="123712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200"/>
                <a:t>Toplinska energija</a:t>
              </a:r>
            </a:p>
          </p:txBody>
        </p:sp>
        <p:sp>
          <p:nvSpPr>
            <p:cNvPr id="13" name="TekstniOkvir 12">
              <a:extLst>
                <a:ext uri="{FF2B5EF4-FFF2-40B4-BE49-F238E27FC236}">
                  <a16:creationId xmlns:a16="http://schemas.microsoft.com/office/drawing/2014/main" id="{F26BA447-74E3-45D8-B7EC-78A3FCAA75C8}"/>
                </a:ext>
              </a:extLst>
            </p:cNvPr>
            <p:cNvSpPr txBox="1"/>
            <p:nvPr/>
          </p:nvSpPr>
          <p:spPr>
            <a:xfrm>
              <a:off x="10444060" y="3272119"/>
              <a:ext cx="123712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200"/>
                <a:t>Mehanička energija</a:t>
              </a:r>
            </a:p>
          </p:txBody>
        </p:sp>
        <p:sp>
          <p:nvSpPr>
            <p:cNvPr id="14" name="TekstniOkvir 13">
              <a:extLst>
                <a:ext uri="{FF2B5EF4-FFF2-40B4-BE49-F238E27FC236}">
                  <a16:creationId xmlns:a16="http://schemas.microsoft.com/office/drawing/2014/main" id="{F0A5A89F-6CF7-46B9-84FA-232E36F90AA9}"/>
                </a:ext>
              </a:extLst>
            </p:cNvPr>
            <p:cNvSpPr txBox="1"/>
            <p:nvPr/>
          </p:nvSpPr>
          <p:spPr>
            <a:xfrm>
              <a:off x="10444060" y="5540669"/>
              <a:ext cx="123712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200"/>
                <a:t>Svjetlosna energija</a:t>
              </a:r>
            </a:p>
          </p:txBody>
        </p:sp>
        <p:sp>
          <p:nvSpPr>
            <p:cNvPr id="15" name="TekstniOkvir 14">
              <a:extLst>
                <a:ext uri="{FF2B5EF4-FFF2-40B4-BE49-F238E27FC236}">
                  <a16:creationId xmlns:a16="http://schemas.microsoft.com/office/drawing/2014/main" id="{4DC05F55-E7BF-4B3C-B3FF-044870AC6956}"/>
                </a:ext>
              </a:extLst>
            </p:cNvPr>
            <p:cNvSpPr txBox="1"/>
            <p:nvPr/>
          </p:nvSpPr>
          <p:spPr>
            <a:xfrm>
              <a:off x="8268195" y="5540669"/>
              <a:ext cx="123712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200"/>
                <a:t>Kemijska energija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17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B5F3ADC-C56E-4BAC-832B-F78691499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80414"/>
            <a:ext cx="8915400" cy="4230808"/>
          </a:xfrm>
        </p:spPr>
        <p:txBody>
          <a:bodyPr>
            <a:normAutofit/>
          </a:bodyPr>
          <a:lstStyle/>
          <a:p>
            <a:r>
              <a:rPr lang="hr-HR" sz="1600"/>
              <a:t>Voda</a:t>
            </a:r>
          </a:p>
          <a:p>
            <a:r>
              <a:rPr lang="hr-HR" sz="1600"/>
              <a:t>Vjetar</a:t>
            </a:r>
          </a:p>
          <a:p>
            <a:r>
              <a:rPr lang="hr-HR" sz="1600"/>
              <a:t>Sunce</a:t>
            </a:r>
          </a:p>
          <a:p>
            <a:r>
              <a:rPr lang="hr-HR" sz="1600"/>
              <a:t>Geotermalni izvori</a:t>
            </a:r>
          </a:p>
          <a:p>
            <a:r>
              <a:rPr lang="hr-HR" sz="1600"/>
              <a:t>Biomasa</a:t>
            </a:r>
          </a:p>
          <a:p>
            <a:endParaRPr lang="hr-HR"/>
          </a:p>
          <a:p>
            <a:endParaRPr lang="hr-HR"/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endParaRPr lang="hr-HR"/>
          </a:p>
          <a:p>
            <a:r>
              <a:rPr lang="hr-HR" sz="1600"/>
              <a:t>Dostupni su svuda i uvijek, ne mogu se potrošiti, obnavljaju se, besplatni su,</a:t>
            </a:r>
            <a:br>
              <a:rPr lang="hr-HR" sz="1600"/>
            </a:br>
            <a:r>
              <a:rPr lang="hr-HR" sz="1600"/>
              <a:t>ne zagađuju okoliš …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8EBC836-9F03-4D47-B192-6D9989FD2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Copyright Boško Šetka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1A81AFF-E2E1-4380-AA7B-AAAF99AAD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9ED1-AEEC-4D3E-80F5-A8E14330CF0C}" type="slidenum">
              <a:rPr lang="hr-HR" smtClean="0"/>
              <a:t>3</a:t>
            </a:fld>
            <a:endParaRPr lang="hr-HR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549A9DFF-F6F0-4D75-ABA5-A54E72FD1915}"/>
              </a:ext>
            </a:extLst>
          </p:cNvPr>
          <p:cNvGrpSpPr/>
          <p:nvPr/>
        </p:nvGrpSpPr>
        <p:grpSpPr>
          <a:xfrm>
            <a:off x="5271247" y="1873139"/>
            <a:ext cx="6583454" cy="3003661"/>
            <a:chOff x="5235387" y="1680414"/>
            <a:chExt cx="6762749" cy="3111721"/>
          </a:xfrm>
        </p:grpSpPr>
        <p:pic>
          <p:nvPicPr>
            <p:cNvPr id="7" name="Slika 6">
              <a:extLst>
                <a:ext uri="{FF2B5EF4-FFF2-40B4-BE49-F238E27FC236}">
                  <a16:creationId xmlns:a16="http://schemas.microsoft.com/office/drawing/2014/main" id="{204A899E-6871-44F5-950C-29262B5DED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EEF7FE"/>
                </a:clrFrom>
                <a:clrTo>
                  <a:srgbClr val="EEF7FE">
                    <a:alpha val="0"/>
                  </a:srgbClr>
                </a:clrTo>
              </a:clrChange>
            </a:blip>
            <a:srcRect l="2338"/>
            <a:stretch/>
          </p:blipFill>
          <p:spPr>
            <a:xfrm>
              <a:off x="5235387" y="1680414"/>
              <a:ext cx="6762749" cy="3111721"/>
            </a:xfrm>
            <a:prstGeom prst="rect">
              <a:avLst/>
            </a:prstGeom>
          </p:spPr>
        </p:pic>
        <p:sp>
          <p:nvSpPr>
            <p:cNvPr id="8" name="Pravokutnik 7">
              <a:extLst>
                <a:ext uri="{FF2B5EF4-FFF2-40B4-BE49-F238E27FC236}">
                  <a16:creationId xmlns:a16="http://schemas.microsoft.com/office/drawing/2014/main" id="{CDA79205-9169-41FC-82C4-4EA80DE17556}"/>
                </a:ext>
              </a:extLst>
            </p:cNvPr>
            <p:cNvSpPr/>
            <p:nvPr/>
          </p:nvSpPr>
          <p:spPr>
            <a:xfrm>
              <a:off x="5244353" y="1680414"/>
              <a:ext cx="851647" cy="2245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2" name="Naslov 1">
            <a:extLst>
              <a:ext uri="{FF2B5EF4-FFF2-40B4-BE49-F238E27FC236}">
                <a16:creationId xmlns:a16="http://schemas.microsoft.com/office/drawing/2014/main" id="{0E776F44-EE1A-4F72-AD0E-D7F752A7FC7C}"/>
              </a:ext>
            </a:extLst>
          </p:cNvPr>
          <p:cNvSpPr txBox="1">
            <a:spLocks/>
          </p:cNvSpPr>
          <p:nvPr/>
        </p:nvSpPr>
        <p:spPr>
          <a:xfrm>
            <a:off x="2592925" y="448236"/>
            <a:ext cx="8911687" cy="8988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b="1"/>
              <a:t>Obnovljivi izvori energije</a:t>
            </a:r>
          </a:p>
        </p:txBody>
      </p:sp>
    </p:spTree>
    <p:extLst>
      <p:ext uri="{BB962C8B-B14F-4D97-AF65-F5344CB8AC3E}">
        <p14:creationId xmlns:p14="http://schemas.microsoft.com/office/powerpoint/2010/main" val="1678443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2C8AE5-C3CA-42EA-B8DE-F4B2EB143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347039"/>
            <a:ext cx="9364663" cy="4564183"/>
          </a:xfrm>
        </p:spPr>
        <p:txBody>
          <a:bodyPr>
            <a:normAutofit/>
          </a:bodyPr>
          <a:lstStyle/>
          <a:p>
            <a:r>
              <a:rPr lang="hr-HR" sz="1600"/>
              <a:t>Energija vode u gibanju (rijeka i potoka)</a:t>
            </a:r>
          </a:p>
          <a:p>
            <a:r>
              <a:rPr lang="hr-HR" sz="1600"/>
              <a:t>Energija na moru (valovi i plima/oseka)</a:t>
            </a:r>
          </a:p>
          <a:p>
            <a:endParaRPr lang="hr-HR" sz="1600"/>
          </a:p>
          <a:p>
            <a:r>
              <a:rPr lang="hr-HR" sz="1600" b="1"/>
              <a:t>Nekada</a:t>
            </a:r>
            <a:r>
              <a:rPr lang="hr-HR" sz="1600"/>
              <a:t>: najveća primjena u </a:t>
            </a:r>
            <a:r>
              <a:rPr lang="hr-HR" sz="1600" b="1"/>
              <a:t>mlinovima</a:t>
            </a:r>
            <a:r>
              <a:rPr lang="hr-HR" sz="1600"/>
              <a:t> (mljevenje žita </a:t>
            </a:r>
            <a:r>
              <a:rPr lang="hr-HR" sz="1600">
                <a:sym typeface="Wingdings" panose="05000000000000000000" pitchFamily="2" charset="2"/>
              </a:rPr>
              <a:t></a:t>
            </a:r>
            <a:r>
              <a:rPr lang="hr-HR" sz="1600"/>
              <a:t> dobivanje brašna)</a:t>
            </a:r>
          </a:p>
          <a:p>
            <a:r>
              <a:rPr lang="hr-HR" sz="1600" b="1"/>
              <a:t>Danas</a:t>
            </a:r>
            <a:r>
              <a:rPr lang="hr-HR" sz="1600"/>
              <a:t>: za proizvodnju električne energije u </a:t>
            </a:r>
            <a:r>
              <a:rPr lang="hr-HR" sz="1600" b="1"/>
              <a:t>hidroelektranama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C746AB2-2FB5-475C-B4BE-E42DF8056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Copyright Boško Šetka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763A05E-16D7-48BE-95BE-5F28AD1E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9ED1-AEEC-4D3E-80F5-A8E14330CF0C}" type="slidenum">
              <a:rPr lang="hr-HR" smtClean="0"/>
              <a:t>4</a:t>
            </a:fld>
            <a:endParaRPr lang="hr-HR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BBAE7E4E-568B-49DF-920F-E2FA5F7CC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48236"/>
            <a:ext cx="8911687" cy="898803"/>
          </a:xfrm>
        </p:spPr>
        <p:txBody>
          <a:bodyPr/>
          <a:lstStyle/>
          <a:p>
            <a:r>
              <a:rPr lang="hr-HR" b="1"/>
              <a:t>Energija vode - hidroenergija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4A882E4-EAF4-4E9B-911B-B5BBEB582C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32"/>
          <a:stretch/>
        </p:blipFill>
        <p:spPr>
          <a:xfrm>
            <a:off x="8664471" y="3702251"/>
            <a:ext cx="3507833" cy="2486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494BFCCA-18D7-49A5-A893-34F323ADA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23" y="3615534"/>
            <a:ext cx="4283201" cy="257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 descr="Slika na kojoj se prikazuje stol&#10;&#10;Opis je automatski generiran">
            <a:extLst>
              <a:ext uri="{FF2B5EF4-FFF2-40B4-BE49-F238E27FC236}">
                <a16:creationId xmlns:a16="http://schemas.microsoft.com/office/drawing/2014/main" id="{BD141984-AEF7-45A5-A576-70AB5DB3DCB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C"/>
              </a:clrFrom>
              <a:clrTo>
                <a:srgbClr val="FF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43" y="3168416"/>
            <a:ext cx="2692633" cy="296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3436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2C8AE5-C3CA-42EA-B8DE-F4B2EB143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347039"/>
            <a:ext cx="9364663" cy="4564183"/>
          </a:xfrm>
        </p:spPr>
        <p:txBody>
          <a:bodyPr>
            <a:normAutofit/>
          </a:bodyPr>
          <a:lstStyle/>
          <a:p>
            <a:r>
              <a:rPr lang="hr-HR" sz="1600" b="1"/>
              <a:t>Nekada</a:t>
            </a:r>
            <a:r>
              <a:rPr lang="hr-HR" sz="1600"/>
              <a:t>: najveća primjena u </a:t>
            </a:r>
            <a:r>
              <a:rPr lang="hr-HR" sz="1600" b="1"/>
              <a:t>mlinovima</a:t>
            </a:r>
            <a:r>
              <a:rPr lang="hr-HR" sz="1600"/>
              <a:t> (mljevenje žita </a:t>
            </a:r>
            <a:r>
              <a:rPr lang="hr-HR" sz="1600">
                <a:sym typeface="Wingdings" panose="05000000000000000000" pitchFamily="2" charset="2"/>
              </a:rPr>
              <a:t></a:t>
            </a:r>
            <a:r>
              <a:rPr lang="hr-HR" sz="1600"/>
              <a:t> brašno)</a:t>
            </a:r>
          </a:p>
          <a:p>
            <a:r>
              <a:rPr lang="hr-HR" sz="1600" b="1"/>
              <a:t>Danas</a:t>
            </a:r>
            <a:r>
              <a:rPr lang="hr-HR" sz="1600"/>
              <a:t>: za proizvodnju električne energije u </a:t>
            </a:r>
            <a:r>
              <a:rPr lang="hr-HR" sz="1600" b="1"/>
              <a:t>vjetroelektranama</a:t>
            </a:r>
          </a:p>
          <a:p>
            <a:r>
              <a:rPr lang="hr-HR" sz="1600" b="1"/>
              <a:t>Vjetroelektrana </a:t>
            </a:r>
            <a:r>
              <a:rPr lang="hr-HR" sz="1600"/>
              <a:t>se sastoji od više </a:t>
            </a:r>
            <a:r>
              <a:rPr lang="hr-HR" sz="1600" b="1"/>
              <a:t>vjetroagregata </a:t>
            </a:r>
            <a:r>
              <a:rPr lang="hr-HR" sz="1600"/>
              <a:t>na 1 mjestu</a:t>
            </a:r>
          </a:p>
          <a:p>
            <a:pPr marL="0" indent="0">
              <a:buNone/>
            </a:pPr>
            <a:endParaRPr lang="hr-HR" sz="400"/>
          </a:p>
          <a:p>
            <a:r>
              <a:rPr lang="hr-HR" sz="1600" b="1"/>
              <a:t>Proizvodnja električne energije u vjetroagregatu:</a:t>
            </a:r>
          </a:p>
          <a:p>
            <a:pPr marL="0" indent="0">
              <a:buNone/>
            </a:pPr>
            <a:r>
              <a:rPr lang="hr-HR" sz="1600"/>
              <a:t>      Energija vjetra </a:t>
            </a:r>
            <a:r>
              <a:rPr lang="hr-HR" sz="1600">
                <a:sym typeface="Wingdings" panose="05000000000000000000" pitchFamily="2" charset="2"/>
              </a:rPr>
              <a:t> Vjetroturbina  Rotor generatora  Električna energija</a:t>
            </a:r>
            <a:endParaRPr lang="hr-HR" sz="160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C746AB2-2FB5-475C-B4BE-E42DF8056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Copyright Boško Šetka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763A05E-16D7-48BE-95BE-5F28AD1E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9ED1-AEEC-4D3E-80F5-A8E14330CF0C}" type="slidenum">
              <a:rPr lang="hr-HR" smtClean="0"/>
              <a:t>5</a:t>
            </a:fld>
            <a:endParaRPr lang="hr-HR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BBAE7E4E-568B-49DF-920F-E2FA5F7CC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48236"/>
            <a:ext cx="8911687" cy="898803"/>
          </a:xfrm>
        </p:spPr>
        <p:txBody>
          <a:bodyPr/>
          <a:lstStyle/>
          <a:p>
            <a:r>
              <a:rPr lang="hr-HR" b="1"/>
              <a:t>Energija vjetra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B912EC6-D1B9-47E9-8A9E-C30E8B2124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9552" y="0"/>
            <a:ext cx="1842448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8B2E4D1-D32A-4EDC-9E5E-59F1F4CA8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138" y="3489135"/>
            <a:ext cx="4712073" cy="332089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57BC8B1-5AA7-4FA1-900B-76348A8AE34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2281" y="3250635"/>
            <a:ext cx="2921435" cy="3654449"/>
          </a:xfrm>
          <a:prstGeom prst="rect">
            <a:avLst/>
          </a:prstGeom>
        </p:spPr>
      </p:pic>
      <p:pic>
        <p:nvPicPr>
          <p:cNvPr id="14" name="Slika 13" descr="Slika na kojoj se prikazuje voda, na otvorenom, vjetrenjača, objekt&#10;&#10;Opis je automatski generiran">
            <a:extLst>
              <a:ext uri="{FF2B5EF4-FFF2-40B4-BE49-F238E27FC236}">
                <a16:creationId xmlns:a16="http://schemas.microsoft.com/office/drawing/2014/main" id="{149AABB4-6D95-4086-A07B-8F65C20ED5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0" r="33901" b="21751"/>
          <a:stretch/>
        </p:blipFill>
        <p:spPr>
          <a:xfrm>
            <a:off x="86737" y="1382899"/>
            <a:ext cx="2502474" cy="3385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8905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2C8AE5-C3CA-42EA-B8DE-F4B2EB143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347039"/>
            <a:ext cx="9364663" cy="4564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600" b="1" dirty="0"/>
              <a:t>1. </a:t>
            </a:r>
            <a:r>
              <a:rPr lang="hr-HR" sz="1600" dirty="0"/>
              <a:t>Zagrijavanje vode u </a:t>
            </a:r>
            <a:r>
              <a:rPr lang="hr-HR" sz="1600" b="1" dirty="0"/>
              <a:t>solarnim kolektorima</a:t>
            </a:r>
            <a:r>
              <a:rPr lang="hr-HR" sz="1600" dirty="0"/>
              <a:t>      </a:t>
            </a:r>
          </a:p>
          <a:p>
            <a:pPr marL="0" indent="0">
              <a:buNone/>
            </a:pPr>
            <a:r>
              <a:rPr lang="hr-HR" sz="1600" b="1" dirty="0"/>
              <a:t>2. </a:t>
            </a:r>
            <a:r>
              <a:rPr lang="hr-HR" sz="1600" dirty="0"/>
              <a:t>Proizvodnja električne energije u </a:t>
            </a:r>
            <a:r>
              <a:rPr lang="hr-HR" sz="1600" b="1" dirty="0"/>
              <a:t>solarnim elektranama:</a:t>
            </a:r>
          </a:p>
          <a:p>
            <a:pPr marL="0" indent="0">
              <a:buNone/>
            </a:pPr>
            <a:r>
              <a:rPr lang="hr-HR" sz="1600" dirty="0"/>
              <a:t>    Svjetlosna energija sunca </a:t>
            </a:r>
            <a:r>
              <a:rPr lang="hr-HR" sz="1600" dirty="0">
                <a:sym typeface="Wingdings" panose="05000000000000000000" pitchFamily="2" charset="2"/>
              </a:rPr>
              <a:t>                               Električna energija</a:t>
            </a:r>
            <a:endParaRPr lang="hr-HR" sz="1600" b="1" dirty="0"/>
          </a:p>
          <a:p>
            <a:pPr marL="0" indent="0">
              <a:buNone/>
            </a:pPr>
            <a:endParaRPr lang="hr-HR" sz="1600" b="1" dirty="0"/>
          </a:p>
          <a:p>
            <a:pPr marL="0" indent="0">
              <a:buNone/>
            </a:pPr>
            <a:endParaRPr lang="hr-HR" sz="1600" b="1" dirty="0"/>
          </a:p>
          <a:p>
            <a:pPr marL="0" indent="0">
              <a:buNone/>
            </a:pPr>
            <a:endParaRPr lang="hr-HR" sz="1600" b="1" dirty="0"/>
          </a:p>
          <a:p>
            <a:pPr marL="0" indent="0">
              <a:buNone/>
            </a:pPr>
            <a:endParaRPr lang="hr-HR" sz="1600" b="1" dirty="0"/>
          </a:p>
          <a:p>
            <a:pPr marL="0" indent="0">
              <a:buNone/>
            </a:pPr>
            <a:endParaRPr lang="hr-HR" sz="1600" b="1" dirty="0"/>
          </a:p>
          <a:p>
            <a:pPr marL="0" indent="0">
              <a:buNone/>
            </a:pPr>
            <a:endParaRPr lang="hr-HR" sz="1600" b="1" dirty="0"/>
          </a:p>
          <a:p>
            <a:pPr marL="0" indent="0">
              <a:buNone/>
            </a:pPr>
            <a:endParaRPr lang="hr-HR" sz="1600" b="1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C746AB2-2FB5-475C-B4BE-E42DF8056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Copyright Boško Šetka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763A05E-16D7-48BE-95BE-5F28AD1E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9ED1-AEEC-4D3E-80F5-A8E14330CF0C}" type="slidenum">
              <a:rPr lang="hr-HR" smtClean="0"/>
              <a:t>6</a:t>
            </a:fld>
            <a:endParaRPr lang="hr-HR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BBAE7E4E-568B-49DF-920F-E2FA5F7CC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48236"/>
            <a:ext cx="8911687" cy="898803"/>
          </a:xfrm>
        </p:spPr>
        <p:txBody>
          <a:bodyPr/>
          <a:lstStyle/>
          <a:p>
            <a:r>
              <a:rPr lang="hr-HR" b="1"/>
              <a:t>Energija sunca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B2FEC5BD-A270-4756-BB3B-0F746A01FF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4448" y="2052333"/>
            <a:ext cx="1903027" cy="198309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0575AE8-E9EB-497A-AE4A-5CDA1E301D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57087" y="1148005"/>
            <a:ext cx="2344880" cy="2742317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2A63A26-1D01-4CBE-B5D1-2CC1A2E8981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257" y="4215444"/>
            <a:ext cx="3026710" cy="2556932"/>
          </a:xfrm>
          <a:prstGeom prst="rect">
            <a:avLst/>
          </a:prstGeom>
        </p:spPr>
      </p:pic>
      <p:pic>
        <p:nvPicPr>
          <p:cNvPr id="16" name="Slika 15" descr="Slika na kojoj se prikazuje na otvorenom, zgrada, kuća, naprijed&#10;&#10;Opis je automatski generiran">
            <a:extLst>
              <a:ext uri="{FF2B5EF4-FFF2-40B4-BE49-F238E27FC236}">
                <a16:creationId xmlns:a16="http://schemas.microsoft.com/office/drawing/2014/main" id="{AC90CCA9-2F8B-4528-AEA7-D7BAB068CB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288" y="4499918"/>
            <a:ext cx="3306641" cy="2202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upa 17">
            <a:extLst>
              <a:ext uri="{FF2B5EF4-FFF2-40B4-BE49-F238E27FC236}">
                <a16:creationId xmlns:a16="http://schemas.microsoft.com/office/drawing/2014/main" id="{B2178176-23C3-431B-B715-25CAA9CD84CC}"/>
              </a:ext>
            </a:extLst>
          </p:cNvPr>
          <p:cNvGrpSpPr/>
          <p:nvPr/>
        </p:nvGrpSpPr>
        <p:grpSpPr>
          <a:xfrm>
            <a:off x="161670" y="2922495"/>
            <a:ext cx="4717899" cy="3147724"/>
            <a:chOff x="161670" y="2922495"/>
            <a:chExt cx="4717899" cy="3147724"/>
          </a:xfrm>
        </p:grpSpPr>
        <p:pic>
          <p:nvPicPr>
            <p:cNvPr id="13" name="Slika 12" descr="Slika na kojoj se prikazuje na otvorenom, osoba, muškarac, ljudi&#10;&#10;Opis je automatski generiran">
              <a:extLst>
                <a:ext uri="{FF2B5EF4-FFF2-40B4-BE49-F238E27FC236}">
                  <a16:creationId xmlns:a16="http://schemas.microsoft.com/office/drawing/2014/main" id="{2A65402D-87A0-4793-BB2A-C9DD144BB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670" y="2922495"/>
              <a:ext cx="4717899" cy="31477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TekstniOkvir 16">
              <a:extLst>
                <a:ext uri="{FF2B5EF4-FFF2-40B4-BE49-F238E27FC236}">
                  <a16:creationId xmlns:a16="http://schemas.microsoft.com/office/drawing/2014/main" id="{99B6ED5E-38E8-42D4-BE68-B253F844ADD8}"/>
                </a:ext>
              </a:extLst>
            </p:cNvPr>
            <p:cNvSpPr txBox="1"/>
            <p:nvPr/>
          </p:nvSpPr>
          <p:spPr>
            <a:xfrm>
              <a:off x="322729" y="3048000"/>
              <a:ext cx="441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200" dirty="0"/>
                <a:t>Solarna elektrana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5699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2C8AE5-C3CA-42EA-B8DE-F4B2EB143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347039"/>
            <a:ext cx="9364663" cy="5425337"/>
          </a:xfrm>
        </p:spPr>
        <p:txBody>
          <a:bodyPr>
            <a:normAutofit/>
          </a:bodyPr>
          <a:lstStyle/>
          <a:p>
            <a:r>
              <a:rPr lang="hr-HR" sz="1600" b="1" i="1" dirty="0"/>
              <a:t>Geo</a:t>
            </a:r>
            <a:r>
              <a:rPr lang="hr-HR" sz="1600" i="1" dirty="0"/>
              <a:t> = Zemlja  +  </a:t>
            </a:r>
            <a:r>
              <a:rPr lang="hr-HR" sz="1600" b="1" i="1" dirty="0"/>
              <a:t>termo</a:t>
            </a:r>
            <a:r>
              <a:rPr lang="hr-HR" sz="1600" i="1" dirty="0"/>
              <a:t> = toplina</a:t>
            </a:r>
            <a:endParaRPr lang="hr-HR" sz="1600" dirty="0"/>
          </a:p>
          <a:p>
            <a:r>
              <a:rPr lang="hr-HR" sz="1600" b="1" dirty="0"/>
              <a:t>Geotermalna energija </a:t>
            </a:r>
            <a:r>
              <a:rPr lang="hr-HR" sz="1600" dirty="0"/>
              <a:t>je </a:t>
            </a:r>
            <a:r>
              <a:rPr lang="hr-HR" sz="1600" b="1" i="1" dirty="0"/>
              <a:t>toplinska</a:t>
            </a:r>
            <a:r>
              <a:rPr lang="hr-HR" sz="1600" dirty="0"/>
              <a:t> energija sadržana u </a:t>
            </a:r>
            <a:r>
              <a:rPr lang="hr-HR" sz="1600" b="1" i="1" dirty="0"/>
              <a:t>Zemljinoj</a:t>
            </a:r>
            <a:r>
              <a:rPr lang="hr-HR" sz="1600" dirty="0"/>
              <a:t> kori, najčešće gejzirima.</a:t>
            </a:r>
          </a:p>
          <a:p>
            <a:r>
              <a:rPr lang="hr-HR" sz="1600" b="1" dirty="0"/>
              <a:t>Gejziri</a:t>
            </a:r>
            <a:r>
              <a:rPr lang="hr-HR" sz="1600" dirty="0"/>
              <a:t> su geotermalni izvori u Zemljinoj kori iz kojih na površinu izlazi </a:t>
            </a:r>
            <a:r>
              <a:rPr lang="hr-HR" sz="1600" b="1" dirty="0"/>
              <a:t>vruća voda </a:t>
            </a:r>
            <a:r>
              <a:rPr lang="hr-HR" sz="1600" dirty="0"/>
              <a:t>ili </a:t>
            </a:r>
            <a:r>
              <a:rPr lang="hr-HR" sz="1600" b="1" dirty="0"/>
              <a:t>para</a:t>
            </a:r>
          </a:p>
          <a:p>
            <a:r>
              <a:rPr lang="hr-HR" sz="1600" b="1" dirty="0"/>
              <a:t>Iskorištavanje </a:t>
            </a:r>
            <a:r>
              <a:rPr lang="hr-HR" sz="1600" dirty="0"/>
              <a:t>geotermalne energije</a:t>
            </a:r>
            <a:r>
              <a:rPr lang="hr-HR" sz="1600" b="1" dirty="0"/>
              <a:t>:</a:t>
            </a:r>
          </a:p>
          <a:p>
            <a:pPr marL="0" indent="0">
              <a:buNone/>
            </a:pPr>
            <a:r>
              <a:rPr lang="hr-HR" sz="1600" b="1" dirty="0"/>
              <a:t>      1.</a:t>
            </a:r>
            <a:r>
              <a:rPr lang="hr-HR" sz="1600" dirty="0"/>
              <a:t> Izravno </a:t>
            </a:r>
            <a:r>
              <a:rPr lang="hr-HR" sz="1600" b="1" dirty="0"/>
              <a:t>zagrijavanje prostorija </a:t>
            </a:r>
            <a:r>
              <a:rPr lang="hr-HR" sz="1600" dirty="0"/>
              <a:t>i korištenje </a:t>
            </a:r>
            <a:r>
              <a:rPr lang="hr-HR" sz="1600" b="1" dirty="0"/>
              <a:t>tople vode</a:t>
            </a:r>
          </a:p>
          <a:p>
            <a:pPr marL="0" indent="0">
              <a:buNone/>
            </a:pPr>
            <a:r>
              <a:rPr lang="hr-HR" sz="1600" b="1" dirty="0"/>
              <a:t>      2.</a:t>
            </a:r>
            <a:r>
              <a:rPr lang="hr-HR" sz="1600" dirty="0"/>
              <a:t> Proizvodnja </a:t>
            </a:r>
            <a:r>
              <a:rPr lang="hr-HR" sz="1600" b="1" dirty="0"/>
              <a:t>električne energije </a:t>
            </a:r>
            <a:r>
              <a:rPr lang="hr-HR" sz="1600" dirty="0"/>
              <a:t>u termoelektranama:</a:t>
            </a:r>
            <a:br>
              <a:rPr lang="hr-HR" sz="1600" dirty="0"/>
            </a:br>
            <a:r>
              <a:rPr lang="hr-HR" sz="1600" dirty="0"/>
              <a:t>	  para </a:t>
            </a:r>
            <a:r>
              <a:rPr lang="hr-HR" sz="1600" dirty="0">
                <a:sym typeface="Wingdings" panose="05000000000000000000" pitchFamily="2" charset="2"/>
              </a:rPr>
              <a:t></a:t>
            </a:r>
            <a:r>
              <a:rPr lang="hr-HR" sz="1600" dirty="0"/>
              <a:t> turbina </a:t>
            </a:r>
            <a:r>
              <a:rPr lang="hr-HR" sz="1600" dirty="0">
                <a:sym typeface="Wingdings" panose="05000000000000000000" pitchFamily="2" charset="2"/>
              </a:rPr>
              <a:t> </a:t>
            </a:r>
            <a:r>
              <a:rPr lang="hr-HR" sz="1600" dirty="0"/>
              <a:t>generator </a:t>
            </a:r>
            <a:r>
              <a:rPr lang="hr-HR" sz="1600" dirty="0">
                <a:sym typeface="Wingdings" panose="05000000000000000000" pitchFamily="2" charset="2"/>
              </a:rPr>
              <a:t> električna energija</a:t>
            </a:r>
            <a:endParaRPr lang="hr-HR" sz="1600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C746AB2-2FB5-475C-B4BE-E42DF8056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Copyright Boško Šetka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763A05E-16D7-48BE-95BE-5F28AD1E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9ED1-AEEC-4D3E-80F5-A8E14330CF0C}" type="slidenum">
              <a:rPr lang="hr-HR" smtClean="0"/>
              <a:t>7</a:t>
            </a:fld>
            <a:endParaRPr lang="hr-HR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BBAE7E4E-568B-49DF-920F-E2FA5F7CC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48236"/>
            <a:ext cx="8911687" cy="898803"/>
          </a:xfrm>
        </p:spPr>
        <p:txBody>
          <a:bodyPr/>
          <a:lstStyle/>
          <a:p>
            <a:r>
              <a:rPr lang="hr-HR" b="1"/>
              <a:t>Geotermalna energija</a:t>
            </a:r>
            <a:endParaRPr lang="hr-HR" b="1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52A63A26-1D01-4CBE-B5D1-2CC1A2E898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90754" y="2462957"/>
            <a:ext cx="2368175" cy="2000609"/>
          </a:xfrm>
          <a:prstGeom prst="rect">
            <a:avLst/>
          </a:prstGeom>
        </p:spPr>
      </p:pic>
      <p:pic>
        <p:nvPicPr>
          <p:cNvPr id="15" name="Slika 14" descr="Slika na kojoj se prikazuje proljeće, na otvorenom, priroda, voda&#10;&#10;Opis je automatski generiran">
            <a:extLst>
              <a:ext uri="{FF2B5EF4-FFF2-40B4-BE49-F238E27FC236}">
                <a16:creationId xmlns:a16="http://schemas.microsoft.com/office/drawing/2014/main" id="{0E49687F-4BCD-4868-A0BD-7160C3553A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3" r="18319"/>
          <a:stretch/>
        </p:blipFill>
        <p:spPr>
          <a:xfrm>
            <a:off x="2678538" y="3864539"/>
            <a:ext cx="3272918" cy="2332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C6548018-0E0E-4ABE-A510-A1C7D386B09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8032" y="3735318"/>
            <a:ext cx="4055675" cy="27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8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2C8AE5-C3CA-42EA-B8DE-F4B2EB143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347039"/>
            <a:ext cx="9364663" cy="5425337"/>
          </a:xfrm>
        </p:spPr>
        <p:txBody>
          <a:bodyPr>
            <a:normAutofit/>
          </a:bodyPr>
          <a:lstStyle/>
          <a:p>
            <a:r>
              <a:rPr lang="hr-HR" sz="1600" b="1" dirty="0"/>
              <a:t>Biomasa </a:t>
            </a:r>
            <a:r>
              <a:rPr lang="hr-HR" sz="1600" dirty="0"/>
              <a:t>su izvori energije </a:t>
            </a:r>
            <a:r>
              <a:rPr lang="hr-HR" sz="1600" b="1" i="1" dirty="0"/>
              <a:t>biljnog</a:t>
            </a:r>
            <a:r>
              <a:rPr lang="hr-HR" sz="1600" dirty="0"/>
              <a:t> (i životinjskog) porijekla</a:t>
            </a:r>
          </a:p>
          <a:p>
            <a:r>
              <a:rPr lang="hr-HR" sz="1600" b="1" dirty="0"/>
              <a:t>Ogrjevno drvo: </a:t>
            </a:r>
            <a:r>
              <a:rPr lang="hr-HR" sz="1600" dirty="0"/>
              <a:t>najstariji oblik biomase</a:t>
            </a:r>
          </a:p>
          <a:p>
            <a:r>
              <a:rPr lang="hr-HR" sz="1600" b="1" dirty="0"/>
              <a:t>Biogorivo (tekuće):</a:t>
            </a:r>
          </a:p>
          <a:p>
            <a:pPr marL="0" indent="0">
              <a:buNone/>
            </a:pPr>
            <a:r>
              <a:rPr lang="hr-HR" sz="1600" b="1" i="1" dirty="0"/>
              <a:t>      - Biodizel: </a:t>
            </a:r>
            <a:r>
              <a:rPr lang="hr-HR" sz="1600" dirty="0"/>
              <a:t>od </a:t>
            </a:r>
            <a:r>
              <a:rPr lang="hr-HR" sz="1600" b="1" i="1" dirty="0"/>
              <a:t>biljaka</a:t>
            </a:r>
            <a:r>
              <a:rPr lang="hr-HR" sz="1600" dirty="0"/>
              <a:t> bogatih </a:t>
            </a:r>
            <a:r>
              <a:rPr lang="hr-HR" sz="1600" b="1" i="1" dirty="0"/>
              <a:t>uljem</a:t>
            </a:r>
            <a:r>
              <a:rPr lang="hr-HR" sz="1600" dirty="0"/>
              <a:t> (uljana repica, soja, suncokret)</a:t>
            </a:r>
          </a:p>
          <a:p>
            <a:pPr marL="0" indent="0">
              <a:buNone/>
            </a:pPr>
            <a:r>
              <a:rPr lang="hr-HR" sz="1600" b="1" i="1" dirty="0"/>
              <a:t>      - </a:t>
            </a:r>
            <a:r>
              <a:rPr lang="hr-HR" sz="1600" b="1" i="1" dirty="0" err="1"/>
              <a:t>Bioetanol</a:t>
            </a:r>
            <a:r>
              <a:rPr lang="hr-HR" sz="1600" b="1" i="1" dirty="0"/>
              <a:t>: </a:t>
            </a:r>
            <a:r>
              <a:rPr lang="hr-HR" sz="1600" dirty="0"/>
              <a:t>od </a:t>
            </a:r>
            <a:r>
              <a:rPr lang="hr-HR" sz="1600" b="1" i="1" dirty="0"/>
              <a:t>biljaka</a:t>
            </a:r>
            <a:r>
              <a:rPr lang="hr-HR" sz="1600" dirty="0"/>
              <a:t> bogatih </a:t>
            </a:r>
            <a:r>
              <a:rPr lang="hr-HR" sz="1600" b="1" i="1" dirty="0"/>
              <a:t>šećerom</a:t>
            </a:r>
            <a:r>
              <a:rPr lang="hr-HR" sz="1600" dirty="0"/>
              <a:t> (šećerna trska, kukuruz)</a:t>
            </a:r>
          </a:p>
          <a:p>
            <a:pPr marL="0" indent="0">
              <a:buNone/>
            </a:pPr>
            <a:endParaRPr lang="hr-HR" sz="1600" dirty="0"/>
          </a:p>
          <a:p>
            <a:pPr marL="0" indent="0">
              <a:buNone/>
            </a:pPr>
            <a:endParaRPr lang="hr-HR" sz="1600" dirty="0"/>
          </a:p>
          <a:p>
            <a:pPr marL="0" indent="0">
              <a:buNone/>
            </a:pPr>
            <a:endParaRPr lang="hr-HR" sz="1600" dirty="0"/>
          </a:p>
          <a:p>
            <a:pPr marL="0" indent="0">
              <a:buNone/>
            </a:pPr>
            <a:endParaRPr lang="hr-HR" sz="1600" dirty="0"/>
          </a:p>
          <a:p>
            <a:pPr>
              <a:lnSpc>
                <a:spcPct val="150000"/>
              </a:lnSpc>
            </a:pPr>
            <a:endParaRPr lang="hr-HR" sz="600" dirty="0"/>
          </a:p>
          <a:p>
            <a:pPr>
              <a:lnSpc>
                <a:spcPct val="150000"/>
              </a:lnSpc>
            </a:pPr>
            <a:r>
              <a:rPr lang="hr-HR" sz="1600" dirty="0"/>
              <a:t>Biogorivo se može koristiti u </a:t>
            </a:r>
            <a:r>
              <a:rPr lang="hr-HR" sz="1600" b="1" dirty="0"/>
              <a:t>termoelektranama</a:t>
            </a:r>
            <a:br>
              <a:rPr lang="hr-HR" sz="1600" dirty="0"/>
            </a:br>
            <a:r>
              <a:rPr lang="hr-HR" sz="1600" dirty="0"/>
              <a:t>za proizvodnju </a:t>
            </a:r>
            <a:r>
              <a:rPr lang="hr-HR" sz="1600" b="1" dirty="0"/>
              <a:t>električne energije</a:t>
            </a:r>
            <a:br>
              <a:rPr lang="hr-HR" sz="1600" b="1" dirty="0"/>
            </a:br>
            <a:r>
              <a:rPr lang="hr-HR" sz="1600" i="1" dirty="0"/>
              <a:t>(</a:t>
            </a:r>
            <a:r>
              <a:rPr lang="hr-HR" sz="1600" b="1" i="1" dirty="0"/>
              <a:t>grijanje vode </a:t>
            </a:r>
            <a:r>
              <a:rPr lang="hr-HR" sz="1600" i="1" dirty="0">
                <a:sym typeface="Wingdings" panose="05000000000000000000" pitchFamily="2" charset="2"/>
              </a:rPr>
              <a:t> para  turbina  generator)</a:t>
            </a:r>
            <a:endParaRPr lang="hr-HR" sz="1600" i="1" dirty="0"/>
          </a:p>
          <a:p>
            <a:pPr marL="0" indent="0">
              <a:buNone/>
            </a:pPr>
            <a:r>
              <a:rPr lang="hr-HR" sz="1600" b="1" dirty="0"/>
              <a:t>      </a:t>
            </a:r>
          </a:p>
          <a:p>
            <a:pPr marL="0" indent="0">
              <a:buNone/>
            </a:pPr>
            <a:endParaRPr lang="hr-HR" sz="1600" b="1" dirty="0"/>
          </a:p>
          <a:p>
            <a:pPr marL="0" indent="0">
              <a:buNone/>
            </a:pPr>
            <a:endParaRPr lang="hr-HR" sz="1600" b="1" dirty="0"/>
          </a:p>
          <a:p>
            <a:pPr marL="0" indent="0">
              <a:buNone/>
            </a:pPr>
            <a:endParaRPr lang="hr-HR" sz="1600" b="1" dirty="0"/>
          </a:p>
          <a:p>
            <a:pPr marL="0" indent="0">
              <a:buNone/>
            </a:pPr>
            <a:endParaRPr lang="hr-HR" sz="1600" b="1" dirty="0"/>
          </a:p>
          <a:p>
            <a:pPr marL="0" indent="0">
              <a:buNone/>
            </a:pPr>
            <a:endParaRPr lang="hr-HR" sz="1600" b="1" dirty="0"/>
          </a:p>
          <a:p>
            <a:pPr marL="0" indent="0">
              <a:buNone/>
            </a:pPr>
            <a:endParaRPr lang="hr-HR" sz="1600" b="1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C746AB2-2FB5-475C-B4BE-E42DF8056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© Copyright Boško Šetka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763A05E-16D7-48BE-95BE-5F28AD1E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9ED1-AEEC-4D3E-80F5-A8E14330CF0C}" type="slidenum">
              <a:rPr lang="hr-HR" smtClean="0"/>
              <a:t>8</a:t>
            </a:fld>
            <a:endParaRPr lang="hr-HR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BBAE7E4E-568B-49DF-920F-E2FA5F7CC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48236"/>
            <a:ext cx="8911687" cy="898803"/>
          </a:xfrm>
        </p:spPr>
        <p:txBody>
          <a:bodyPr/>
          <a:lstStyle/>
          <a:p>
            <a:r>
              <a:rPr lang="hr-HR" b="1" dirty="0"/>
              <a:t>Biomasa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9A37B1C-F782-4BCC-8D71-DB5E94659D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1749" y="3146049"/>
            <a:ext cx="3768685" cy="291434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B3FB9D5-C85A-4F8E-89E5-5A60D61090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9816" y="3193338"/>
            <a:ext cx="4628543" cy="173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29481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BA326F8FFD03E44860FA4CE6578B9D0" ma:contentTypeVersion="8" ma:contentTypeDescription="Stvaranje novog dokumenta." ma:contentTypeScope="" ma:versionID="96820bccccab5c123e16b0bf38b555f9">
  <xsd:schema xmlns:xsd="http://www.w3.org/2001/XMLSchema" xmlns:xs="http://www.w3.org/2001/XMLSchema" xmlns:p="http://schemas.microsoft.com/office/2006/metadata/properties" xmlns:ns2="ea2f10a3-05fc-4948-a9f3-6f7f8835f858" targetNamespace="http://schemas.microsoft.com/office/2006/metadata/properties" ma:root="true" ma:fieldsID="cef844056682c43a877c109a95fb7372" ns2:_="">
    <xsd:import namespace="ea2f10a3-05fc-4948-a9f3-6f7f8835f8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2f10a3-05fc-4948-a9f3-6f7f8835f8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526D05-7150-4A04-9EC0-D16650E9BFFF}">
  <ds:schemaRefs>
    <ds:schemaRef ds:uri="ea2f10a3-05fc-4948-a9f3-6f7f8835f85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C62656C-0C69-4A58-AD5D-0827BF9CF0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7FC9CB-51EE-4B29-BF70-ACE4B5D8C562}">
  <ds:schemaRefs>
    <ds:schemaRef ds:uri="ea2f10a3-05fc-4948-a9f3-6f7f8835f8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187</TotalTime>
  <Words>394</Words>
  <Application>Microsoft Office PowerPoint</Application>
  <PresentationFormat>Široki zaslon</PresentationFormat>
  <Paragraphs>90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Pramen</vt:lpstr>
      <vt:lpstr>ENERGETIKA</vt:lpstr>
      <vt:lpstr>Energetika</vt:lpstr>
      <vt:lpstr>PowerPoint prezentacija</vt:lpstr>
      <vt:lpstr>Energija vode - hidroenergija</vt:lpstr>
      <vt:lpstr>Energija vjetra</vt:lpstr>
      <vt:lpstr>Energija sunca</vt:lpstr>
      <vt:lpstr>Geotermalna energija</vt:lpstr>
      <vt:lpstr>Biomasa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ENERGETIKA</dc:title>
  <dc:creator>bosko.setka@skole.hr</dc:creator>
  <cp:lastModifiedBy>BOŠKO ŠETKA</cp:lastModifiedBy>
  <cp:revision>15</cp:revision>
  <dcterms:created xsi:type="dcterms:W3CDTF">2020-04-22T05:34:47Z</dcterms:created>
  <dcterms:modified xsi:type="dcterms:W3CDTF">2021-04-16T07:08:33Z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0x0101008BA326F8FFD03E44860FA4CE6578B9D0</vt:lpwstr>
  </property>
</Properties>
</file>