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55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34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90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55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7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13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08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2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088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08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78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F8AA9-2F4A-4035-9657-A6FB5737F136}" type="datetimeFigureOut">
              <a:rPr lang="hr-HR" smtClean="0"/>
              <a:t>14.4.2021.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F1DC92B-3391-4EC3-8407-5C8693EA0170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55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0DD3AE-18D9-488C-BFAF-D33F3FB48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800" dirty="0">
                <a:latin typeface="Palatino Linotype" panose="02040502050505030304" pitchFamily="18" charset="0"/>
              </a:rPr>
              <a:t>Brzina OKRETANJA PRIJENOSNIKA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0571DBF-69C5-49B1-BC77-81DC3B392A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7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86" name="Group 78">
            <a:extLst>
              <a:ext uri="{FF2B5EF4-FFF2-40B4-BE49-F238E27FC236}">
                <a16:creationId xmlns:a16="http://schemas.microsoft.com/office/drawing/2014/main" id="{39818CBF-70ED-4B21-9B22-8210E361A94E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555627"/>
            <a:ext cx="2160588" cy="2124075"/>
            <a:chOff x="1133" y="2364"/>
            <a:chExt cx="1361" cy="1338"/>
          </a:xfrm>
        </p:grpSpPr>
        <p:sp>
          <p:nvSpPr>
            <p:cNvPr id="17418" name="Oval 10">
              <a:extLst>
                <a:ext uri="{FF2B5EF4-FFF2-40B4-BE49-F238E27FC236}">
                  <a16:creationId xmlns:a16="http://schemas.microsoft.com/office/drawing/2014/main" id="{B7CF2A6D-3929-4CCA-8C27-DB1674C85F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40000">
              <a:off x="1133" y="2364"/>
              <a:ext cx="1361" cy="1338"/>
            </a:xfrm>
            <a:prstGeom prst="ellipse">
              <a:avLst/>
            </a:prstGeom>
            <a:solidFill>
              <a:srgbClr val="AC6600"/>
            </a:solidFill>
            <a:ln w="76200" cap="rnd">
              <a:solidFill>
                <a:srgbClr val="AC6600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419" name="Oval 11">
              <a:extLst>
                <a:ext uri="{FF2B5EF4-FFF2-40B4-BE49-F238E27FC236}">
                  <a16:creationId xmlns:a16="http://schemas.microsoft.com/office/drawing/2014/main" id="{E1BE18EA-A60A-4A14-BBA8-9515670308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">
              <a:off x="1156" y="3024"/>
              <a:ext cx="45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7485" name="Group 77">
            <a:extLst>
              <a:ext uri="{FF2B5EF4-FFF2-40B4-BE49-F238E27FC236}">
                <a16:creationId xmlns:a16="http://schemas.microsoft.com/office/drawing/2014/main" id="{BDD8DC0A-24D1-4DA7-A0CF-E48D46BE71C0}"/>
              </a:ext>
            </a:extLst>
          </p:cNvPr>
          <p:cNvGrpSpPr>
            <a:grpSpLocks/>
          </p:cNvGrpSpPr>
          <p:nvPr/>
        </p:nvGrpSpPr>
        <p:grpSpPr bwMode="auto">
          <a:xfrm>
            <a:off x="5016501" y="4268415"/>
            <a:ext cx="720725" cy="720725"/>
            <a:chOff x="2517" y="2813"/>
            <a:chExt cx="454" cy="454"/>
          </a:xfrm>
        </p:grpSpPr>
        <p:sp>
          <p:nvSpPr>
            <p:cNvPr id="17414" name="Oval 6">
              <a:extLst>
                <a:ext uri="{FF2B5EF4-FFF2-40B4-BE49-F238E27FC236}">
                  <a16:creationId xmlns:a16="http://schemas.microsoft.com/office/drawing/2014/main" id="{575F68AD-6572-4C32-AFA7-44FAA6C53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" y="2813"/>
              <a:ext cx="454" cy="454"/>
            </a:xfrm>
            <a:prstGeom prst="ellipse">
              <a:avLst/>
            </a:prstGeom>
            <a:solidFill>
              <a:srgbClr val="6600FF"/>
            </a:solidFill>
            <a:ln w="76200" cap="rnd">
              <a:solidFill>
                <a:srgbClr val="6600FF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415" name="Line 7">
              <a:extLst>
                <a:ext uri="{FF2B5EF4-FFF2-40B4-BE49-F238E27FC236}">
                  <a16:creationId xmlns:a16="http://schemas.microsoft.com/office/drawing/2014/main" id="{43150711-F139-496D-8596-012BDACEF3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2" y="3039"/>
              <a:ext cx="1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7416" name="Oval 8">
              <a:extLst>
                <a:ext uri="{FF2B5EF4-FFF2-40B4-BE49-F238E27FC236}">
                  <a16:creationId xmlns:a16="http://schemas.microsoft.com/office/drawing/2014/main" id="{A869258C-51CB-4A92-AAEB-B7AC397D3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1" y="3017"/>
              <a:ext cx="45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7483" name="Group 75">
            <a:extLst>
              <a:ext uri="{FF2B5EF4-FFF2-40B4-BE49-F238E27FC236}">
                <a16:creationId xmlns:a16="http://schemas.microsoft.com/office/drawing/2014/main" id="{CFC3FF2F-CF42-4914-9A3E-D8BDE687ECAA}"/>
              </a:ext>
            </a:extLst>
          </p:cNvPr>
          <p:cNvGrpSpPr>
            <a:grpSpLocks/>
          </p:cNvGrpSpPr>
          <p:nvPr/>
        </p:nvGrpSpPr>
        <p:grpSpPr bwMode="auto">
          <a:xfrm>
            <a:off x="5773738" y="4444627"/>
            <a:ext cx="360362" cy="360363"/>
            <a:chOff x="2994" y="2924"/>
            <a:chExt cx="227" cy="227"/>
          </a:xfrm>
        </p:grpSpPr>
        <p:sp>
          <p:nvSpPr>
            <p:cNvPr id="17421" name="Oval 13">
              <a:extLst>
                <a:ext uri="{FF2B5EF4-FFF2-40B4-BE49-F238E27FC236}">
                  <a16:creationId xmlns:a16="http://schemas.microsoft.com/office/drawing/2014/main" id="{AA8ED4E6-B0C6-4DE1-B837-4FFFFA3E4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4" y="2924"/>
              <a:ext cx="227" cy="227"/>
            </a:xfrm>
            <a:prstGeom prst="ellipse">
              <a:avLst/>
            </a:prstGeom>
            <a:solidFill>
              <a:srgbClr val="009900"/>
            </a:solidFill>
            <a:ln w="76200" cap="rnd">
              <a:solidFill>
                <a:srgbClr val="009900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422" name="Oval 14">
              <a:extLst>
                <a:ext uri="{FF2B5EF4-FFF2-40B4-BE49-F238E27FC236}">
                  <a16:creationId xmlns:a16="http://schemas.microsoft.com/office/drawing/2014/main" id="{4FEB14DB-5B26-47BC-A5D5-19D75C226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3022"/>
              <a:ext cx="45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7484" name="Group 76">
            <a:extLst>
              <a:ext uri="{FF2B5EF4-FFF2-40B4-BE49-F238E27FC236}">
                <a16:creationId xmlns:a16="http://schemas.microsoft.com/office/drawing/2014/main" id="{DEEB3642-7053-4453-A151-ED4CB441B98D}"/>
              </a:ext>
            </a:extLst>
          </p:cNvPr>
          <p:cNvGrpSpPr>
            <a:grpSpLocks/>
          </p:cNvGrpSpPr>
          <p:nvPr/>
        </p:nvGrpSpPr>
        <p:grpSpPr bwMode="auto">
          <a:xfrm>
            <a:off x="6170613" y="4123951"/>
            <a:ext cx="1079500" cy="1079500"/>
            <a:chOff x="3244" y="2722"/>
            <a:chExt cx="680" cy="680"/>
          </a:xfrm>
        </p:grpSpPr>
        <p:sp>
          <p:nvSpPr>
            <p:cNvPr id="17424" name="Oval 16">
              <a:extLst>
                <a:ext uri="{FF2B5EF4-FFF2-40B4-BE49-F238E27FC236}">
                  <a16:creationId xmlns:a16="http://schemas.microsoft.com/office/drawing/2014/main" id="{9B282308-0F24-45F9-8028-1BD7320DE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" y="2722"/>
              <a:ext cx="680" cy="680"/>
            </a:xfrm>
            <a:prstGeom prst="ellipse">
              <a:avLst/>
            </a:prstGeom>
            <a:solidFill>
              <a:srgbClr val="CC3300"/>
            </a:solidFill>
            <a:ln w="76200" cap="rnd">
              <a:solidFill>
                <a:srgbClr val="CC3300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425" name="Oval 17">
              <a:extLst>
                <a:ext uri="{FF2B5EF4-FFF2-40B4-BE49-F238E27FC236}">
                  <a16:creationId xmlns:a16="http://schemas.microsoft.com/office/drawing/2014/main" id="{2A7282FD-86CA-41D8-8E7B-30345DCC8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3022"/>
              <a:ext cx="45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7426" name="Line 18">
            <a:extLst>
              <a:ext uri="{FF2B5EF4-FFF2-40B4-BE49-F238E27FC236}">
                <a16:creationId xmlns:a16="http://schemas.microsoft.com/office/drawing/2014/main" id="{35DDF7C3-1B82-48D2-B558-B83965D235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114" y="4635126"/>
            <a:ext cx="5113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17455" name="Group 47">
            <a:extLst>
              <a:ext uri="{FF2B5EF4-FFF2-40B4-BE49-F238E27FC236}">
                <a16:creationId xmlns:a16="http://schemas.microsoft.com/office/drawing/2014/main" id="{9BC3F2C1-C5DD-441C-82A6-562949F3850E}"/>
              </a:ext>
            </a:extLst>
          </p:cNvPr>
          <p:cNvGrpSpPr>
            <a:grpSpLocks/>
          </p:cNvGrpSpPr>
          <p:nvPr/>
        </p:nvGrpSpPr>
        <p:grpSpPr bwMode="auto">
          <a:xfrm>
            <a:off x="3792539" y="981076"/>
            <a:ext cx="2232025" cy="779463"/>
            <a:chOff x="1293" y="2795"/>
            <a:chExt cx="1406" cy="491"/>
          </a:xfrm>
        </p:grpSpPr>
        <p:sp>
          <p:nvSpPr>
            <p:cNvPr id="17456" name="Text Box 48">
              <a:extLst>
                <a:ext uri="{FF2B5EF4-FFF2-40B4-BE49-F238E27FC236}">
                  <a16:creationId xmlns:a16="http://schemas.microsoft.com/office/drawing/2014/main" id="{3F2341F1-5883-42D1-A819-0A34B4482A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3022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200" b="1">
                  <a:latin typeface="Trebuchet MS" panose="020B0603020202020204" pitchFamily="34" charset="0"/>
                </a:rPr>
                <a:t>1</a:t>
              </a:r>
            </a:p>
          </p:txBody>
        </p:sp>
        <p:sp>
          <p:nvSpPr>
            <p:cNvPr id="17457" name="Text Box 49">
              <a:extLst>
                <a:ext uri="{FF2B5EF4-FFF2-40B4-BE49-F238E27FC236}">
                  <a16:creationId xmlns:a16="http://schemas.microsoft.com/office/drawing/2014/main" id="{DD824597-669E-40BE-88A1-A01446E14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3" y="2795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200" b="1">
                  <a:latin typeface="Trebuchet MS" panose="020B0603020202020204" pitchFamily="34" charset="0"/>
                </a:rPr>
                <a:t>2</a:t>
              </a:r>
            </a:p>
          </p:txBody>
        </p:sp>
        <p:sp>
          <p:nvSpPr>
            <p:cNvPr id="17458" name="Text Box 50">
              <a:extLst>
                <a:ext uri="{FF2B5EF4-FFF2-40B4-BE49-F238E27FC236}">
                  <a16:creationId xmlns:a16="http://schemas.microsoft.com/office/drawing/2014/main" id="{AF73591D-FC30-47EF-BBA8-5AC79B0DFE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3113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200" b="1">
                  <a:latin typeface="Trebuchet MS" panose="020B0603020202020204" pitchFamily="34" charset="0"/>
                </a:rPr>
                <a:t>3</a:t>
              </a:r>
            </a:p>
          </p:txBody>
        </p:sp>
        <p:sp>
          <p:nvSpPr>
            <p:cNvPr id="17459" name="Text Box 51">
              <a:extLst>
                <a:ext uri="{FF2B5EF4-FFF2-40B4-BE49-F238E27FC236}">
                  <a16:creationId xmlns:a16="http://schemas.microsoft.com/office/drawing/2014/main" id="{2469326B-03A4-450C-99F6-B8DFFB94DF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2" y="2985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200" b="1">
                  <a:latin typeface="Trebuchet MS" panose="020B0603020202020204" pitchFamily="34" charset="0"/>
                </a:rPr>
                <a:t>4</a:t>
              </a:r>
            </a:p>
          </p:txBody>
        </p:sp>
      </p:grpSp>
      <p:sp>
        <p:nvSpPr>
          <p:cNvPr id="17460" name="Text Box 52">
            <a:extLst>
              <a:ext uri="{FF2B5EF4-FFF2-40B4-BE49-F238E27FC236}">
                <a16:creationId xmlns:a16="http://schemas.microsoft.com/office/drawing/2014/main" id="{A23D7E27-AEBB-45A7-9C72-D0285C231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1819718"/>
            <a:ext cx="1800225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400" dirty="0">
                <a:latin typeface="Palatino Linotype" panose="02040502050505030304" pitchFamily="18" charset="0"/>
              </a:rPr>
              <a:t>1-pogonski kotač</a:t>
            </a:r>
          </a:p>
          <a:p>
            <a:pPr>
              <a:spcBef>
                <a:spcPct val="50000"/>
              </a:spcBef>
            </a:pPr>
            <a:r>
              <a:rPr lang="hr-HR" altLang="sr-Latn-RS" sz="1400" dirty="0">
                <a:latin typeface="Palatino Linotype" panose="02040502050505030304" pitchFamily="18" charset="0"/>
              </a:rPr>
              <a:t>2,3...-gonjeni kotači</a:t>
            </a:r>
          </a:p>
        </p:txBody>
      </p:sp>
      <p:sp>
        <p:nvSpPr>
          <p:cNvPr id="17461" name="Text Box 53">
            <a:extLst>
              <a:ext uri="{FF2B5EF4-FFF2-40B4-BE49-F238E27FC236}">
                <a16:creationId xmlns:a16="http://schemas.microsoft.com/office/drawing/2014/main" id="{902964DA-C935-45EA-9226-C0B3D28D1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62" y="143621"/>
            <a:ext cx="59769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000" u="sng" dirty="0">
                <a:latin typeface="Palatino Linotype" panose="02040502050505030304" pitchFamily="18" charset="0"/>
              </a:rPr>
              <a:t>Brzina okretanja prijenosnika</a:t>
            </a:r>
          </a:p>
          <a:p>
            <a:pPr>
              <a:spcBef>
                <a:spcPct val="50000"/>
              </a:spcBef>
            </a:pPr>
            <a:r>
              <a:rPr lang="hr-HR" altLang="sr-Latn-RS" sz="1600" dirty="0">
                <a:latin typeface="Palatino Linotype" panose="02040502050505030304" pitchFamily="18" charset="0"/>
              </a:rPr>
              <a:t>ovisi o njegovoj veličini.</a:t>
            </a:r>
          </a:p>
        </p:txBody>
      </p:sp>
      <p:grpSp>
        <p:nvGrpSpPr>
          <p:cNvPr id="17462" name="Group 54">
            <a:extLst>
              <a:ext uri="{FF2B5EF4-FFF2-40B4-BE49-F238E27FC236}">
                <a16:creationId xmlns:a16="http://schemas.microsoft.com/office/drawing/2014/main" id="{A782BA14-2B05-4804-B95D-8F3D312A04A5}"/>
              </a:ext>
            </a:extLst>
          </p:cNvPr>
          <p:cNvGrpSpPr>
            <a:grpSpLocks/>
          </p:cNvGrpSpPr>
          <p:nvPr/>
        </p:nvGrpSpPr>
        <p:grpSpPr bwMode="auto">
          <a:xfrm>
            <a:off x="3575051" y="2483694"/>
            <a:ext cx="2665413" cy="274637"/>
            <a:chOff x="1156" y="3702"/>
            <a:chExt cx="1679" cy="173"/>
          </a:xfrm>
        </p:grpSpPr>
        <p:sp>
          <p:nvSpPr>
            <p:cNvPr id="17463" name="Text Box 55">
              <a:extLst>
                <a:ext uri="{FF2B5EF4-FFF2-40B4-BE49-F238E27FC236}">
                  <a16:creationId xmlns:a16="http://schemas.microsoft.com/office/drawing/2014/main" id="{1DB199A2-0D2C-4B5F-A597-04427F7CE2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0" y="3702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200">
                  <a:latin typeface="Trebuchet MS" panose="020B0603020202020204" pitchFamily="34" charset="0"/>
                </a:rPr>
                <a:t>2 cm</a:t>
              </a:r>
            </a:p>
          </p:txBody>
        </p:sp>
        <p:sp>
          <p:nvSpPr>
            <p:cNvPr id="17464" name="Text Box 56">
              <a:extLst>
                <a:ext uri="{FF2B5EF4-FFF2-40B4-BE49-F238E27FC236}">
                  <a16:creationId xmlns:a16="http://schemas.microsoft.com/office/drawing/2014/main" id="{C88EDF5F-E356-4600-9449-F2A8C8241F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3702"/>
              <a:ext cx="3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200">
                  <a:latin typeface="Trebuchet MS" panose="020B0603020202020204" pitchFamily="34" charset="0"/>
                </a:rPr>
                <a:t>1 cm</a:t>
              </a:r>
            </a:p>
          </p:txBody>
        </p:sp>
        <p:sp>
          <p:nvSpPr>
            <p:cNvPr id="17465" name="Text Box 57">
              <a:extLst>
                <a:ext uri="{FF2B5EF4-FFF2-40B4-BE49-F238E27FC236}">
                  <a16:creationId xmlns:a16="http://schemas.microsoft.com/office/drawing/2014/main" id="{9CD88E96-F6EA-4203-AC11-3E52F4A594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6" y="3702"/>
              <a:ext cx="45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200" dirty="0">
                  <a:latin typeface="Trebuchet MS" panose="020B0603020202020204" pitchFamily="34" charset="0"/>
                </a:rPr>
                <a:t>6 cm</a:t>
              </a:r>
            </a:p>
          </p:txBody>
        </p:sp>
        <p:sp>
          <p:nvSpPr>
            <p:cNvPr id="17466" name="Text Box 58">
              <a:extLst>
                <a:ext uri="{FF2B5EF4-FFF2-40B4-BE49-F238E27FC236}">
                  <a16:creationId xmlns:a16="http://schemas.microsoft.com/office/drawing/2014/main" id="{1EA11B1F-AAED-4BC5-BB84-47D146F3FE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7" y="3702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200">
                  <a:latin typeface="Trebuchet MS" panose="020B0603020202020204" pitchFamily="34" charset="0"/>
                </a:rPr>
                <a:t>3 cm</a:t>
              </a:r>
            </a:p>
          </p:txBody>
        </p:sp>
      </p:grpSp>
      <p:sp>
        <p:nvSpPr>
          <p:cNvPr id="17467" name="Text Box 59">
            <a:extLst>
              <a:ext uri="{FF2B5EF4-FFF2-40B4-BE49-F238E27FC236}">
                <a16:creationId xmlns:a16="http://schemas.microsoft.com/office/drawing/2014/main" id="{36E47045-A337-4A4B-9287-C29AAAF32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4" y="2772619"/>
            <a:ext cx="720725" cy="274637"/>
          </a:xfrm>
          <a:prstGeom prst="rect">
            <a:avLst/>
          </a:prstGeom>
          <a:solidFill>
            <a:srgbClr val="CC9900"/>
          </a:solidFill>
          <a:ln>
            <a:noFill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sr-Latn-RS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20 </a:t>
            </a:r>
            <a:r>
              <a:rPr lang="hr-HR" altLang="sr-Latn-RS" sz="1200" b="1" baseline="30000" dirty="0">
                <a:solidFill>
                  <a:schemeClr val="bg1"/>
                </a:solidFill>
                <a:latin typeface="Palatino Linotype" panose="02040502050505030304" pitchFamily="18" charset="0"/>
              </a:rPr>
              <a:t>o</a:t>
            </a:r>
            <a:r>
              <a:rPr lang="hr-HR" altLang="sr-Latn-RS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/min</a:t>
            </a:r>
          </a:p>
        </p:txBody>
      </p:sp>
      <p:sp>
        <p:nvSpPr>
          <p:cNvPr id="17468" name="Text Box 60">
            <a:extLst>
              <a:ext uri="{FF2B5EF4-FFF2-40B4-BE49-F238E27FC236}">
                <a16:creationId xmlns:a16="http://schemas.microsoft.com/office/drawing/2014/main" id="{E2D2C54B-9914-4841-AF5E-D93EA2B85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1" y="2772619"/>
            <a:ext cx="720725" cy="274637"/>
          </a:xfrm>
          <a:prstGeom prst="rect">
            <a:avLst/>
          </a:prstGeom>
          <a:solidFill>
            <a:srgbClr val="66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sr-Latn-RS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60 </a:t>
            </a:r>
            <a:r>
              <a:rPr lang="hr-HR" altLang="sr-Latn-RS" sz="1200" b="1" baseline="30000" dirty="0">
                <a:solidFill>
                  <a:schemeClr val="bg1"/>
                </a:solidFill>
                <a:latin typeface="Palatino Linotype" panose="02040502050505030304" pitchFamily="18" charset="0"/>
              </a:rPr>
              <a:t>o</a:t>
            </a:r>
            <a:r>
              <a:rPr lang="hr-HR" altLang="sr-Latn-RS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/min</a:t>
            </a:r>
          </a:p>
        </p:txBody>
      </p:sp>
      <p:sp>
        <p:nvSpPr>
          <p:cNvPr id="17469" name="Text Box 61">
            <a:extLst>
              <a:ext uri="{FF2B5EF4-FFF2-40B4-BE49-F238E27FC236}">
                <a16:creationId xmlns:a16="http://schemas.microsoft.com/office/drawing/2014/main" id="{30DCA569-1B58-44ED-9ADF-01F550BFA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6" y="2772619"/>
            <a:ext cx="720725" cy="274637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sr-Latn-RS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120 </a:t>
            </a:r>
            <a:r>
              <a:rPr lang="hr-HR" altLang="sr-Latn-RS" sz="1200" b="1" baseline="30000" dirty="0">
                <a:solidFill>
                  <a:schemeClr val="bg1"/>
                </a:solidFill>
                <a:latin typeface="Palatino Linotype" panose="02040502050505030304" pitchFamily="18" charset="0"/>
              </a:rPr>
              <a:t>o</a:t>
            </a:r>
            <a:r>
              <a:rPr lang="hr-HR" altLang="sr-Latn-RS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/min</a:t>
            </a:r>
          </a:p>
        </p:txBody>
      </p:sp>
      <p:sp>
        <p:nvSpPr>
          <p:cNvPr id="17470" name="Text Box 62">
            <a:extLst>
              <a:ext uri="{FF2B5EF4-FFF2-40B4-BE49-F238E27FC236}">
                <a16:creationId xmlns:a16="http://schemas.microsoft.com/office/drawing/2014/main" id="{0FCADA15-065E-4BDC-BDE5-AF82B541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4" y="2772619"/>
            <a:ext cx="720725" cy="274637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sr-Latn-RS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40 </a:t>
            </a:r>
            <a:r>
              <a:rPr lang="hr-HR" altLang="sr-Latn-RS" sz="1200" b="1" baseline="30000" dirty="0">
                <a:solidFill>
                  <a:schemeClr val="bg1"/>
                </a:solidFill>
                <a:latin typeface="Palatino Linotype" panose="02040502050505030304" pitchFamily="18" charset="0"/>
              </a:rPr>
              <a:t>o</a:t>
            </a:r>
            <a:r>
              <a:rPr lang="hr-HR" altLang="sr-Latn-RS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/min</a:t>
            </a:r>
          </a:p>
        </p:txBody>
      </p:sp>
      <p:grpSp>
        <p:nvGrpSpPr>
          <p:cNvPr id="17471" name="Group 63">
            <a:extLst>
              <a:ext uri="{FF2B5EF4-FFF2-40B4-BE49-F238E27FC236}">
                <a16:creationId xmlns:a16="http://schemas.microsoft.com/office/drawing/2014/main" id="{87FA4102-124D-49F3-9E93-6E78E9D58199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1270001"/>
            <a:ext cx="2952750" cy="1223963"/>
            <a:chOff x="975" y="2977"/>
            <a:chExt cx="1860" cy="771"/>
          </a:xfrm>
        </p:grpSpPr>
        <p:sp>
          <p:nvSpPr>
            <p:cNvPr id="17472" name="Oval 64">
              <a:extLst>
                <a:ext uri="{FF2B5EF4-FFF2-40B4-BE49-F238E27FC236}">
                  <a16:creationId xmlns:a16="http://schemas.microsoft.com/office/drawing/2014/main" id="{AE328E42-CD20-4BA8-8907-8F057F491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2977"/>
              <a:ext cx="811" cy="77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9900"/>
              </a:extrusionClr>
              <a:contourClr>
                <a:srgbClr val="FF99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hr-HR"/>
            </a:p>
          </p:txBody>
        </p:sp>
        <p:sp>
          <p:nvSpPr>
            <p:cNvPr id="17473" name="Oval 65">
              <a:extLst>
                <a:ext uri="{FF2B5EF4-FFF2-40B4-BE49-F238E27FC236}">
                  <a16:creationId xmlns:a16="http://schemas.microsoft.com/office/drawing/2014/main" id="{CCE2D21B-FAF4-4474-8342-853914780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3204"/>
              <a:ext cx="380" cy="36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6666FF"/>
              </a:extrusionClr>
              <a:contourClr>
                <a:srgbClr val="6666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hr-HR"/>
            </a:p>
          </p:txBody>
        </p:sp>
        <p:sp>
          <p:nvSpPr>
            <p:cNvPr id="17474" name="Oval 66">
              <a:extLst>
                <a:ext uri="{FF2B5EF4-FFF2-40B4-BE49-F238E27FC236}">
                  <a16:creationId xmlns:a16="http://schemas.microsoft.com/office/drawing/2014/main" id="{10652703-9B2E-422A-8EC6-094D9D1AD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7" y="3294"/>
              <a:ext cx="191" cy="18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hr-HR"/>
            </a:p>
          </p:txBody>
        </p:sp>
        <p:sp>
          <p:nvSpPr>
            <p:cNvPr id="17475" name="Oval 67">
              <a:extLst>
                <a:ext uri="{FF2B5EF4-FFF2-40B4-BE49-F238E27FC236}">
                  <a16:creationId xmlns:a16="http://schemas.microsoft.com/office/drawing/2014/main" id="{8B12BE56-357D-4ECB-8982-707F0AECD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3158"/>
              <a:ext cx="477" cy="45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hr-HR"/>
            </a:p>
          </p:txBody>
        </p:sp>
      </p:grpSp>
      <p:sp>
        <p:nvSpPr>
          <p:cNvPr id="17476" name="Arc 68">
            <a:extLst>
              <a:ext uri="{FF2B5EF4-FFF2-40B4-BE49-F238E27FC236}">
                <a16:creationId xmlns:a16="http://schemas.microsoft.com/office/drawing/2014/main" id="{E419A69D-29CA-4F05-95EA-A234A1CE9BC7}"/>
              </a:ext>
            </a:extLst>
          </p:cNvPr>
          <p:cNvSpPr>
            <a:spLocks/>
          </p:cNvSpPr>
          <p:nvPr/>
        </p:nvSpPr>
        <p:spPr bwMode="auto">
          <a:xfrm>
            <a:off x="4656139" y="1773239"/>
            <a:ext cx="142875" cy="268287"/>
          </a:xfrm>
          <a:custGeom>
            <a:avLst/>
            <a:gdLst>
              <a:gd name="G0" fmla="+- 21600 0 0"/>
              <a:gd name="G1" fmla="+- 20998 0 0"/>
              <a:gd name="G2" fmla="+- 21600 0 0"/>
              <a:gd name="T0" fmla="*/ 574 w 21600"/>
              <a:gd name="T1" fmla="*/ 25945 h 25945"/>
              <a:gd name="T2" fmla="*/ 16536 w 21600"/>
              <a:gd name="T3" fmla="*/ 0 h 25945"/>
              <a:gd name="T4" fmla="*/ 21600 w 21600"/>
              <a:gd name="T5" fmla="*/ 20998 h 25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945" fill="none" extrusionOk="0">
                <a:moveTo>
                  <a:pt x="574" y="25944"/>
                </a:moveTo>
                <a:cubicBezTo>
                  <a:pt x="192" y="24323"/>
                  <a:pt x="0" y="22663"/>
                  <a:pt x="0" y="20998"/>
                </a:cubicBezTo>
                <a:cubicBezTo>
                  <a:pt x="0" y="11019"/>
                  <a:pt x="6835" y="2339"/>
                  <a:pt x="16536" y="0"/>
                </a:cubicBezTo>
              </a:path>
              <a:path w="21600" h="25945" stroke="0" extrusionOk="0">
                <a:moveTo>
                  <a:pt x="574" y="25944"/>
                </a:moveTo>
                <a:cubicBezTo>
                  <a:pt x="192" y="24323"/>
                  <a:pt x="0" y="22663"/>
                  <a:pt x="0" y="20998"/>
                </a:cubicBezTo>
                <a:cubicBezTo>
                  <a:pt x="0" y="11019"/>
                  <a:pt x="6835" y="2339"/>
                  <a:pt x="16536" y="0"/>
                </a:cubicBezTo>
                <a:lnTo>
                  <a:pt x="21600" y="2099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7477" name="Arc 69">
            <a:extLst>
              <a:ext uri="{FF2B5EF4-FFF2-40B4-BE49-F238E27FC236}">
                <a16:creationId xmlns:a16="http://schemas.microsoft.com/office/drawing/2014/main" id="{2689674B-AAE7-4D01-89B3-E65B0A9B9003}"/>
              </a:ext>
            </a:extLst>
          </p:cNvPr>
          <p:cNvSpPr>
            <a:spLocks/>
          </p:cNvSpPr>
          <p:nvPr/>
        </p:nvSpPr>
        <p:spPr bwMode="auto">
          <a:xfrm>
            <a:off x="4079876" y="1701800"/>
            <a:ext cx="360363" cy="349250"/>
          </a:xfrm>
          <a:custGeom>
            <a:avLst/>
            <a:gdLst>
              <a:gd name="G0" fmla="+- 0 0 0"/>
              <a:gd name="G1" fmla="+- 13095 0 0"/>
              <a:gd name="G2" fmla="+- 21600 0 0"/>
              <a:gd name="T0" fmla="*/ 17178 w 21600"/>
              <a:gd name="T1" fmla="*/ 0 h 13095"/>
              <a:gd name="T2" fmla="*/ 21600 w 21600"/>
              <a:gd name="T3" fmla="*/ 13095 h 13095"/>
              <a:gd name="T4" fmla="*/ 0 w 21600"/>
              <a:gd name="T5" fmla="*/ 13095 h 13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095" fill="none" extrusionOk="0">
                <a:moveTo>
                  <a:pt x="17177" y="0"/>
                </a:moveTo>
                <a:cubicBezTo>
                  <a:pt x="20046" y="3762"/>
                  <a:pt x="21600" y="8363"/>
                  <a:pt x="21600" y="13095"/>
                </a:cubicBezTo>
              </a:path>
              <a:path w="21600" h="13095" stroke="0" extrusionOk="0">
                <a:moveTo>
                  <a:pt x="17177" y="0"/>
                </a:moveTo>
                <a:cubicBezTo>
                  <a:pt x="20046" y="3762"/>
                  <a:pt x="21600" y="8363"/>
                  <a:pt x="21600" y="13095"/>
                </a:cubicBezTo>
                <a:lnTo>
                  <a:pt x="0" y="13095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7478" name="Arc 70">
            <a:extLst>
              <a:ext uri="{FF2B5EF4-FFF2-40B4-BE49-F238E27FC236}">
                <a16:creationId xmlns:a16="http://schemas.microsoft.com/office/drawing/2014/main" id="{0FA6E800-5242-4E6A-8541-DDF1666B5154}"/>
              </a:ext>
            </a:extLst>
          </p:cNvPr>
          <p:cNvSpPr>
            <a:spLocks/>
          </p:cNvSpPr>
          <p:nvPr/>
        </p:nvSpPr>
        <p:spPr bwMode="auto">
          <a:xfrm flipV="1">
            <a:off x="5232400" y="1844676"/>
            <a:ext cx="255588" cy="290513"/>
          </a:xfrm>
          <a:custGeom>
            <a:avLst/>
            <a:gdLst>
              <a:gd name="G0" fmla="+- 5001 0 0"/>
              <a:gd name="G1" fmla="+- 21600 0 0"/>
              <a:gd name="G2" fmla="+- 21600 0 0"/>
              <a:gd name="T0" fmla="*/ 0 w 16341"/>
              <a:gd name="T1" fmla="*/ 587 h 21600"/>
              <a:gd name="T2" fmla="*/ 16341 w 16341"/>
              <a:gd name="T3" fmla="*/ 3216 h 21600"/>
              <a:gd name="T4" fmla="*/ 5001 w 1634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41" h="21600" fill="none" extrusionOk="0">
                <a:moveTo>
                  <a:pt x="-1" y="586"/>
                </a:moveTo>
                <a:cubicBezTo>
                  <a:pt x="1638" y="196"/>
                  <a:pt x="3316" y="0"/>
                  <a:pt x="5001" y="0"/>
                </a:cubicBezTo>
                <a:cubicBezTo>
                  <a:pt x="9006" y="0"/>
                  <a:pt x="12932" y="1113"/>
                  <a:pt x="16340" y="3216"/>
                </a:cubicBezTo>
              </a:path>
              <a:path w="16341" h="21600" stroke="0" extrusionOk="0">
                <a:moveTo>
                  <a:pt x="-1" y="586"/>
                </a:moveTo>
                <a:cubicBezTo>
                  <a:pt x="1638" y="196"/>
                  <a:pt x="3316" y="0"/>
                  <a:pt x="5001" y="0"/>
                </a:cubicBezTo>
                <a:cubicBezTo>
                  <a:pt x="9006" y="0"/>
                  <a:pt x="12932" y="1113"/>
                  <a:pt x="16340" y="3216"/>
                </a:cubicBezTo>
                <a:lnTo>
                  <a:pt x="5001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7479" name="Arc 71">
            <a:extLst>
              <a:ext uri="{FF2B5EF4-FFF2-40B4-BE49-F238E27FC236}">
                <a16:creationId xmlns:a16="http://schemas.microsoft.com/office/drawing/2014/main" id="{303FEC56-C81D-4589-B0D6-A166D74654EC}"/>
              </a:ext>
            </a:extLst>
          </p:cNvPr>
          <p:cNvSpPr>
            <a:spLocks/>
          </p:cNvSpPr>
          <p:nvPr/>
        </p:nvSpPr>
        <p:spPr bwMode="auto">
          <a:xfrm flipH="1">
            <a:off x="5591176" y="1758951"/>
            <a:ext cx="144463" cy="301625"/>
          </a:xfrm>
          <a:custGeom>
            <a:avLst/>
            <a:gdLst>
              <a:gd name="G0" fmla="+- 0 0 0"/>
              <a:gd name="G1" fmla="+- 20159 0 0"/>
              <a:gd name="G2" fmla="+- 21600 0 0"/>
              <a:gd name="T0" fmla="*/ 7757 w 21600"/>
              <a:gd name="T1" fmla="*/ 0 h 20159"/>
              <a:gd name="T2" fmla="*/ 21600 w 21600"/>
              <a:gd name="T3" fmla="*/ 20159 h 20159"/>
              <a:gd name="T4" fmla="*/ 0 w 21600"/>
              <a:gd name="T5" fmla="*/ 20159 h 20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159" fill="none" extrusionOk="0">
                <a:moveTo>
                  <a:pt x="7757" y="-1"/>
                </a:moveTo>
                <a:cubicBezTo>
                  <a:pt x="16097" y="3209"/>
                  <a:pt x="21600" y="11222"/>
                  <a:pt x="21600" y="20159"/>
                </a:cubicBezTo>
              </a:path>
              <a:path w="21600" h="20159" stroke="0" extrusionOk="0">
                <a:moveTo>
                  <a:pt x="7757" y="-1"/>
                </a:moveTo>
                <a:cubicBezTo>
                  <a:pt x="16097" y="3209"/>
                  <a:pt x="21600" y="11222"/>
                  <a:pt x="21600" y="20159"/>
                </a:cubicBezTo>
                <a:lnTo>
                  <a:pt x="0" y="2015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7480" name="Text Box 72">
            <a:extLst>
              <a:ext uri="{FF2B5EF4-FFF2-40B4-BE49-F238E27FC236}">
                <a16:creationId xmlns:a16="http://schemas.microsoft.com/office/drawing/2014/main" id="{93F4BC7D-9F0E-4493-B3BA-37488EB0B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699" y="2462481"/>
            <a:ext cx="3476065" cy="58477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6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Manji kotač</a:t>
            </a:r>
            <a:r>
              <a:rPr lang="hr-HR" altLang="sr-Latn-RS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 se okreće </a:t>
            </a:r>
            <a:r>
              <a:rPr lang="hr-HR" altLang="sr-Latn-RS" sz="16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BRŽE</a:t>
            </a:r>
            <a:r>
              <a:rPr lang="hr-HR" altLang="sr-Latn-RS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 onoliko puta </a:t>
            </a:r>
            <a:r>
              <a:rPr lang="hr-HR" altLang="sr-Latn-RS" sz="16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koliko je puta manji</a:t>
            </a:r>
            <a:r>
              <a:rPr lang="hr-HR" altLang="sr-Latn-RS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!!</a:t>
            </a:r>
          </a:p>
        </p:txBody>
      </p:sp>
      <p:grpSp>
        <p:nvGrpSpPr>
          <p:cNvPr id="17491" name="Group 83">
            <a:extLst>
              <a:ext uri="{FF2B5EF4-FFF2-40B4-BE49-F238E27FC236}">
                <a16:creationId xmlns:a16="http://schemas.microsoft.com/office/drawing/2014/main" id="{3FD2BB4E-D654-4673-8717-C4C2C9EF935D}"/>
              </a:ext>
            </a:extLst>
          </p:cNvPr>
          <p:cNvGrpSpPr>
            <a:grpSpLocks/>
          </p:cNvGrpSpPr>
          <p:nvPr/>
        </p:nvGrpSpPr>
        <p:grpSpPr bwMode="auto">
          <a:xfrm>
            <a:off x="3792539" y="4490665"/>
            <a:ext cx="2987675" cy="287337"/>
            <a:chOff x="1746" y="2953"/>
            <a:chExt cx="1882" cy="181"/>
          </a:xfrm>
        </p:grpSpPr>
        <p:sp>
          <p:nvSpPr>
            <p:cNvPr id="17487" name="Oval 79">
              <a:extLst>
                <a:ext uri="{FF2B5EF4-FFF2-40B4-BE49-F238E27FC236}">
                  <a16:creationId xmlns:a16="http://schemas.microsoft.com/office/drawing/2014/main" id="{BABA5BF2-ED8D-461B-BBF9-E3F612DDF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953"/>
              <a:ext cx="181" cy="181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488" name="Oval 80">
              <a:extLst>
                <a:ext uri="{FF2B5EF4-FFF2-40B4-BE49-F238E27FC236}">
                  <a16:creationId xmlns:a16="http://schemas.microsoft.com/office/drawing/2014/main" id="{136EA089-8FE7-4D4B-9A91-FF41ADD66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8" y="2999"/>
              <a:ext cx="90" cy="9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489" name="Oval 81">
              <a:extLst>
                <a:ext uri="{FF2B5EF4-FFF2-40B4-BE49-F238E27FC236}">
                  <a16:creationId xmlns:a16="http://schemas.microsoft.com/office/drawing/2014/main" id="{2BC17070-15FE-4955-81F3-C2C913AEA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3" y="3022"/>
              <a:ext cx="46" cy="4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490" name="Oval 82">
              <a:extLst>
                <a:ext uri="{FF2B5EF4-FFF2-40B4-BE49-F238E27FC236}">
                  <a16:creationId xmlns:a16="http://schemas.microsoft.com/office/drawing/2014/main" id="{E048CB5E-C943-411C-A9C2-296DF7D52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3015"/>
              <a:ext cx="68" cy="6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64800000">
                                      <p:cBhvr>
                                        <p:cTn id="58" dur="3000" fill="hold"/>
                                        <p:tgtEl>
                                          <p:spTgt spid="174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60" dur="3000" fill="hold"/>
                                        <p:tgtEl>
                                          <p:spTgt spid="174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129600000">
                                      <p:cBhvr>
                                        <p:cTn id="62" dur="3000" fill="hold"/>
                                        <p:tgtEl>
                                          <p:spTgt spid="174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43200000">
                                      <p:cBhvr>
                                        <p:cTn id="64" dur="3000" fill="hold"/>
                                        <p:tgtEl>
                                          <p:spTgt spid="174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7" grpId="0" animBg="1"/>
      <p:bldP spid="17468" grpId="0" animBg="1"/>
      <p:bldP spid="17469" grpId="0" animBg="1"/>
      <p:bldP spid="17470" grpId="0" animBg="1"/>
      <p:bldP spid="17480" grpId="0" animBg="1"/>
    </p:bldLst>
  </p:timing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19</TotalTime>
  <Words>57</Words>
  <Application>Microsoft Office PowerPoint</Application>
  <PresentationFormat>Široki zaslon</PresentationFormat>
  <Paragraphs>18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7" baseType="lpstr">
      <vt:lpstr>Arial</vt:lpstr>
      <vt:lpstr>Gill Sans MT</vt:lpstr>
      <vt:lpstr>Palatino Linotype</vt:lpstr>
      <vt:lpstr>Trebuchet MS</vt:lpstr>
      <vt:lpstr>Galerija</vt:lpstr>
      <vt:lpstr>Brzina OKRETANJA PRIJENOSNIKA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Brzina zupčanika</dc:title>
  <dc:creator>bosko.setka@skole.hr</dc:creator>
  <cp:lastModifiedBy>BOŠKO ŠETKA</cp:lastModifiedBy>
  <cp:revision>7</cp:revision>
  <dcterms:created xsi:type="dcterms:W3CDTF">2020-04-13T22:04:15Z</dcterms:created>
  <dcterms:modified xsi:type="dcterms:W3CDTF">2021-04-14T04:25:52Z</dcterms:modified>
</cp:coreProperties>
</file>